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318" r:id="rId6"/>
    <p:sldId id="319" r:id="rId7"/>
    <p:sldId id="320" r:id="rId8"/>
    <p:sldId id="321" r:id="rId9"/>
    <p:sldId id="260" r:id="rId10"/>
    <p:sldId id="301" r:id="rId11"/>
    <p:sldId id="261" r:id="rId12"/>
    <p:sldId id="315" r:id="rId13"/>
    <p:sldId id="262" r:id="rId14"/>
    <p:sldId id="317" r:id="rId15"/>
    <p:sldId id="263" r:id="rId16"/>
    <p:sldId id="264" r:id="rId17"/>
    <p:sldId id="316" r:id="rId18"/>
    <p:sldId id="265" r:id="rId19"/>
    <p:sldId id="271" r:id="rId20"/>
    <p:sldId id="267"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6E61F-C3D9-48D5-8F07-4A0AC8D92B23}" v="25" dt="2021-03-03T17:37:14.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4250" autoAdjust="0"/>
  </p:normalViewPr>
  <p:slideViewPr>
    <p:cSldViewPr snapToGrid="0" snapToObjects="1">
      <p:cViewPr varScale="1">
        <p:scale>
          <a:sx n="57" d="100"/>
          <a:sy n="57" d="100"/>
        </p:scale>
        <p:origin x="9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BF71-26D9-475B-B2FB-0892BD3AAE9B}"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2D70C-4A7C-4CD2-9AF1-E8FD766C7D41}" type="slidenum">
              <a:rPr lang="en-US" smtClean="0"/>
              <a:t>‹#›</a:t>
            </a:fld>
            <a:endParaRPr lang="en-US"/>
          </a:p>
        </p:txBody>
      </p:sp>
    </p:spTree>
    <p:extLst>
      <p:ext uri="{BB962C8B-B14F-4D97-AF65-F5344CB8AC3E}">
        <p14:creationId xmlns:p14="http://schemas.microsoft.com/office/powerpoint/2010/main" val="103889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497D"/>
                </a:solidFill>
                <a:effectLst/>
                <a:latin typeface="Calibri" panose="020F0502020204030204" pitchFamily="34" charset="0"/>
              </a:rPr>
              <a:t>Our update was that we talked to Miranda and she gave us the information for the twitter account and are planning on reaching out to postdocs this semester to showcase their research via social media! I was thinking, could we have a blog on the DUPA website? And postdocs submit outreach content that we can screen/approve and post? Could be on their own research, or other topics like vaccine safety etc.?</a:t>
            </a:r>
            <a:endParaRPr lang="en-US" dirty="0"/>
          </a:p>
        </p:txBody>
      </p:sp>
      <p:sp>
        <p:nvSpPr>
          <p:cNvPr id="4" name="Slide Number Placeholder 3"/>
          <p:cNvSpPr>
            <a:spLocks noGrp="1"/>
          </p:cNvSpPr>
          <p:nvPr>
            <p:ph type="sldNum" sz="quarter" idx="5"/>
          </p:nvPr>
        </p:nvSpPr>
        <p:spPr/>
        <p:txBody>
          <a:bodyPr/>
          <a:lstStyle/>
          <a:p>
            <a:fld id="{CE82D70C-4A7C-4CD2-9AF1-E8FD766C7D41}" type="slidenum">
              <a:rPr lang="en-US" smtClean="0"/>
              <a:t>16</a:t>
            </a:fld>
            <a:endParaRPr lang="en-US"/>
          </a:p>
        </p:txBody>
      </p:sp>
    </p:spTree>
    <p:extLst>
      <p:ext uri="{BB962C8B-B14F-4D97-AF65-F5344CB8AC3E}">
        <p14:creationId xmlns:p14="http://schemas.microsoft.com/office/powerpoint/2010/main" val="346501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B806-273C-2A44-990F-6D361A3057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02831-FD0F-9446-BE3D-A4838047E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03E9F-F5CF-5146-AB3E-3AC78D117560}"/>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5" name="Footer Placeholder 4">
            <a:extLst>
              <a:ext uri="{FF2B5EF4-FFF2-40B4-BE49-F238E27FC236}">
                <a16:creationId xmlns:a16="http://schemas.microsoft.com/office/drawing/2014/main" id="{218FA8A3-8DAE-BF42-91FB-3D07C2CE5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6EBAA-9D5A-0B42-B0B5-0C9D251E8AD9}"/>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341445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BE49-20F2-F84B-8119-63BB77C6C5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05E0B-C610-DB49-A185-24E7C3EC25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703DF-1BE7-1A41-A0EA-67D37ED0831A}"/>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5" name="Footer Placeholder 4">
            <a:extLst>
              <a:ext uri="{FF2B5EF4-FFF2-40B4-BE49-F238E27FC236}">
                <a16:creationId xmlns:a16="http://schemas.microsoft.com/office/drawing/2014/main" id="{1F14C795-0A1C-B64C-94EB-C5F16B80F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3F201-E985-F344-97FC-D4EFA0DA32B3}"/>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71450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F0BDD-6CC1-9545-B6DD-C394460F7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3D61AE-4017-B645-A4E6-0FEB2D4AC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B4309-4C0E-E64D-9488-EAF3ADDE499E}"/>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5" name="Footer Placeholder 4">
            <a:extLst>
              <a:ext uri="{FF2B5EF4-FFF2-40B4-BE49-F238E27FC236}">
                <a16:creationId xmlns:a16="http://schemas.microsoft.com/office/drawing/2014/main" id="{976D13DF-B409-564E-84E2-1AAB41653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03EFC-B100-604F-9C7C-A7C5F08453B4}"/>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302587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B072-974D-E041-80E5-63E66371B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D26BD-F1D6-184E-ABDB-44B40411B2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C029A-7EBF-8646-98C9-13F1CF22F983}"/>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5" name="Footer Placeholder 4">
            <a:extLst>
              <a:ext uri="{FF2B5EF4-FFF2-40B4-BE49-F238E27FC236}">
                <a16:creationId xmlns:a16="http://schemas.microsoft.com/office/drawing/2014/main" id="{A2D5F8F3-0BB4-A041-8772-114A73C7A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B7673-C561-D843-A1EF-31B62C770E4A}"/>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160032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AEBC-9D86-484D-82B4-60DE3C9EA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BC4E2-7C23-6943-B9C7-186E9C4C5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387AF-209D-054B-AA9F-9C87303BE5D5}"/>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5" name="Footer Placeholder 4">
            <a:extLst>
              <a:ext uri="{FF2B5EF4-FFF2-40B4-BE49-F238E27FC236}">
                <a16:creationId xmlns:a16="http://schemas.microsoft.com/office/drawing/2014/main" id="{0A4A71E3-24FA-624A-83F1-329C9316B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095AD-56EF-BB42-A30D-7474759F468D}"/>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381608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09C6-ECE4-C744-A3CB-1F061E9C6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2D9D0-7E0D-BE4C-88A7-2C22861F7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5F1AB-F99B-F34E-A77D-33C87F556B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BE9834-34FB-634C-BD62-FDE5BA0C89F5}"/>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6" name="Footer Placeholder 5">
            <a:extLst>
              <a:ext uri="{FF2B5EF4-FFF2-40B4-BE49-F238E27FC236}">
                <a16:creationId xmlns:a16="http://schemas.microsoft.com/office/drawing/2014/main" id="{76E4613A-22BF-B140-8C42-006DB0B28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5B9F6-6059-5B41-A68A-A67C99B847F5}"/>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332788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7197-0EE2-A342-B5CD-547DCB81B0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3A180-9DC0-B64F-888A-AFA6C6EF4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7E6241-6D71-4243-8A5E-651640355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76DB3-9D12-A042-B8A1-D30C1F8C4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C7BCB5-6D7D-3348-AC25-E623634A6D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B7A8C6-C9B6-A54D-8B75-DCCB610CDD23}"/>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8" name="Footer Placeholder 7">
            <a:extLst>
              <a:ext uri="{FF2B5EF4-FFF2-40B4-BE49-F238E27FC236}">
                <a16:creationId xmlns:a16="http://schemas.microsoft.com/office/drawing/2014/main" id="{E098A7FE-7F17-AC4F-839C-6F4D536247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17801-B467-E545-B085-3D3D7E3D23EC}"/>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18642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C621-AEAC-AD42-8CCE-13B0818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DB016D-E282-E640-9C92-B6251DCC6EBE}"/>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4" name="Footer Placeholder 3">
            <a:extLst>
              <a:ext uri="{FF2B5EF4-FFF2-40B4-BE49-F238E27FC236}">
                <a16:creationId xmlns:a16="http://schemas.microsoft.com/office/drawing/2014/main" id="{044DB0AB-AEA3-1446-BC96-4EF18A79E4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B0A4FB-7D4F-8249-BFF1-DFDEB87BC59B}"/>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24500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DA33E-0A63-C746-A744-46C41D9714CB}"/>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3" name="Footer Placeholder 2">
            <a:extLst>
              <a:ext uri="{FF2B5EF4-FFF2-40B4-BE49-F238E27FC236}">
                <a16:creationId xmlns:a16="http://schemas.microsoft.com/office/drawing/2014/main" id="{1822E01F-9F4E-3049-9259-443BC5EA1D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1AA8FE-E5A8-274A-99EE-C6B6D7FE94A8}"/>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304577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87BD-F29A-374B-9234-F9F31FD28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91665D-1029-094F-9884-32A259E56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0633D-0122-B041-A85A-7924137A9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9E1E6-DBEF-E54E-A93E-6E3A7193A2FA}"/>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6" name="Footer Placeholder 5">
            <a:extLst>
              <a:ext uri="{FF2B5EF4-FFF2-40B4-BE49-F238E27FC236}">
                <a16:creationId xmlns:a16="http://schemas.microsoft.com/office/drawing/2014/main" id="{09C5A4F3-15B8-5948-8831-3CF884B02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DE4C2-5F3B-A74B-8653-02417379E4C0}"/>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267598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74F6-1025-5E44-AEE3-A25A5C07B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3AA300-9699-B146-92B3-43FEB29EF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F199DF-3794-9A4E-8DFD-FF5662F5F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FE4F8-DA2E-7A40-AF86-4F8ACCA9468E}"/>
              </a:ext>
            </a:extLst>
          </p:cNvPr>
          <p:cNvSpPr>
            <a:spLocks noGrp="1"/>
          </p:cNvSpPr>
          <p:nvPr>
            <p:ph type="dt" sz="half" idx="10"/>
          </p:nvPr>
        </p:nvSpPr>
        <p:spPr/>
        <p:txBody>
          <a:bodyPr/>
          <a:lstStyle/>
          <a:p>
            <a:fld id="{A8E47153-B658-BC4A-BAE9-B6A78E9A8566}" type="datetimeFigureOut">
              <a:rPr lang="en-US" smtClean="0"/>
              <a:t>8/4/2021</a:t>
            </a:fld>
            <a:endParaRPr lang="en-US"/>
          </a:p>
        </p:txBody>
      </p:sp>
      <p:sp>
        <p:nvSpPr>
          <p:cNvPr id="6" name="Footer Placeholder 5">
            <a:extLst>
              <a:ext uri="{FF2B5EF4-FFF2-40B4-BE49-F238E27FC236}">
                <a16:creationId xmlns:a16="http://schemas.microsoft.com/office/drawing/2014/main" id="{77ACEAD3-6493-E34F-87B9-1EF7CF91A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5AFD3-A240-B642-A617-2BEF1E7BCB89}"/>
              </a:ext>
            </a:extLst>
          </p:cNvPr>
          <p:cNvSpPr>
            <a:spLocks noGrp="1"/>
          </p:cNvSpPr>
          <p:nvPr>
            <p:ph type="sldNum" sz="quarter" idx="12"/>
          </p:nvPr>
        </p:nvSpPr>
        <p:spPr/>
        <p:txBody>
          <a:bodyPr/>
          <a:lstStyle/>
          <a:p>
            <a:fld id="{2D00CA07-45C7-8142-9F4D-3A07AD48DFA1}" type="slidenum">
              <a:rPr lang="en-US" smtClean="0"/>
              <a:t>‹#›</a:t>
            </a:fld>
            <a:endParaRPr lang="en-US"/>
          </a:p>
        </p:txBody>
      </p:sp>
    </p:spTree>
    <p:extLst>
      <p:ext uri="{BB962C8B-B14F-4D97-AF65-F5344CB8AC3E}">
        <p14:creationId xmlns:p14="http://schemas.microsoft.com/office/powerpoint/2010/main" val="420694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978EC-9907-6E4C-A668-EC9E906DC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42C08-3D8F-EE44-AD04-E6C4E62AD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5358F-05A0-BC46-AE44-EADDC46D2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7153-B658-BC4A-BAE9-B6A78E9A8566}" type="datetimeFigureOut">
              <a:rPr lang="en-US" smtClean="0"/>
              <a:t>8/4/2021</a:t>
            </a:fld>
            <a:endParaRPr lang="en-US"/>
          </a:p>
        </p:txBody>
      </p:sp>
      <p:sp>
        <p:nvSpPr>
          <p:cNvPr id="5" name="Footer Placeholder 4">
            <a:extLst>
              <a:ext uri="{FF2B5EF4-FFF2-40B4-BE49-F238E27FC236}">
                <a16:creationId xmlns:a16="http://schemas.microsoft.com/office/drawing/2014/main" id="{D0978A00-85E6-BE4A-86D2-B297BF564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C9717F-D07F-9948-BA45-D728523E7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CA07-45C7-8142-9F4D-3A07AD48DFA1}" type="slidenum">
              <a:rPr lang="en-US" smtClean="0"/>
              <a:t>‹#›</a:t>
            </a:fld>
            <a:endParaRPr lang="en-US"/>
          </a:p>
        </p:txBody>
      </p:sp>
    </p:spTree>
    <p:extLst>
      <p:ext uri="{BB962C8B-B14F-4D97-AF65-F5344CB8AC3E}">
        <p14:creationId xmlns:p14="http://schemas.microsoft.com/office/powerpoint/2010/main" val="249829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Miranda.Scalabrino@duke.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yutian.feng@duke.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spTree>
    <p:extLst>
      <p:ext uri="{BB962C8B-B14F-4D97-AF65-F5344CB8AC3E}">
        <p14:creationId xmlns:p14="http://schemas.microsoft.com/office/powerpoint/2010/main" val="3005639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2973499" y="2838974"/>
            <a:ext cx="6038573"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Professional Development</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Co-chairs: Corinne Haines and Susanna Brantley</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46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Social – Leanna Ross &amp; Katherine Collins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4003623"/>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52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5474"/>
            <a:ext cx="10515600" cy="4831489"/>
          </a:xfrm>
        </p:spPr>
        <p:txBody>
          <a:bodyPr>
            <a:normAutofit/>
          </a:bodyPr>
          <a:lstStyle/>
          <a:p>
            <a:r>
              <a:rPr lang="en-US" dirty="0"/>
              <a:t>Virtual Event Update:</a:t>
            </a:r>
          </a:p>
          <a:p>
            <a:pPr lvl="1"/>
            <a:r>
              <a:rPr lang="en-US" dirty="0"/>
              <a:t>Unfortunately, not a lot of people are attending virtual trivia + happy hour, so we will not hold another virtual event for now. </a:t>
            </a:r>
          </a:p>
          <a:p>
            <a:endParaRPr lang="en-US" dirty="0"/>
          </a:p>
          <a:p>
            <a:r>
              <a:rPr lang="en-US" dirty="0"/>
              <a:t>In-Person Event Update:</a:t>
            </a:r>
          </a:p>
          <a:p>
            <a:pPr lvl="1"/>
            <a:r>
              <a:rPr lang="en-US" dirty="0"/>
              <a:t>We were hoping for an in-person meet-up, but given the heightened restrictions due to the delta variant, we should probably hold off. </a:t>
            </a:r>
            <a:r>
              <a:rPr lang="en-US" dirty="0">
                <a:sym typeface="Wingdings" panose="05000000000000000000" pitchFamily="2" charset="2"/>
              </a:rPr>
              <a:t> </a:t>
            </a:r>
            <a:endParaRPr lang="en-US" dirty="0"/>
          </a:p>
          <a:p>
            <a:endParaRPr lang="en-US" dirty="0"/>
          </a:p>
          <a:p>
            <a:r>
              <a:rPr lang="en-US" dirty="0"/>
              <a:t>Any other ideas? </a:t>
            </a:r>
          </a:p>
        </p:txBody>
      </p:sp>
    </p:spTree>
    <p:extLst>
      <p:ext uri="{BB962C8B-B14F-4D97-AF65-F5344CB8AC3E}">
        <p14:creationId xmlns:p14="http://schemas.microsoft.com/office/powerpoint/2010/main" val="342955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Communications – Miranda </a:t>
            </a:r>
            <a:r>
              <a:rPr lang="en-US" b="1" dirty="0" err="1">
                <a:latin typeface="Arial" panose="020B0604020202020204" pitchFamily="34" charset="0"/>
                <a:cs typeface="Arial" panose="020B0604020202020204" pitchFamily="34" charset="0"/>
              </a:rPr>
              <a:t>Scalabrino</a:t>
            </a:r>
            <a:r>
              <a:rPr lang="en-US" b="1" dirty="0">
                <a:latin typeface="Arial" panose="020B0604020202020204" pitchFamily="34" charset="0"/>
                <a:cs typeface="Arial" panose="020B0604020202020204" pitchFamily="34" charset="0"/>
              </a:rPr>
              <a:t> &amp; </a:t>
            </a:r>
            <a:r>
              <a:rPr lang="en-US" b="1" dirty="0" err="1">
                <a:latin typeface="Arial" panose="020B0604020202020204" pitchFamily="34" charset="0"/>
                <a:cs typeface="Arial" panose="020B0604020202020204" pitchFamily="34" charset="0"/>
              </a:rPr>
              <a:t>Neelam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Makhijani</a:t>
            </a:r>
            <a:endParaRPr lang="en-US" b="1"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4342673"/>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0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A864E-2EBA-3E4D-8949-6C8937B5734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Communications</a:t>
            </a:r>
          </a:p>
        </p:txBody>
      </p:sp>
      <p:sp>
        <p:nvSpPr>
          <p:cNvPr id="5" name="Content Placeholder 4">
            <a:extLst>
              <a:ext uri="{FF2B5EF4-FFF2-40B4-BE49-F238E27FC236}">
                <a16:creationId xmlns:a16="http://schemas.microsoft.com/office/drawing/2014/main" id="{2484ACB1-ECBF-D34F-962F-5F94A7FE4F0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hlinkClick r:id="rId2"/>
              </a:rPr>
              <a:t>Miranda.Scalabrino@duke.edu</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neelam.makhijani@duke.edu</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Accepting nominations to highlight postdocs and/or their research and accomplishments on Twitter &amp; Instagram (@</a:t>
            </a:r>
            <a:r>
              <a:rPr lang="en-US" dirty="0" err="1">
                <a:latin typeface="Arial" panose="020B0604020202020204" pitchFamily="34" charset="0"/>
                <a:cs typeface="Arial" panose="020B0604020202020204" pitchFamily="34" charset="0"/>
              </a:rPr>
              <a:t>DukePostdocs</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You can nominate yourself!</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Email me events to highlight</a:t>
            </a:r>
          </a:p>
        </p:txBody>
      </p:sp>
    </p:spTree>
    <p:extLst>
      <p:ext uri="{BB962C8B-B14F-4D97-AF65-F5344CB8AC3E}">
        <p14:creationId xmlns:p14="http://schemas.microsoft.com/office/powerpoint/2010/main" val="248713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Leanna Ross &amp; Katherine Collins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Service – Lauren </a:t>
            </a:r>
            <a:r>
              <a:rPr lang="en-US" b="1" dirty="0" err="1">
                <a:latin typeface="Arial" panose="020B0604020202020204" pitchFamily="34" charset="0"/>
                <a:cs typeface="Arial" panose="020B0604020202020204" pitchFamily="34" charset="0"/>
              </a:rPr>
              <a:t>Slosky</a:t>
            </a:r>
            <a:r>
              <a:rPr lang="en-US" b="1"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4712539"/>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46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Leanna Ross &amp; Katherine Collins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Outreach – Claudia Gonzalez-Hunt, Kathryn </a:t>
            </a:r>
            <a:r>
              <a:rPr lang="en-US" b="1" dirty="0" err="1">
                <a:latin typeface="Arial" panose="020B0604020202020204" pitchFamily="34" charset="0"/>
                <a:cs typeface="Arial" panose="020B0604020202020204" pitchFamily="34" charset="0"/>
              </a:rPr>
              <a:t>Walder</a:t>
            </a:r>
            <a:r>
              <a:rPr lang="en-US" b="1"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5082403"/>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83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A3EFD-9F8B-9A4B-8674-6D54D391B046}"/>
              </a:ext>
            </a:extLst>
          </p:cNvPr>
          <p:cNvSpPr>
            <a:spLocks noGrp="1"/>
          </p:cNvSpPr>
          <p:nvPr>
            <p:ph type="title"/>
          </p:nvPr>
        </p:nvSpPr>
        <p:spPr/>
        <p:txBody>
          <a:bodyPr/>
          <a:lstStyle/>
          <a:p>
            <a:r>
              <a:rPr lang="en-US" dirty="0"/>
              <a:t>Outreach</a:t>
            </a:r>
          </a:p>
        </p:txBody>
      </p:sp>
      <p:sp>
        <p:nvSpPr>
          <p:cNvPr id="5" name="Content Placeholder 4">
            <a:extLst>
              <a:ext uri="{FF2B5EF4-FFF2-40B4-BE49-F238E27FC236}">
                <a16:creationId xmlns:a16="http://schemas.microsoft.com/office/drawing/2014/main" id="{458FDC96-B1A3-A743-91E0-EA19DD3F8176}"/>
              </a:ext>
            </a:extLst>
          </p:cNvPr>
          <p:cNvSpPr>
            <a:spLocks noGrp="1"/>
          </p:cNvSpPr>
          <p:nvPr>
            <p:ph idx="1"/>
          </p:nvPr>
        </p:nvSpPr>
        <p:spPr/>
        <p:txBody>
          <a:bodyPr/>
          <a:lstStyle/>
          <a:p>
            <a:r>
              <a:rPr lang="en-US" dirty="0"/>
              <a:t>Riverside High School Event</a:t>
            </a:r>
          </a:p>
          <a:p>
            <a:pPr lvl="1"/>
            <a:r>
              <a:rPr lang="en-US" dirty="0"/>
              <a:t>Admins wanted to connect closer to the Fall semester, said they would reach out but haven’t yet.</a:t>
            </a:r>
          </a:p>
          <a:p>
            <a:pPr lvl="1"/>
            <a:endParaRPr lang="en-US" dirty="0"/>
          </a:p>
          <a:p>
            <a:r>
              <a:rPr lang="en-US" dirty="0"/>
              <a:t>Durham Tech</a:t>
            </a:r>
          </a:p>
          <a:p>
            <a:pPr lvl="1"/>
            <a:r>
              <a:rPr lang="en-US" dirty="0"/>
              <a:t>Career services director interested in partnering. Said she wanted to connect once they were back working in person. Haven’t heard from her since June, not sure if they’re still </a:t>
            </a:r>
            <a:r>
              <a:rPr lang="en-US"/>
              <a:t>working from home?</a:t>
            </a:r>
            <a:endParaRPr lang="en-US" dirty="0"/>
          </a:p>
          <a:p>
            <a:endParaRPr lang="en-US" dirty="0"/>
          </a:p>
          <a:p>
            <a:pPr marL="0" indent="0">
              <a:buNone/>
            </a:pPr>
            <a:r>
              <a:rPr lang="en-US" dirty="0"/>
              <a:t>Will reach out to both again! </a:t>
            </a:r>
          </a:p>
        </p:txBody>
      </p:sp>
    </p:spTree>
    <p:extLst>
      <p:ext uri="{BB962C8B-B14F-4D97-AF65-F5344CB8AC3E}">
        <p14:creationId xmlns:p14="http://schemas.microsoft.com/office/powerpoint/2010/main" val="2845156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Diversity – </a:t>
            </a:r>
            <a:r>
              <a:rPr lang="en-US" b="1" dirty="0" err="1">
                <a:latin typeface="Arial" panose="020B0604020202020204" pitchFamily="34" charset="0"/>
                <a:cs typeface="Arial" panose="020B0604020202020204" pitchFamily="34" charset="0"/>
              </a:rPr>
              <a:t>Marhiah</a:t>
            </a:r>
            <a:r>
              <a:rPr lang="en-US" b="1"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5421448"/>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8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Leanna Ross &amp; Katherine Collins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6071211"/>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02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2226199"/>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Leanna Ross &amp; Katherine Collins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6432202"/>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93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578885" y="2600634"/>
            <a:ext cx="4880225" cy="169277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Next DUPA meeting</a:t>
            </a:r>
          </a:p>
          <a:p>
            <a:pPr algn="ctr"/>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September 1, 2021 –</a:t>
            </a:r>
          </a:p>
          <a:p>
            <a:pPr algn="ctr"/>
            <a:r>
              <a:rPr lang="en-US" sz="32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36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2596069"/>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9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International – </a:t>
            </a:r>
            <a:r>
              <a:rPr lang="en-US" b="1" dirty="0" err="1">
                <a:latin typeface="Arial" panose="020B0604020202020204" pitchFamily="34" charset="0"/>
                <a:cs typeface="Arial" panose="020B0604020202020204" pitchFamily="34" charset="0"/>
              </a:rPr>
              <a:t>Yutian</a:t>
            </a:r>
            <a:r>
              <a:rPr lang="en-US" b="1" dirty="0">
                <a:latin typeface="Arial" panose="020B0604020202020204" pitchFamily="34" charset="0"/>
                <a:cs typeface="Arial" panose="020B0604020202020204" pitchFamily="34" charset="0"/>
              </a:rPr>
              <a:t> Feng &amp; Stephen </a:t>
            </a:r>
            <a:r>
              <a:rPr lang="en-US" b="1" dirty="0" err="1">
                <a:latin typeface="Arial" panose="020B0604020202020204" pitchFamily="34" charset="0"/>
                <a:cs typeface="Arial" panose="020B0604020202020204" pitchFamily="34" charset="0"/>
              </a:rPr>
              <a:t>Jannetti</a:t>
            </a:r>
            <a:endParaRPr lang="en-US" b="1"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Leanna Ross &amp; Katherine Collins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3304983"/>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7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0C494D-854A-C54C-A5AE-27D3E43393D5}"/>
              </a:ext>
            </a:extLst>
          </p:cNvPr>
          <p:cNvSpPr>
            <a:spLocks noGrp="1"/>
          </p:cNvSpPr>
          <p:nvPr>
            <p:ph type="subTitle" idx="1"/>
          </p:nvPr>
        </p:nvSpPr>
        <p:spPr>
          <a:xfrm>
            <a:off x="1524000" y="1184622"/>
            <a:ext cx="9144000" cy="512762"/>
          </a:xfrm>
        </p:spPr>
        <p:txBody>
          <a:bodyPr>
            <a:noAutofit/>
          </a:bodyPr>
          <a:lstStyle/>
          <a:p>
            <a:r>
              <a:rPr lang="en-US" sz="3200" dirty="0"/>
              <a:t>Updates from International Chairs</a:t>
            </a:r>
          </a:p>
        </p:txBody>
      </p:sp>
      <p:sp>
        <p:nvSpPr>
          <p:cNvPr id="4" name="Subtitle 2">
            <a:extLst>
              <a:ext uri="{FF2B5EF4-FFF2-40B4-BE49-F238E27FC236}">
                <a16:creationId xmlns:a16="http://schemas.microsoft.com/office/drawing/2014/main" id="{260C494D-854A-C54C-A5AE-27D3E43393D5}"/>
              </a:ext>
            </a:extLst>
          </p:cNvPr>
          <p:cNvSpPr txBox="1">
            <a:spLocks/>
          </p:cNvSpPr>
          <p:nvPr/>
        </p:nvSpPr>
        <p:spPr>
          <a:xfrm>
            <a:off x="1609898" y="1987542"/>
            <a:ext cx="9144000" cy="32709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t>International Co-chairs: Yutian Feng and Stephen </a:t>
            </a:r>
            <a:r>
              <a:rPr lang="en-US" sz="2800" dirty="0" err="1"/>
              <a:t>Jannetti</a:t>
            </a:r>
            <a:endParaRPr lang="en-US" sz="2800" dirty="0"/>
          </a:p>
          <a:p>
            <a:pPr marL="342900" indent="-342900" algn="l">
              <a:buFont typeface="Arial" panose="020B0604020202020204" pitchFamily="34" charset="0"/>
              <a:buChar char="•"/>
            </a:pPr>
            <a:r>
              <a:rPr lang="en-US" sz="2800" dirty="0"/>
              <a:t>Tour to the Duke Lemur Center</a:t>
            </a:r>
          </a:p>
          <a:p>
            <a:pPr marL="342900" indent="-342900" algn="l">
              <a:buFont typeface="Arial" panose="020B0604020202020204" pitchFamily="34" charset="0"/>
              <a:buChar char="•"/>
            </a:pPr>
            <a:r>
              <a:rPr lang="en-US" sz="2800" dirty="0"/>
              <a:t>Pick up soccer games</a:t>
            </a:r>
          </a:p>
          <a:p>
            <a:pPr marL="342900" indent="-342900" algn="l">
              <a:buFont typeface="Arial" panose="020B0604020202020204" pitchFamily="34" charset="0"/>
              <a:buChar char="•"/>
            </a:pPr>
            <a:r>
              <a:rPr lang="en-US" sz="2800" dirty="0"/>
              <a:t>Ultimate Frisbee/Disc Golf</a:t>
            </a:r>
          </a:p>
          <a:p>
            <a:pPr marL="342900" indent="-342900" algn="l">
              <a:buFont typeface="Arial" panose="020B0604020202020204" pitchFamily="34" charset="0"/>
              <a:buChar char="•"/>
            </a:pPr>
            <a:r>
              <a:rPr lang="en-US" sz="2800" dirty="0"/>
              <a:t>Free online seminars about VISA/green cards (?)</a:t>
            </a:r>
          </a:p>
          <a:p>
            <a:pPr marL="342900" indent="-342900" algn="l">
              <a:buFont typeface="Arial" panose="020B0604020202020204" pitchFamily="34" charset="0"/>
              <a:buChar char="•"/>
            </a:pPr>
            <a:r>
              <a:rPr lang="en-US" sz="2800" dirty="0"/>
              <a:t>Duke buddy program --- P2P program</a:t>
            </a:r>
          </a:p>
        </p:txBody>
      </p:sp>
    </p:spTree>
    <p:extLst>
      <p:ext uri="{BB962C8B-B14F-4D97-AF65-F5344CB8AC3E}">
        <p14:creationId xmlns:p14="http://schemas.microsoft.com/office/powerpoint/2010/main" val="304034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ttachments.office.net/owa/yutian.feng%40duke.edu/service.svc/s/GetAttachmentThumbnail?id=AAMkADM3YTg4MGVkLWJhOWQtNDhlNC1iZmJkLTE5MDJlZmNiMTBiZABGAAAAAAC9kmfcrMliSLJzAtUsFhNeBwDbJaHC3x7NRodr5cyfUoBRAAAAAAEMAADbJaHC3x7NRodr5cyfUoBRAAMHOS%2B0AAABEgAQAPEfs4tE0CdKnGYYm9DQOyw%3D&amp;thumbnailType=2&amp;token=eyJhbGciOiJSUzI1NiIsImtpZCI6IjMwODE3OUNFNUY0QjUyRTc4QjJEQjg5NjZCQUY0RUNDMzcyN0FFRUUiLCJ0eXAiOiJKV1QiLCJ4NXQiOiJNSUY1emw5TFV1ZUxMYmlXYTY5T3pEY25ydTQifQ.eyJvcmlnaW4iOiJodHRwczovL291dGxvb2sub2ZmaWNlLmNvbSIsInVjIjoiZmY0NDkwNzdjZDVhNDc3ODhiOWZkNWUwMjU2ODhhZjQiLCJ2ZXIiOiJFeGNoYW5nZS5DYWxsYmFjay5WMSIsImFwcGN0eHNlbmRlciI6Ik93YURvd25sb2FkQGNiNzJjNTRlLTRhMzEtNGQ5ZS1iMTRhLTFlYTM2ZGZhYzk0YyIsImlzc3JpbmciOiJTSVAiLCJhcHBjdHgiOiJ7XCJtc2V4Y2hwcm90XCI6XCJvd2FcIixcInB1aWRcIjpcIjExNTM4MzYyOTY4NTA4NTc4MzFcIixcInNjb3BlXCI6XCJPd2FEb3dubG9hZFwiLFwib2lkXCI6XCJjY2RhYzkxNy1jM2VkLTRlMGYtYTUyMS1mOGI4ODQxYmU5MDFcIixcInByaW1hcnlzaWRcIjpcIlMtMS01LTIxLTM1ODA3NTUzODgtMzgyNDk2NDY0OS0xOTYzNjgyMDg1LTMxNDQ5NzQ2XCJ9IiwibmJmIjoxNjI4MDA1MDc3LCJleHAiOjE2MjgwMDU2NzcsImlzcyI6IjAwMDAwMDAyLTAwMDAtMGZmMS1jZTAwLTAwMDAwMDAwMDAwMEBjYjcyYzU0ZS00YTMxLTRkOWUtYjE0YS0xZWEzNmRmYWM5NGMiLCJhdWQiOiIwMDAwMDAwMi0wMDAwLTBmZjEtY2UwMC0wMDAwMDAwMDAwMDAvYXR0YWNobWVudHMub2ZmaWNlLm5ldEBjYjcyYzU0ZS00YTMxLTRkOWUtYjE0YS0xZWEzNmRmYWM5NGMiLCJoYXBwIjoib3dhIn0.LBGSsMCVL9Y4VWgIirBtfe4UO6DDRSfvDHkIU4HdAtgTBI8kxpXcvX_PWxLgGJ1mHHe6Rl4KVCc6EB52QMWd-GInSG4E_Mv4CbYEzt2OZsV4SewHN1OedUIPfLiFc4Phvq_twTI-wsyqMbJGzIhjzgaj6lhRDbtkyqn6rfop5TzIIWJBhvehfHD0SaqTv8HG8DHsK6irVAsZy2zvtTyRuELojkumG1Rc7Z3ZDUezLgJKmf9bzfaKyVrKwpL1ekizsHhL6S17ycMSOydrTLytQwJap7wLnf1SyrQhMFPF0i1YQ0HYhC-Yf1dnGvvUzVUyqXPApb0RwCYuWtfDXILI8w&amp;X-OWA-CANARY=kzOLRHr6C0-hdbNlO9OoYOBIgVWVVtkY-cVcDRdJl-G1F5Ce2fOXK8GeTB0aC-yb5dN7F_e-9to.&amp;owa=outlook.office.com&amp;scriptVer=2021072701.04&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722" y="211356"/>
            <a:ext cx="8008331" cy="6006249"/>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a:extLst>
              <a:ext uri="{FF2B5EF4-FFF2-40B4-BE49-F238E27FC236}">
                <a16:creationId xmlns:a16="http://schemas.microsoft.com/office/drawing/2014/main" id="{260C494D-854A-C54C-A5AE-27D3E43393D5}"/>
              </a:ext>
            </a:extLst>
          </p:cNvPr>
          <p:cNvSpPr txBox="1">
            <a:spLocks/>
          </p:cNvSpPr>
          <p:nvPr/>
        </p:nvSpPr>
        <p:spPr>
          <a:xfrm>
            <a:off x="0" y="768986"/>
            <a:ext cx="3491345" cy="32709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t>Duke Lemur Center is the only place outside Madagascar where you can see this many lemurs</a:t>
            </a:r>
          </a:p>
          <a:p>
            <a:pPr marL="342900" indent="-342900" algn="l">
              <a:buFont typeface="Arial" panose="020B0604020202020204" pitchFamily="34" charset="0"/>
              <a:buChar char="•"/>
            </a:pPr>
            <a:r>
              <a:rPr lang="en-US" sz="2800" dirty="0"/>
              <a:t>More tours needed?</a:t>
            </a:r>
          </a:p>
        </p:txBody>
      </p:sp>
    </p:spTree>
    <p:extLst>
      <p:ext uri="{BB962C8B-B14F-4D97-AF65-F5344CB8AC3E}">
        <p14:creationId xmlns:p14="http://schemas.microsoft.com/office/powerpoint/2010/main" val="398793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182" y="994352"/>
            <a:ext cx="3974869" cy="4351338"/>
          </a:xfrm>
        </p:spPr>
        <p:txBody>
          <a:bodyPr/>
          <a:lstStyle/>
          <a:p>
            <a:r>
              <a:rPr lang="en-US" dirty="0"/>
              <a:t>Weekly pick up soccer game for vaccinated people only. We have ~15 players for each game now.</a:t>
            </a:r>
          </a:p>
          <a:p>
            <a:r>
              <a:rPr lang="en-US" dirty="0"/>
              <a:t>Family friendly!!</a:t>
            </a:r>
          </a:p>
          <a:p>
            <a:r>
              <a:rPr lang="en-US" dirty="0"/>
              <a:t>Contact Yutian (</a:t>
            </a:r>
            <a:r>
              <a:rPr lang="en-US" dirty="0">
                <a:hlinkClick r:id="rId2"/>
              </a:rPr>
              <a:t>yutian.feng@duke.edu</a:t>
            </a:r>
            <a:r>
              <a:rPr lang="en-US" dirty="0"/>
              <a:t>) if interested.</a:t>
            </a:r>
          </a:p>
        </p:txBody>
      </p:sp>
      <p:pic>
        <p:nvPicPr>
          <p:cNvPr id="2050" name="Picture 2" descr="https://attachments.office.net/owa/yutian.feng%40duke.edu/service.svc/s/GetAttachmentThumbnail?id=AAMkADM3YTg4MGVkLWJhOWQtNDhlNC1iZmJkLTE5MDJlZmNiMTBiZABGAAAAAAC9kmfcrMliSLJzAtUsFhNeBwDbJaHC3x7NRodr5cyfUoBRAAAAAAEMAADbJaHC3x7NRodr5cyfUoBRAAMHOS%2B1AAABEgAQAPjQ2APK6sFPgbNNjfDtGWs%3D&amp;thumbnailType=2&amp;token=eyJhbGciOiJSUzI1NiIsImtpZCI6IjMwODE3OUNFNUY0QjUyRTc4QjJEQjg5NjZCQUY0RUNDMzcyN0FFRUUiLCJ0eXAiOiJKV1QiLCJ4NXQiOiJNSUY1emw5TFV1ZUxMYmlXYTY5T3pEY25ydTQifQ.eyJvcmlnaW4iOiJodHRwczovL291dGxvb2sub2ZmaWNlLmNvbSIsInVjIjoiZmY0NDkwNzdjZDVhNDc3ODhiOWZkNWUwMjU2ODhhZjQiLCJ2ZXIiOiJFeGNoYW5nZS5DYWxsYmFjay5WMSIsImFwcGN0eHNlbmRlciI6Ik93YURvd25sb2FkQGNiNzJjNTRlLTRhMzEtNGQ5ZS1iMTRhLTFlYTM2ZGZhYzk0YyIsImlzc3JpbmciOiJTSVAiLCJhcHBjdHgiOiJ7XCJtc2V4Y2hwcm90XCI6XCJvd2FcIixcInB1aWRcIjpcIjExNTM4MzYyOTY4NTA4NTc4MzFcIixcInNjb3BlXCI6XCJPd2FEb3dubG9hZFwiLFwib2lkXCI6XCJjY2RhYzkxNy1jM2VkLTRlMGYtYTUyMS1mOGI4ODQxYmU5MDFcIixcInByaW1hcnlzaWRcIjpcIlMtMS01LTIxLTM1ODA3NTUzODgtMzgyNDk2NDY0OS0xOTYzNjgyMDg1LTMxNDQ5NzQ2XCJ9IiwibmJmIjoxNjI4MDA1NTk3LCJleHAiOjE2MjgwMDYxOTcsImlzcyI6IjAwMDAwMDAyLTAwMDAtMGZmMS1jZTAwLTAwMDAwMDAwMDAwMEBjYjcyYzU0ZS00YTMxLTRkOWUtYjE0YS0xZWEzNmRmYWM5NGMiLCJhdWQiOiIwMDAwMDAwMi0wMDAwLTBmZjEtY2UwMC0wMDAwMDAwMDAwMDAvYXR0YWNobWVudHMub2ZmaWNlLm5ldEBjYjcyYzU0ZS00YTMxLTRkOWUtYjE0YS0xZWEzNmRmYWM5NGMiLCJoYXBwIjoib3dhIn0.mmQAtd99fh_yAbLMF9uTCSItssVqGZbt2VFV8X4HpMpCfPJvBdopipSvqIvXWd9BGWR9-18rigKp_YO9vNFV3i08XTlNHqPVHesEErNaTx69O9C1kyClYmRoRGvsDXaFhV_yev1EQawFKkQw163AUJzxcifbyIlQZA8XqdZNBHi27qlBHzAC3i4m4MvhWc-uXj3Gi8tp_1tbyU4HDKcr7j1Ea6oDM_bD4TvgNS-jHOUgZe60QC5t5XdxfrKPmjhlLQjOTpAcy64YfR6Aa68YndgHazOOtg9X_nkrSNDqsqHy3H75WEbRSiK9zmFRmGyw6pIprqpr8-C8fzChS1YEnA&amp;X-OWA-CANARY=vAqfqwNOK0WQLing3aqTivAF5OKVVtkYQk5xXDkGX5hNPWgVCzVqbi6LIZl3KMs1DNhCpY27SfE.&amp;owa=outlook.office.com&amp;scriptVer=2021072701.04&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791" y="366636"/>
            <a:ext cx="7475692" cy="560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21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363"/>
            <a:ext cx="10515600" cy="4351338"/>
          </a:xfrm>
        </p:spPr>
        <p:txBody>
          <a:bodyPr/>
          <a:lstStyle/>
          <a:p>
            <a:pPr marL="342900" indent="-342900"/>
            <a:r>
              <a:rPr lang="en-US" dirty="0"/>
              <a:t>Ultimate Frisbee: more participants needed! </a:t>
            </a:r>
          </a:p>
          <a:p>
            <a:pPr marL="342900" indent="-342900"/>
            <a:r>
              <a:rPr lang="en-US" dirty="0"/>
              <a:t>Free online seminars about VISA/green cards: any interests?</a:t>
            </a:r>
          </a:p>
          <a:p>
            <a:pPr marL="342900" indent="-342900"/>
            <a:r>
              <a:rPr lang="en-US" dirty="0"/>
              <a:t>Duke buddy program --- P2P program</a:t>
            </a:r>
          </a:p>
        </p:txBody>
      </p:sp>
    </p:spTree>
    <p:extLst>
      <p:ext uri="{BB962C8B-B14F-4D97-AF65-F5344CB8AC3E}">
        <p14:creationId xmlns:p14="http://schemas.microsoft.com/office/powerpoint/2010/main" val="343751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ke University Postdoctoral Association">
            <a:extLst>
              <a:ext uri="{FF2B5EF4-FFF2-40B4-BE49-F238E27FC236}">
                <a16:creationId xmlns:a16="http://schemas.microsoft.com/office/drawing/2014/main" id="{B668A546-AB13-4918-B5D5-A3B033B4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77465"/>
            <a:ext cx="6608116" cy="1073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0A65-D7C4-4E86-8E83-E3247164D28A}"/>
              </a:ext>
            </a:extLst>
          </p:cNvPr>
          <p:cNvSpPr txBox="1"/>
          <p:nvPr/>
        </p:nvSpPr>
        <p:spPr>
          <a:xfrm>
            <a:off x="3655887" y="945089"/>
            <a:ext cx="4880225" cy="113877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Meeting Agenda</a:t>
            </a:r>
          </a:p>
          <a:p>
            <a:pPr algn="ct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August 4, 2021 –</a:t>
            </a:r>
          </a:p>
          <a:p>
            <a:pPr algn="ctr"/>
            <a:r>
              <a:rPr lang="en-US" sz="2000" dirty="0">
                <a:latin typeface="Arial" panose="020B0604020202020204" pitchFamily="34" charset="0"/>
                <a:cs typeface="Arial" panose="020B0604020202020204" pitchFamily="34" charset="0"/>
              </a:rPr>
              <a:t>1:00-1:30 pm</a:t>
            </a:r>
          </a:p>
        </p:txBody>
      </p:sp>
      <p:sp>
        <p:nvSpPr>
          <p:cNvPr id="6" name="Rectangle 5">
            <a:extLst>
              <a:ext uri="{FF2B5EF4-FFF2-40B4-BE49-F238E27FC236}">
                <a16:creationId xmlns:a16="http://schemas.microsoft.com/office/drawing/2014/main" id="{3F25547F-5514-48C8-AB75-DBC047B486DD}"/>
              </a:ext>
            </a:extLst>
          </p:cNvPr>
          <p:cNvSpPr/>
          <p:nvPr/>
        </p:nvSpPr>
        <p:spPr>
          <a:xfrm>
            <a:off x="308225" y="6113124"/>
            <a:ext cx="1150705" cy="493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EF062-362C-4F13-86B4-C5538C6E53FD}"/>
              </a:ext>
            </a:extLst>
          </p:cNvPr>
          <p:cNvSpPr txBox="1"/>
          <p:nvPr/>
        </p:nvSpPr>
        <p:spPr>
          <a:xfrm>
            <a:off x="1171254" y="2061817"/>
            <a:ext cx="10120045" cy="4616648"/>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Welcome</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Opening announcements</a:t>
            </a:r>
          </a:p>
          <a:p>
            <a:pPr marL="285750"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Chair updates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International – </a:t>
            </a:r>
            <a:r>
              <a:rPr lang="en-US" dirty="0" err="1">
                <a:latin typeface="Arial" panose="020B0604020202020204" pitchFamily="34" charset="0"/>
                <a:cs typeface="Arial" panose="020B0604020202020204" pitchFamily="34" charset="0"/>
              </a:rPr>
              <a:t>Yutian</a:t>
            </a:r>
            <a:r>
              <a:rPr lang="en-US" dirty="0">
                <a:latin typeface="Arial" panose="020B0604020202020204" pitchFamily="34" charset="0"/>
                <a:cs typeface="Arial" panose="020B0604020202020204" pitchFamily="34" charset="0"/>
              </a:rPr>
              <a:t> Feng &amp; Stephen </a:t>
            </a:r>
            <a:r>
              <a:rPr lang="en-US" dirty="0" err="1">
                <a:latin typeface="Arial" panose="020B0604020202020204" pitchFamily="34" charset="0"/>
                <a:cs typeface="Arial" panose="020B0604020202020204" pitchFamily="34" charset="0"/>
              </a:rPr>
              <a:t>Jannetti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b="1" dirty="0">
                <a:latin typeface="Arial" panose="020B0604020202020204" pitchFamily="34" charset="0"/>
                <a:cs typeface="Arial" panose="020B0604020202020204" pitchFamily="34" charset="0"/>
              </a:rPr>
              <a:t>Professional Development – Corinne Haines &amp; Susanna Brantley</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Social – Leanna Ross &amp; Katherine Collins</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Communications – Miranda </a:t>
            </a:r>
            <a:r>
              <a:rPr lang="en-US" dirty="0" err="1">
                <a:latin typeface="Arial" panose="020B0604020202020204" pitchFamily="34" charset="0"/>
                <a:cs typeface="Arial" panose="020B0604020202020204" pitchFamily="34" charset="0"/>
              </a:rPr>
              <a:t>Scalabrino</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Neelam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Makhijani</a:t>
            </a:r>
            <a:endParaRPr lang="en-US" dirty="0">
              <a:latin typeface="Arial" panose="020B0604020202020204" pitchFamily="34" charset="0"/>
              <a:cs typeface="Arial" panose="020B0604020202020204" pitchFamily="34" charset="0"/>
            </a:endParaRP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Service – Lauren </a:t>
            </a:r>
            <a:r>
              <a:rPr lang="en-US" dirty="0" err="1">
                <a:latin typeface="Arial" panose="020B0604020202020204" pitchFamily="34" charset="0"/>
                <a:cs typeface="Arial" panose="020B0604020202020204" pitchFamily="34" charset="0"/>
              </a:rPr>
              <a:t>Slosky</a:t>
            </a:r>
            <a:r>
              <a:rPr lang="en-US" dirty="0">
                <a:latin typeface="Arial" panose="020B0604020202020204" pitchFamily="34" charset="0"/>
                <a:cs typeface="Arial" panose="020B0604020202020204" pitchFamily="34" charset="0"/>
              </a:rPr>
              <a:t> &amp; Jacques Stout</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Outreach – Claudia Gonzalez-Hunt, Kathryn </a:t>
            </a:r>
            <a:r>
              <a:rPr lang="en-US" dirty="0" err="1">
                <a:latin typeface="Arial" panose="020B0604020202020204" pitchFamily="34" charset="0"/>
                <a:cs typeface="Arial" panose="020B0604020202020204" pitchFamily="34" charset="0"/>
              </a:rPr>
              <a:t>Walder</a:t>
            </a:r>
            <a:r>
              <a:rPr lang="en-US" dirty="0">
                <a:latin typeface="Arial" panose="020B0604020202020204" pitchFamily="34" charset="0"/>
                <a:cs typeface="Arial" panose="020B0604020202020204" pitchFamily="34" charset="0"/>
              </a:rPr>
              <a:t>, &amp; Daniel Luo</a:t>
            </a:r>
          </a:p>
          <a:p>
            <a:pPr marL="742950" lvl="1"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Diversity – </a:t>
            </a:r>
            <a:r>
              <a:rPr lang="en-US" dirty="0" err="1">
                <a:latin typeface="Arial" panose="020B0604020202020204" pitchFamily="34" charset="0"/>
                <a:cs typeface="Arial" panose="020B0604020202020204" pitchFamily="34" charset="0"/>
              </a:rPr>
              <a:t>Marhiah</a:t>
            </a:r>
            <a:r>
              <a:rPr lang="en-US" dirty="0">
                <a:latin typeface="Arial" panose="020B0604020202020204" pitchFamily="34" charset="0"/>
                <a:cs typeface="Arial" panose="020B0604020202020204" pitchFamily="34" charset="0"/>
              </a:rPr>
              <a:t> Montoya</a:t>
            </a:r>
          </a:p>
          <a:p>
            <a:pPr marL="742950" lvl="1" indent="-285750">
              <a:spcAft>
                <a:spcPts val="6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Questions and Discussion</a:t>
            </a:r>
          </a:p>
          <a:p>
            <a:pPr marL="285750" indent="-285750">
              <a:spcAft>
                <a:spcPts val="600"/>
              </a:spcAft>
              <a:buFont typeface="Wingdings" panose="05000000000000000000" pitchFamily="2" charset="2"/>
              <a:buChar char="v"/>
            </a:pPr>
            <a:r>
              <a:rPr lang="en-US" dirty="0">
                <a:latin typeface="Arial" panose="020B0604020202020204" pitchFamily="34" charset="0"/>
                <a:cs typeface="Arial" panose="020B0604020202020204" pitchFamily="34" charset="0"/>
              </a:rPr>
              <a:t>Closing</a:t>
            </a:r>
          </a:p>
        </p:txBody>
      </p:sp>
      <p:cxnSp>
        <p:nvCxnSpPr>
          <p:cNvPr id="4" name="Straight Arrow Connector 3">
            <a:extLst>
              <a:ext uri="{FF2B5EF4-FFF2-40B4-BE49-F238E27FC236}">
                <a16:creationId xmlns:a16="http://schemas.microsoft.com/office/drawing/2014/main" id="{D9B47B3C-8067-4536-8912-5FCD264E1410}"/>
              </a:ext>
            </a:extLst>
          </p:cNvPr>
          <p:cNvCxnSpPr/>
          <p:nvPr/>
        </p:nvCxnSpPr>
        <p:spPr>
          <a:xfrm>
            <a:off x="539394" y="3644027"/>
            <a:ext cx="585627" cy="0"/>
          </a:xfrm>
          <a:prstGeom prst="straightConnector1">
            <a:avLst/>
          </a:prstGeom>
          <a:ln w="5715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244780"/>
      </p:ext>
    </p:extLst>
  </p:cSld>
  <p:clrMapOvr>
    <a:masterClrMapping/>
  </p:clrMapOvr>
</p:sld>
</file>

<file path=ppt/theme/theme1.xml><?xml version="1.0" encoding="utf-8"?>
<a:theme xmlns:a="http://schemas.openxmlformats.org/drawingml/2006/main" name="Office Theme">
  <a:themeElements>
    <a:clrScheme name="Duke Light">
      <a:dk1>
        <a:srgbClr val="001A57"/>
      </a:dk1>
      <a:lt1>
        <a:srgbClr val="FFFFFF"/>
      </a:lt1>
      <a:dk2>
        <a:srgbClr val="666666"/>
      </a:dk2>
      <a:lt2>
        <a:srgbClr val="E2E6ED"/>
      </a:lt2>
      <a:accent1>
        <a:srgbClr val="005587"/>
      </a:accent1>
      <a:accent2>
        <a:srgbClr val="0577B1"/>
      </a:accent2>
      <a:accent3>
        <a:srgbClr val="FFD960"/>
      </a:accent3>
      <a:accent4>
        <a:srgbClr val="C84E00"/>
      </a:accent4>
      <a:accent5>
        <a:srgbClr val="993399"/>
      </a:accent5>
      <a:accent6>
        <a:srgbClr val="339898"/>
      </a:accent6>
      <a:hlink>
        <a:srgbClr val="E89923"/>
      </a:hlink>
      <a:folHlink>
        <a:srgbClr val="E8992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0AA2A69-EF40-6449-91D2-6C5B82E9217C}" vid="{D8F53F63-1E35-244C-A65D-F09677215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10681</TotalTime>
  <Words>1256</Words>
  <Application>Microsoft Office PowerPoint</Application>
  <PresentationFormat>Widescreen</PresentationFormat>
  <Paragraphs>236</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Communications</vt:lpstr>
      <vt:lpstr>PowerPoint Presentation</vt:lpstr>
      <vt:lpstr>PowerPoint Presentation</vt:lpstr>
      <vt:lpstr>Outreach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Slosky, Ph.D.</dc:creator>
  <cp:lastModifiedBy>Dr Neelam A Makhijani, M.D.</cp:lastModifiedBy>
  <cp:revision>27</cp:revision>
  <dcterms:created xsi:type="dcterms:W3CDTF">2020-04-01T13:35:26Z</dcterms:created>
  <dcterms:modified xsi:type="dcterms:W3CDTF">2021-08-04T19:20:12Z</dcterms:modified>
</cp:coreProperties>
</file>