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305" r:id="rId4"/>
    <p:sldId id="303" r:id="rId5"/>
    <p:sldId id="306" r:id="rId6"/>
    <p:sldId id="262" r:id="rId7"/>
    <p:sldId id="263" r:id="rId8"/>
    <p:sldId id="309" r:id="rId9"/>
    <p:sldId id="299" r:id="rId10"/>
    <p:sldId id="314" r:id="rId11"/>
    <p:sldId id="313" r:id="rId12"/>
    <p:sldId id="270" r:id="rId13"/>
    <p:sldId id="274" r:id="rId14"/>
    <p:sldId id="272" r:id="rId15"/>
    <p:sldId id="275" r:id="rId16"/>
    <p:sldId id="278" r:id="rId17"/>
    <p:sldId id="279" r:id="rId18"/>
    <p:sldId id="288" r:id="rId19"/>
    <p:sldId id="276" r:id="rId20"/>
    <p:sldId id="292" r:id="rId21"/>
    <p:sldId id="290" r:id="rId22"/>
    <p:sldId id="293" r:id="rId23"/>
    <p:sldId id="294" r:id="rId24"/>
    <p:sldId id="295" r:id="rId25"/>
    <p:sldId id="29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1081" autoAdjust="0"/>
  </p:normalViewPr>
  <p:slideViewPr>
    <p:cSldViewPr snapToGrid="0">
      <p:cViewPr varScale="1">
        <p:scale>
          <a:sx n="92" d="100"/>
          <a:sy n="92" d="100"/>
        </p:scale>
        <p:origin x="12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E63FE1-9EF2-4F81-B9D4-571E0A918767}" type="datetimeFigureOut">
              <a:rPr lang="en-US" smtClean="0"/>
              <a:t>8/31/2021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985DB1-4441-4FA6-BCA6-2E10083ADEFF}" type="slidenum">
              <a:rPr lang="en-US" smtClean="0"/>
              <a:t>‹#›</a:t>
            </a:fld>
            <a:endParaRPr lang="en-US"/>
          </a:p>
        </p:txBody>
      </p:sp>
    </p:spTree>
    <p:extLst>
      <p:ext uri="{BB962C8B-B14F-4D97-AF65-F5344CB8AC3E}">
        <p14:creationId xmlns:p14="http://schemas.microsoft.com/office/powerpoint/2010/main" val="780489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985DB1-4441-4FA6-BCA6-2E10083ADEFF}" type="slidenum">
              <a:rPr lang="en-US" smtClean="0"/>
              <a:t>1</a:t>
            </a:fld>
            <a:endParaRPr lang="en-US"/>
          </a:p>
        </p:txBody>
      </p:sp>
    </p:spTree>
    <p:extLst>
      <p:ext uri="{BB962C8B-B14F-4D97-AF65-F5344CB8AC3E}">
        <p14:creationId xmlns:p14="http://schemas.microsoft.com/office/powerpoint/2010/main" val="1251037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Descriptive Survey</a:t>
            </a:r>
          </a:p>
          <a:p>
            <a:endParaRPr lang="en-US" dirty="0"/>
          </a:p>
        </p:txBody>
      </p:sp>
      <p:sp>
        <p:nvSpPr>
          <p:cNvPr id="4" name="Slide Number Placeholder 3"/>
          <p:cNvSpPr>
            <a:spLocks noGrp="1"/>
          </p:cNvSpPr>
          <p:nvPr>
            <p:ph type="sldNum" sz="quarter" idx="5"/>
          </p:nvPr>
        </p:nvSpPr>
        <p:spPr/>
        <p:txBody>
          <a:bodyPr/>
          <a:lstStyle/>
          <a:p>
            <a:fld id="{DD985DB1-4441-4FA6-BCA6-2E10083ADEFF}" type="slidenum">
              <a:rPr lang="en-US" smtClean="0"/>
              <a:t>2</a:t>
            </a:fld>
            <a:endParaRPr lang="en-US"/>
          </a:p>
        </p:txBody>
      </p:sp>
    </p:spTree>
    <p:extLst>
      <p:ext uri="{BB962C8B-B14F-4D97-AF65-F5344CB8AC3E}">
        <p14:creationId xmlns:p14="http://schemas.microsoft.com/office/powerpoint/2010/main" val="25112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solidFill>
                  <a:srgbClr val="000000"/>
                </a:solidFill>
                <a:effectLst/>
                <a:latin typeface="Times New Roman" panose="02020603050405020304" pitchFamily="18" charset="0"/>
              </a:rPr>
              <a:t>Sampling bias</a:t>
            </a:r>
            <a:r>
              <a:rPr lang="en-US" b="0" i="0" dirty="0">
                <a:solidFill>
                  <a:srgbClr val="000000"/>
                </a:solidFill>
                <a:effectLst/>
                <a:latin typeface="Times New Roman" panose="02020603050405020304" pitchFamily="18" charset="0"/>
              </a:rPr>
              <a:t> – This occurs when the sample selected for the study is not representative of the population such that the sample values cannot be generalized to the broader population.</a:t>
            </a:r>
          </a:p>
          <a:p>
            <a:endParaRPr lang="en-US" b="0" i="0" dirty="0">
              <a:solidFill>
                <a:srgbClr val="000000"/>
              </a:solidFill>
              <a:effectLst/>
              <a:latin typeface="Times New Roman" panose="02020603050405020304" pitchFamily="18" charset="0"/>
            </a:endParaRPr>
          </a:p>
          <a:p>
            <a:r>
              <a:rPr lang="en-US" b="0" i="1" dirty="0">
                <a:solidFill>
                  <a:srgbClr val="000000"/>
                </a:solidFill>
                <a:effectLst/>
                <a:latin typeface="Times New Roman" panose="02020603050405020304" pitchFamily="18" charset="0"/>
              </a:rPr>
              <a:t>Non-response bias</a:t>
            </a:r>
            <a:r>
              <a:rPr lang="en-US" b="0" i="0" dirty="0">
                <a:solidFill>
                  <a:srgbClr val="000000"/>
                </a:solidFill>
                <a:effectLst/>
                <a:latin typeface="Times New Roman" panose="02020603050405020304" pitchFamily="18" charset="0"/>
              </a:rPr>
              <a:t> – This occurs when individuals who responded to the survey have different attributes than those who did not respond to the survey.</a:t>
            </a:r>
            <a:endParaRPr lang="en-US" b="0" i="1" dirty="0">
              <a:solidFill>
                <a:srgbClr val="000000"/>
              </a:solidFill>
              <a:effectLst/>
              <a:latin typeface="Times New Roman" panose="02020603050405020304" pitchFamily="18" charset="0"/>
            </a:endParaRPr>
          </a:p>
          <a:p>
            <a:endParaRPr lang="en-US" b="0" i="1" dirty="0">
              <a:solidFill>
                <a:srgbClr val="000000"/>
              </a:solidFill>
              <a:effectLst/>
              <a:latin typeface="Times New Roman" panose="02020603050405020304" pitchFamily="18" charset="0"/>
            </a:endParaRPr>
          </a:p>
          <a:p>
            <a:r>
              <a:rPr lang="en-US" b="0" i="1" dirty="0">
                <a:solidFill>
                  <a:srgbClr val="000000"/>
                </a:solidFill>
                <a:effectLst/>
                <a:latin typeface="Times New Roman" panose="02020603050405020304" pitchFamily="18" charset="0"/>
              </a:rPr>
              <a:t>Measurement bias</a:t>
            </a:r>
            <a:r>
              <a:rPr lang="en-US" b="0" i="0" dirty="0">
                <a:solidFill>
                  <a:srgbClr val="000000"/>
                </a:solidFill>
                <a:effectLst/>
                <a:latin typeface="Times New Roman" panose="02020603050405020304" pitchFamily="18" charset="0"/>
              </a:rPr>
              <a:t> – This occurs when there is a difference between the survey results obtained and the true values in the population. One major cause is deficient instrument design due to ambiguous items, unclear instructions, or poor usability. To reduce measurement bias one should apply good survey design practices, adequate pretesting or pilot testing of the instrument, and formal tests for validity and reliability. </a:t>
            </a:r>
            <a:endParaRPr lang="en-US" dirty="0"/>
          </a:p>
        </p:txBody>
      </p:sp>
      <p:sp>
        <p:nvSpPr>
          <p:cNvPr id="4" name="Slide Number Placeholder 3"/>
          <p:cNvSpPr>
            <a:spLocks noGrp="1"/>
          </p:cNvSpPr>
          <p:nvPr>
            <p:ph type="sldNum" sz="quarter" idx="5"/>
          </p:nvPr>
        </p:nvSpPr>
        <p:spPr/>
        <p:txBody>
          <a:bodyPr/>
          <a:lstStyle/>
          <a:p>
            <a:fld id="{DD985DB1-4441-4FA6-BCA6-2E10083ADEFF}" type="slidenum">
              <a:rPr lang="en-US" smtClean="0"/>
              <a:t>3</a:t>
            </a:fld>
            <a:endParaRPr lang="en-US"/>
          </a:p>
        </p:txBody>
      </p:sp>
    </p:spTree>
    <p:extLst>
      <p:ext uri="{BB962C8B-B14F-4D97-AF65-F5344CB8AC3E}">
        <p14:creationId xmlns:p14="http://schemas.microsoft.com/office/powerpoint/2010/main" val="495229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985DB1-4441-4FA6-BCA6-2E10083ADEFF}" type="slidenum">
              <a:rPr lang="en-US" smtClean="0"/>
              <a:t>7</a:t>
            </a:fld>
            <a:endParaRPr lang="en-US"/>
          </a:p>
        </p:txBody>
      </p:sp>
    </p:spTree>
    <p:extLst>
      <p:ext uri="{BB962C8B-B14F-4D97-AF65-F5344CB8AC3E}">
        <p14:creationId xmlns:p14="http://schemas.microsoft.com/office/powerpoint/2010/main" val="1013285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985DB1-4441-4FA6-BCA6-2E10083ADEFF}" type="slidenum">
              <a:rPr lang="en-US" smtClean="0"/>
              <a:t>8</a:t>
            </a:fld>
            <a:endParaRPr lang="en-US"/>
          </a:p>
        </p:txBody>
      </p:sp>
    </p:spTree>
    <p:extLst>
      <p:ext uri="{BB962C8B-B14F-4D97-AF65-F5344CB8AC3E}">
        <p14:creationId xmlns:p14="http://schemas.microsoft.com/office/powerpoint/2010/main" val="1763086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985DB1-4441-4FA6-BCA6-2E10083ADEFF}" type="slidenum">
              <a:rPr lang="en-US" smtClean="0"/>
              <a:t>23</a:t>
            </a:fld>
            <a:endParaRPr lang="en-US"/>
          </a:p>
        </p:txBody>
      </p:sp>
    </p:spTree>
    <p:extLst>
      <p:ext uri="{BB962C8B-B14F-4D97-AF65-F5344CB8AC3E}">
        <p14:creationId xmlns:p14="http://schemas.microsoft.com/office/powerpoint/2010/main" val="3032690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242C1-92AB-4195-9822-C776A78D05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D281C8-4CEA-4F1A-B3F6-927853C85B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51165C-2D45-4D28-B702-D035E86E8FD0}"/>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5" name="Footer Placeholder 4">
            <a:extLst>
              <a:ext uri="{FF2B5EF4-FFF2-40B4-BE49-F238E27FC236}">
                <a16:creationId xmlns:a16="http://schemas.microsoft.com/office/drawing/2014/main" id="{74AD48DF-57A4-4D35-8D04-FE1634F658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726164-3F77-4145-BFFF-0C3FF72700A3}"/>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327939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A3EB5-93FA-4EE6-949E-67DBB35407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FA3993-B689-4F96-AF7B-7ABE7A4ADC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C26D58-C575-4E51-97A7-1ADF9B82058B}"/>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5" name="Footer Placeholder 4">
            <a:extLst>
              <a:ext uri="{FF2B5EF4-FFF2-40B4-BE49-F238E27FC236}">
                <a16:creationId xmlns:a16="http://schemas.microsoft.com/office/drawing/2014/main" id="{8CC3B2FE-D8C4-402B-898C-54F719FA08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80A0B-E2A0-4F35-9A82-CA058361572C}"/>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665915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D9A505-59B4-46F4-90B8-C7C1A1B6E9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D59971-E8F0-4015-B561-3E4B857107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2CA420-7BA1-4337-AE65-6535982B0791}"/>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5" name="Footer Placeholder 4">
            <a:extLst>
              <a:ext uri="{FF2B5EF4-FFF2-40B4-BE49-F238E27FC236}">
                <a16:creationId xmlns:a16="http://schemas.microsoft.com/office/drawing/2014/main" id="{0F17A367-0BED-4491-9D4A-F7761D7B8E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101E11-8179-471A-84F3-FCE5580EEB89}"/>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119149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3743C-C924-47B5-89F6-E5871010E7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F473D8-29BA-4805-A8BD-6C859F4AB6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9B35CA-B59C-4780-B25D-3683FD41D22A}"/>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5" name="Footer Placeholder 4">
            <a:extLst>
              <a:ext uri="{FF2B5EF4-FFF2-40B4-BE49-F238E27FC236}">
                <a16:creationId xmlns:a16="http://schemas.microsoft.com/office/drawing/2014/main" id="{95962E50-F637-4AB4-B49D-7FBDFFAB0C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3B6516-BD85-4A2E-A1C6-E73E9A68DDD3}"/>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206002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18087-F0BF-49EF-B861-7A6252C37C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8D17A8-C4DF-4300-85EE-C648818C41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70B853-B0BD-4557-AD44-BA9AD6BB2C69}"/>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5" name="Footer Placeholder 4">
            <a:extLst>
              <a:ext uri="{FF2B5EF4-FFF2-40B4-BE49-F238E27FC236}">
                <a16:creationId xmlns:a16="http://schemas.microsoft.com/office/drawing/2014/main" id="{1A2E5BD1-7DEA-4BF2-B857-BDD0CBB2AC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B3E0A9-8F55-4513-B915-9E23EE2F3392}"/>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400675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06F42-6379-437C-B08E-459E931E3A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17FC45-B43D-4300-BBC5-819B3785C5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579F5E-F2B3-4B4F-BDFB-05C89F065E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D6AB21-A9D0-4399-B96C-013B6EEE1111}"/>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6" name="Footer Placeholder 5">
            <a:extLst>
              <a:ext uri="{FF2B5EF4-FFF2-40B4-BE49-F238E27FC236}">
                <a16:creationId xmlns:a16="http://schemas.microsoft.com/office/drawing/2014/main" id="{7DDB68CC-7972-4A38-94C2-02B768ED01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9706F0-2628-4FDB-8215-27592E66CDE2}"/>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3812882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27057-3FD5-4BA2-87CD-288A19A4F7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3CF266-D5C2-4083-B03E-471FA01A87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FDECD1-BBD8-442F-B5A0-933703CB88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40C9CE-D7E4-498F-90A4-3C646743DC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ED09CE-038A-45F1-BBB8-A85F7B4E98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EBF864-0BB9-406A-98C4-628C73CA408F}"/>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8" name="Footer Placeholder 7">
            <a:extLst>
              <a:ext uri="{FF2B5EF4-FFF2-40B4-BE49-F238E27FC236}">
                <a16:creationId xmlns:a16="http://schemas.microsoft.com/office/drawing/2014/main" id="{59025708-CC82-45B0-9BD4-39AC0D65DB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68D941-4A52-4A02-A699-E39A62E1B666}"/>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2048027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1D353-B3FA-4C72-A5F7-EB9FAFF68E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77AEA6-B71C-49E0-A09E-EC0D3373FAE5}"/>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4" name="Footer Placeholder 3">
            <a:extLst>
              <a:ext uri="{FF2B5EF4-FFF2-40B4-BE49-F238E27FC236}">
                <a16:creationId xmlns:a16="http://schemas.microsoft.com/office/drawing/2014/main" id="{016C1E12-CA1B-4ACA-97F6-4996D8BE4E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404FF3-7262-4187-951D-BAEFC4D14F27}"/>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420260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629C41-1D65-4F50-9B2F-84AEE3900A4A}"/>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3" name="Footer Placeholder 2">
            <a:extLst>
              <a:ext uri="{FF2B5EF4-FFF2-40B4-BE49-F238E27FC236}">
                <a16:creationId xmlns:a16="http://schemas.microsoft.com/office/drawing/2014/main" id="{F42EC6F6-8107-47B1-BA27-3BCF82F5C3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B88E3B-E5B4-48FF-AF29-0BFB83E92DC2}"/>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348123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5D7E3-8D9A-4045-894D-D3919912EE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518976-27B1-42B1-8A2A-7B920AAC51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23C440-C62B-404A-A2BF-30728A3081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CB3DA2-48C9-4DA4-9ECE-FD9B4E1CBA52}"/>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6" name="Footer Placeholder 5">
            <a:extLst>
              <a:ext uri="{FF2B5EF4-FFF2-40B4-BE49-F238E27FC236}">
                <a16:creationId xmlns:a16="http://schemas.microsoft.com/office/drawing/2014/main" id="{09A220E2-577B-4E4C-900E-B9F51527B6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DDF71-7BAA-486F-92CD-30C60FA74C5E}"/>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1022890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474B-EB74-4803-A273-6CE2A9CF22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13FDE6-6B2E-4136-985D-F5D863CE82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DCE9C3-FAAC-4908-AEC6-146A991351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85B08A-9547-4626-81CA-4105D1B0BA97}"/>
              </a:ext>
            </a:extLst>
          </p:cNvPr>
          <p:cNvSpPr>
            <a:spLocks noGrp="1"/>
          </p:cNvSpPr>
          <p:nvPr>
            <p:ph type="dt" sz="half" idx="10"/>
          </p:nvPr>
        </p:nvSpPr>
        <p:spPr/>
        <p:txBody>
          <a:bodyPr/>
          <a:lstStyle/>
          <a:p>
            <a:fld id="{C36027D0-0BDC-47AB-962D-66D33BAD1771}" type="datetimeFigureOut">
              <a:rPr lang="en-US" smtClean="0"/>
              <a:t>8/31/2021</a:t>
            </a:fld>
            <a:endParaRPr lang="en-US"/>
          </a:p>
        </p:txBody>
      </p:sp>
      <p:sp>
        <p:nvSpPr>
          <p:cNvPr id="6" name="Footer Placeholder 5">
            <a:extLst>
              <a:ext uri="{FF2B5EF4-FFF2-40B4-BE49-F238E27FC236}">
                <a16:creationId xmlns:a16="http://schemas.microsoft.com/office/drawing/2014/main" id="{E3D36695-1723-4266-A9CC-442CCF9555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344B42-13C3-48E2-BAA9-43582C6A97AB}"/>
              </a:ext>
            </a:extLst>
          </p:cNvPr>
          <p:cNvSpPr>
            <a:spLocks noGrp="1"/>
          </p:cNvSpPr>
          <p:nvPr>
            <p:ph type="sldNum" sz="quarter" idx="12"/>
          </p:nvPr>
        </p:nvSpPr>
        <p:spPr/>
        <p:txBody>
          <a:bodyPr/>
          <a:lstStyle/>
          <a:p>
            <a:fld id="{C8B10FD2-6F08-4B06-944D-4A17CFAE7A71}" type="slidenum">
              <a:rPr lang="en-US" smtClean="0"/>
              <a:t>‹#›</a:t>
            </a:fld>
            <a:endParaRPr lang="en-US"/>
          </a:p>
        </p:txBody>
      </p:sp>
    </p:spTree>
    <p:extLst>
      <p:ext uri="{BB962C8B-B14F-4D97-AF65-F5344CB8AC3E}">
        <p14:creationId xmlns:p14="http://schemas.microsoft.com/office/powerpoint/2010/main" val="3423522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A9732D-741F-471D-8800-526A17823A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74CFFA-D4E4-4A08-8E69-BD0D7718CC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4FA061-3CA1-4ED8-9426-E21DEFE33E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027D0-0BDC-47AB-962D-66D33BAD1771}" type="datetimeFigureOut">
              <a:rPr lang="en-US" smtClean="0"/>
              <a:t>8/31/2021</a:t>
            </a:fld>
            <a:endParaRPr lang="en-US"/>
          </a:p>
        </p:txBody>
      </p:sp>
      <p:sp>
        <p:nvSpPr>
          <p:cNvPr id="5" name="Footer Placeholder 4">
            <a:extLst>
              <a:ext uri="{FF2B5EF4-FFF2-40B4-BE49-F238E27FC236}">
                <a16:creationId xmlns:a16="http://schemas.microsoft.com/office/drawing/2014/main" id="{89D36A97-D3D5-4EEE-9D17-FA6A54DA34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A765BF-87FA-40CF-9E75-66BFFF18B1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10FD2-6F08-4B06-944D-4A17CFAE7A71}" type="slidenum">
              <a:rPr lang="en-US" smtClean="0"/>
              <a:t>‹#›</a:t>
            </a:fld>
            <a:endParaRPr lang="en-US"/>
          </a:p>
        </p:txBody>
      </p:sp>
    </p:spTree>
    <p:extLst>
      <p:ext uri="{BB962C8B-B14F-4D97-AF65-F5344CB8AC3E}">
        <p14:creationId xmlns:p14="http://schemas.microsoft.com/office/powerpoint/2010/main" val="1401630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hiah.montoya@duk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marhiah.montoya@duke.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Marhiah.Montoya@duke.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D4DE2C1-D570-4022-A0A7-490EB9E060BC}"/>
              </a:ext>
            </a:extLst>
          </p:cNvPr>
          <p:cNvSpPr/>
          <p:nvPr/>
        </p:nvSpPr>
        <p:spPr>
          <a:xfrm>
            <a:off x="299208" y="180359"/>
            <a:ext cx="11593585" cy="2986481"/>
          </a:xfrm>
          <a:prstGeom prst="rect">
            <a:avLst/>
          </a:prstGeom>
          <a:solidFill>
            <a:schemeClr val="accent1">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DDD33FC-0E08-41DD-BD44-F2E8A1D580C9}"/>
              </a:ext>
            </a:extLst>
          </p:cNvPr>
          <p:cNvSpPr>
            <a:spLocks noGrp="1"/>
          </p:cNvSpPr>
          <p:nvPr>
            <p:ph type="ctrTitle"/>
          </p:nvPr>
        </p:nvSpPr>
        <p:spPr>
          <a:xfrm>
            <a:off x="176169" y="-314590"/>
            <a:ext cx="11903977" cy="3367350"/>
          </a:xfrm>
        </p:spPr>
        <p:txBody>
          <a:bodyPr>
            <a:noAutofit/>
          </a:bodyPr>
          <a:lstStyle/>
          <a:p>
            <a:r>
              <a:rPr lang="en-US" sz="4800" dirty="0"/>
              <a:t>DUPA</a:t>
            </a:r>
            <a:br>
              <a:rPr lang="en-US" sz="4800" dirty="0"/>
            </a:br>
            <a:r>
              <a:rPr lang="en-US" sz="4800" dirty="0"/>
              <a:t>Postdoctoral Working Conditions </a:t>
            </a:r>
            <a:br>
              <a:rPr lang="en-US" sz="4800" dirty="0"/>
            </a:br>
            <a:r>
              <a:rPr lang="en-US" sz="4800" dirty="0"/>
              <a:t>&amp; </a:t>
            </a:r>
            <a:br>
              <a:rPr lang="en-US" sz="4800" dirty="0"/>
            </a:br>
            <a:r>
              <a:rPr lang="en-US" sz="4800" dirty="0"/>
              <a:t>Diversity, Equity, and Inclusion Survey</a:t>
            </a:r>
          </a:p>
        </p:txBody>
      </p:sp>
      <p:sp>
        <p:nvSpPr>
          <p:cNvPr id="3" name="Subtitle 2">
            <a:extLst>
              <a:ext uri="{FF2B5EF4-FFF2-40B4-BE49-F238E27FC236}">
                <a16:creationId xmlns:a16="http://schemas.microsoft.com/office/drawing/2014/main" id="{9B9C4A5A-73D9-4B34-86D3-511614A52D00}"/>
              </a:ext>
            </a:extLst>
          </p:cNvPr>
          <p:cNvSpPr>
            <a:spLocks noGrp="1"/>
          </p:cNvSpPr>
          <p:nvPr>
            <p:ph type="subTitle" idx="1"/>
          </p:nvPr>
        </p:nvSpPr>
        <p:spPr>
          <a:xfrm>
            <a:off x="299207" y="6041247"/>
            <a:ext cx="9144000" cy="494949"/>
          </a:xfrm>
        </p:spPr>
        <p:txBody>
          <a:bodyPr>
            <a:normAutofit/>
          </a:bodyPr>
          <a:lstStyle/>
          <a:p>
            <a:pPr algn="l"/>
            <a:r>
              <a:rPr lang="en-US" dirty="0"/>
              <a:t>August 2021</a:t>
            </a:r>
          </a:p>
        </p:txBody>
      </p:sp>
      <p:sp>
        <p:nvSpPr>
          <p:cNvPr id="5" name="TextBox 4">
            <a:extLst>
              <a:ext uri="{FF2B5EF4-FFF2-40B4-BE49-F238E27FC236}">
                <a16:creationId xmlns:a16="http://schemas.microsoft.com/office/drawing/2014/main" id="{F294CBFB-5FAB-4E11-84FB-0E3A5473FCDE}"/>
              </a:ext>
            </a:extLst>
          </p:cNvPr>
          <p:cNvSpPr txBox="1"/>
          <p:nvPr/>
        </p:nvSpPr>
        <p:spPr>
          <a:xfrm>
            <a:off x="299207" y="3328589"/>
            <a:ext cx="11593585" cy="2585323"/>
          </a:xfrm>
          <a:prstGeom prst="rect">
            <a:avLst/>
          </a:prstGeom>
          <a:noFill/>
        </p:spPr>
        <p:txBody>
          <a:bodyPr wrap="square" rtlCol="0">
            <a:spAutoFit/>
          </a:bodyPr>
          <a:lstStyle/>
          <a:p>
            <a:r>
              <a:rPr lang="en-US" dirty="0"/>
              <a:t>This survey is </a:t>
            </a:r>
            <a:r>
              <a:rPr lang="en-US" b="1" u="sng" dirty="0"/>
              <a:t>not</a:t>
            </a:r>
            <a:r>
              <a:rPr lang="en-US" dirty="0"/>
              <a:t> intended for research purposes. </a:t>
            </a:r>
          </a:p>
          <a:p>
            <a:r>
              <a:rPr lang="en-US" dirty="0"/>
              <a:t>All the responses to this survey will be </a:t>
            </a:r>
            <a:r>
              <a:rPr lang="en-US" b="1" u="sng" dirty="0"/>
              <a:t>completely confidential </a:t>
            </a:r>
            <a:r>
              <a:rPr lang="en-US" dirty="0"/>
              <a:t>and </a:t>
            </a:r>
            <a:r>
              <a:rPr lang="en-US" b="1" u="sng" dirty="0"/>
              <a:t>unidentifiable</a:t>
            </a:r>
            <a:r>
              <a:rPr lang="en-US" dirty="0"/>
              <a:t>. </a:t>
            </a:r>
          </a:p>
          <a:p>
            <a:r>
              <a:rPr lang="en-US" dirty="0"/>
              <a:t>The results from this survey will </a:t>
            </a:r>
            <a:r>
              <a:rPr lang="en-US" b="1" u="sng" dirty="0"/>
              <a:t>not</a:t>
            </a:r>
            <a:r>
              <a:rPr lang="en-US" dirty="0"/>
              <a:t> be published in a scientific manuscript.</a:t>
            </a:r>
          </a:p>
          <a:p>
            <a:r>
              <a:rPr lang="en-US" dirty="0"/>
              <a:t>The results from this survey will be compiled in an analysis report and distributed to all current Duke Postdocs, posted on the DUPA website, and sent to Duke Offices.</a:t>
            </a:r>
          </a:p>
          <a:p>
            <a:r>
              <a:rPr lang="en-US" dirty="0"/>
              <a:t>This survey was created by the Duke University Postdoctoral Association Diversity Chair, Dr. Marhiah C. Montoya, PhD</a:t>
            </a:r>
          </a:p>
          <a:p>
            <a:r>
              <a:rPr lang="en-US" dirty="0"/>
              <a:t>Data collected in this survey is only accessible by Dr. Marhiah C. Montoya until a postdoctoral analysis team is assembled.</a:t>
            </a:r>
          </a:p>
          <a:p>
            <a:r>
              <a:rPr lang="en-US" b="1" dirty="0"/>
              <a:t>If any current Duke Postdoc has experience with this type of data analysis and would like to volunteer to help perform the analysis, please email </a:t>
            </a:r>
            <a:r>
              <a:rPr lang="en-US" dirty="0">
                <a:hlinkClick r:id="rId3"/>
              </a:rPr>
              <a:t>marhiah.montoya@duke.edu</a:t>
            </a:r>
            <a:r>
              <a:rPr lang="en-US" dirty="0"/>
              <a:t> </a:t>
            </a:r>
          </a:p>
        </p:txBody>
      </p:sp>
    </p:spTree>
    <p:extLst>
      <p:ext uri="{BB962C8B-B14F-4D97-AF65-F5344CB8AC3E}">
        <p14:creationId xmlns:p14="http://schemas.microsoft.com/office/powerpoint/2010/main" val="2702978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23">
            <a:extLst>
              <a:ext uri="{FF2B5EF4-FFF2-40B4-BE49-F238E27FC236}">
                <a16:creationId xmlns:a16="http://schemas.microsoft.com/office/drawing/2014/main" id="{7D51B05D-9513-4C6D-8A15-46FC05221480}"/>
              </a:ext>
            </a:extLst>
          </p:cNvPr>
          <p:cNvGraphicFramePr>
            <a:graphicFrameLocks/>
          </p:cNvGraphicFramePr>
          <p:nvPr>
            <p:extLst>
              <p:ext uri="{D42A27DB-BD31-4B8C-83A1-F6EECF244321}">
                <p14:modId xmlns:p14="http://schemas.microsoft.com/office/powerpoint/2010/main" val="3946729593"/>
              </p:ext>
            </p:extLst>
          </p:nvPr>
        </p:nvGraphicFramePr>
        <p:xfrm>
          <a:off x="240204" y="125383"/>
          <a:ext cx="11711589" cy="2987040"/>
        </p:xfrm>
        <a:graphic>
          <a:graphicData uri="http://schemas.openxmlformats.org/drawingml/2006/table">
            <a:tbl>
              <a:tblPr firstRow="1" bandRow="1">
                <a:tableStyleId>{FABFCF23-3B69-468F-B69F-88F6DE6A72F2}</a:tableStyleId>
              </a:tblPr>
              <a:tblGrid>
                <a:gridCol w="7002260">
                  <a:extLst>
                    <a:ext uri="{9D8B030D-6E8A-4147-A177-3AD203B41FA5}">
                      <a16:colId xmlns:a16="http://schemas.microsoft.com/office/drawing/2014/main" val="2677039212"/>
                    </a:ext>
                  </a:extLst>
                </a:gridCol>
                <a:gridCol w="4709329">
                  <a:extLst>
                    <a:ext uri="{9D8B030D-6E8A-4147-A177-3AD203B41FA5}">
                      <a16:colId xmlns:a16="http://schemas.microsoft.com/office/drawing/2014/main" val="2823678546"/>
                    </a:ext>
                  </a:extLst>
                </a:gridCol>
              </a:tblGrid>
              <a:tr h="255972">
                <a:tc>
                  <a:txBody>
                    <a:bodyPr/>
                    <a:lstStyle/>
                    <a:p>
                      <a:r>
                        <a:rPr lang="en-US" sz="1400" dirty="0">
                          <a:solidFill>
                            <a:schemeClr val="tx1"/>
                          </a:solidFill>
                        </a:rPr>
                        <a:t>Question</a:t>
                      </a:r>
                    </a:p>
                  </a:txBody>
                  <a:tcPr/>
                </a:tc>
                <a:tc>
                  <a:txBody>
                    <a:bodyPr/>
                    <a:lstStyle/>
                    <a:p>
                      <a:r>
                        <a:rPr lang="en-US" sz="14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pPr marL="0" algn="l"/>
                      <a:r>
                        <a:rPr lang="en-US" sz="1400" b="1" dirty="0">
                          <a:solidFill>
                            <a:schemeClr val="tx1"/>
                          </a:solidFill>
                        </a:rPr>
                        <a:t>16) During your postdoctoral appointment have you had an unprofessional/questionable/negative experience at Duke?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 Yes, Unsure</a:t>
                      </a:r>
                    </a:p>
                  </a:txBody>
                  <a:tcPr/>
                </a:tc>
                <a:extLst>
                  <a:ext uri="{0D108BD9-81ED-4DB2-BD59-A6C34878D82A}">
                    <a16:rowId xmlns:a16="http://schemas.microsoft.com/office/drawing/2014/main" val="2853542981"/>
                  </a:ext>
                </a:extLst>
              </a:tr>
              <a:tr h="274320">
                <a:tc>
                  <a:txBody>
                    <a:bodyPr/>
                    <a:lstStyle/>
                    <a:p>
                      <a:pPr marL="0" algn="l"/>
                      <a:r>
                        <a:rPr lang="en-US" sz="1400" b="1" dirty="0">
                          <a:solidFill>
                            <a:schemeClr val="tx1"/>
                          </a:solidFill>
                        </a:rPr>
                        <a:t>       16a) If no, responder will be directed to Q 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1227682167"/>
                  </a:ext>
                </a:extLst>
              </a:tr>
              <a:tr h="274320">
                <a:tc>
                  <a:txBody>
                    <a:bodyPr/>
                    <a:lstStyle/>
                    <a:p>
                      <a:pPr marL="0" algn="l"/>
                      <a:r>
                        <a:rPr lang="en-US" sz="1400" b="1" dirty="0">
                          <a:solidFill>
                            <a:schemeClr val="tx1"/>
                          </a:solidFill>
                        </a:rPr>
                        <a:t>       16b) If yes or Unsure, did you tell someone or report the event?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Yes, No</a:t>
                      </a:r>
                    </a:p>
                  </a:txBody>
                  <a:tcPr/>
                </a:tc>
                <a:extLst>
                  <a:ext uri="{0D108BD9-81ED-4DB2-BD59-A6C34878D82A}">
                    <a16:rowId xmlns:a16="http://schemas.microsoft.com/office/drawing/2014/main" val="3294025666"/>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16b.1) If not, why?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See Orange Answer Choices</a:t>
                      </a:r>
                    </a:p>
                  </a:txBody>
                  <a:tcPr/>
                </a:tc>
                <a:extLst>
                  <a:ext uri="{0D108BD9-81ED-4DB2-BD59-A6C34878D82A}">
                    <a16:rowId xmlns:a16="http://schemas.microsoft.com/office/drawing/2014/main" val="334977319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16b.2) If yes, whom did you contact?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See Green Answer Choices</a:t>
                      </a:r>
                    </a:p>
                  </a:txBody>
                  <a:tcPr/>
                </a:tc>
                <a:extLst>
                  <a:ext uri="{0D108BD9-81ED-4DB2-BD59-A6C34878D82A}">
                    <a16:rowId xmlns:a16="http://schemas.microsoft.com/office/drawing/2014/main" val="1959088822"/>
                  </a:ext>
                </a:extLst>
              </a:tr>
              <a:tr h="274320">
                <a:tc>
                  <a:txBody>
                    <a:bodyPr/>
                    <a:lstStyle/>
                    <a:p>
                      <a:pPr marL="0" algn="l"/>
                      <a:r>
                        <a:rPr lang="en-US" sz="1400" b="1" dirty="0"/>
                        <a:t>17) Please provide us with your input/experiences at Duke as a workplace.</a:t>
                      </a:r>
                      <a:endParaRPr lang="en-US" sz="1400" dirty="0"/>
                    </a:p>
                    <a:p>
                      <a:pPr marL="0" algn="just"/>
                      <a:r>
                        <a:rPr lang="en-US" sz="1400" b="1" dirty="0"/>
                        <a:t>Topic Examples: </a:t>
                      </a:r>
                      <a:r>
                        <a:rPr lang="en-US" sz="1400" dirty="0"/>
                        <a:t>Personal accounts of DEI successes or failures at Duke, better ways to report misconduct/issues, topics/communities we have not included, additional ways to improve postdoctoral working conditions/DEI, etc.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Optional Free Response</a:t>
                      </a:r>
                    </a:p>
                  </a:txBody>
                  <a:tcPr/>
                </a:tc>
                <a:extLst>
                  <a:ext uri="{0D108BD9-81ED-4DB2-BD59-A6C34878D82A}">
                    <a16:rowId xmlns:a16="http://schemas.microsoft.com/office/drawing/2014/main" val="4021252304"/>
                  </a:ext>
                </a:extLst>
              </a:tr>
            </a:tbl>
          </a:graphicData>
        </a:graphic>
      </p:graphicFrame>
      <p:sp>
        <p:nvSpPr>
          <p:cNvPr id="9" name="TextBox 8">
            <a:extLst>
              <a:ext uri="{FF2B5EF4-FFF2-40B4-BE49-F238E27FC236}">
                <a16:creationId xmlns:a16="http://schemas.microsoft.com/office/drawing/2014/main" id="{D62059A2-36D1-4A2D-86D2-018CDB0524E1}"/>
              </a:ext>
            </a:extLst>
          </p:cNvPr>
          <p:cNvSpPr txBox="1"/>
          <p:nvPr/>
        </p:nvSpPr>
        <p:spPr>
          <a:xfrm>
            <a:off x="240204" y="5647175"/>
            <a:ext cx="6690532" cy="523220"/>
          </a:xfrm>
          <a:prstGeom prst="rect">
            <a:avLst/>
          </a:prstGeom>
          <a:solidFill>
            <a:schemeClr val="bg2"/>
          </a:solidFill>
        </p:spPr>
        <p:txBody>
          <a:bodyPr wrap="square" rtlCol="0">
            <a:spAutoFit/>
          </a:bodyPr>
          <a:lstStyle/>
          <a:p>
            <a:pPr algn="ctr"/>
            <a:r>
              <a:rPr lang="en-US" sz="1400" dirty="0">
                <a:solidFill>
                  <a:srgbClr val="C00000"/>
                </a:solidFill>
              </a:rPr>
              <a:t>Free Responses, if they contain any identifiable information, will be deidentified.</a:t>
            </a:r>
          </a:p>
          <a:p>
            <a:pPr algn="ctr"/>
            <a:r>
              <a:rPr lang="en-US" sz="1400" dirty="0">
                <a:solidFill>
                  <a:srgbClr val="C00000"/>
                </a:solidFill>
              </a:rPr>
              <a:t>Individual quotes are not going to be included in the results analysis report, only themes.</a:t>
            </a:r>
          </a:p>
        </p:txBody>
      </p:sp>
      <p:graphicFrame>
        <p:nvGraphicFramePr>
          <p:cNvPr id="4" name="Table 3">
            <a:extLst>
              <a:ext uri="{FF2B5EF4-FFF2-40B4-BE49-F238E27FC236}">
                <a16:creationId xmlns:a16="http://schemas.microsoft.com/office/drawing/2014/main" id="{F3628873-BB74-4692-8970-A72FF0898DBF}"/>
              </a:ext>
            </a:extLst>
          </p:cNvPr>
          <p:cNvGraphicFramePr>
            <a:graphicFrameLocks noGrp="1"/>
          </p:cNvGraphicFramePr>
          <p:nvPr>
            <p:extLst>
              <p:ext uri="{D42A27DB-BD31-4B8C-83A1-F6EECF244321}">
                <p14:modId xmlns:p14="http://schemas.microsoft.com/office/powerpoint/2010/main" val="1292843145"/>
              </p:ext>
            </p:extLst>
          </p:nvPr>
        </p:nvGraphicFramePr>
        <p:xfrm>
          <a:off x="7034645" y="122782"/>
          <a:ext cx="5083400" cy="5791200"/>
        </p:xfrm>
        <a:graphic>
          <a:graphicData uri="http://schemas.openxmlformats.org/drawingml/2006/table">
            <a:tbl>
              <a:tblPr firstRow="1" bandRow="1">
                <a:tableStyleId>{9DCAF9ED-07DC-4A11-8D7F-57B35C25682E}</a:tableStyleId>
              </a:tblPr>
              <a:tblGrid>
                <a:gridCol w="5083400">
                  <a:extLst>
                    <a:ext uri="{9D8B030D-6E8A-4147-A177-3AD203B41FA5}">
                      <a16:colId xmlns:a16="http://schemas.microsoft.com/office/drawing/2014/main" val="445783616"/>
                    </a:ext>
                  </a:extLst>
                </a:gridCol>
              </a:tblGrid>
              <a:tr h="274320">
                <a:tc>
                  <a:txBody>
                    <a:bodyPr/>
                    <a:lstStyle/>
                    <a:p>
                      <a:r>
                        <a:rPr lang="en-US" sz="1400" dirty="0">
                          <a:solidFill>
                            <a:schemeClr val="tx1"/>
                          </a:solidFill>
                        </a:rPr>
                        <a:t>Answer (Check all that apply)</a:t>
                      </a:r>
                    </a:p>
                  </a:txBody>
                  <a:tcPr/>
                </a:tc>
                <a:extLst>
                  <a:ext uri="{0D108BD9-81ED-4DB2-BD59-A6C34878D82A}">
                    <a16:rowId xmlns:a16="http://schemas.microsoft.com/office/drawing/2014/main" val="1691215080"/>
                  </a:ext>
                </a:extLst>
              </a:tr>
              <a:tr h="274320">
                <a:tc>
                  <a:txBody>
                    <a:bodyPr/>
                    <a:lstStyle/>
                    <a:p>
                      <a:r>
                        <a:rPr lang="en-US" sz="1400" dirty="0"/>
                        <a:t>Reporting would make working conditions worse</a:t>
                      </a:r>
                    </a:p>
                  </a:txBody>
                  <a:tcPr/>
                </a:tc>
                <a:extLst>
                  <a:ext uri="{0D108BD9-81ED-4DB2-BD59-A6C34878D82A}">
                    <a16:rowId xmlns:a16="http://schemas.microsoft.com/office/drawing/2014/main" val="4093318549"/>
                  </a:ext>
                </a:extLst>
              </a:tr>
              <a:tr h="274320">
                <a:tc>
                  <a:txBody>
                    <a:bodyPr/>
                    <a:lstStyle/>
                    <a:p>
                      <a:r>
                        <a:rPr lang="en-US" sz="1400" dirty="0"/>
                        <a:t>Reporting would negatively impact mental/physical health</a:t>
                      </a:r>
                    </a:p>
                  </a:txBody>
                  <a:tcPr/>
                </a:tc>
                <a:extLst>
                  <a:ext uri="{0D108BD9-81ED-4DB2-BD59-A6C34878D82A}">
                    <a16:rowId xmlns:a16="http://schemas.microsoft.com/office/drawing/2014/main" val="3640540489"/>
                  </a:ext>
                </a:extLst>
              </a:tr>
              <a:tr h="274320">
                <a:tc>
                  <a:txBody>
                    <a:bodyPr/>
                    <a:lstStyle/>
                    <a:p>
                      <a:r>
                        <a:rPr lang="en-US" sz="1400" dirty="0"/>
                        <a:t>Reporting would negatively impact career</a:t>
                      </a:r>
                    </a:p>
                  </a:txBody>
                  <a:tcPr/>
                </a:tc>
                <a:extLst>
                  <a:ext uri="{0D108BD9-81ED-4DB2-BD59-A6C34878D82A}">
                    <a16:rowId xmlns:a16="http://schemas.microsoft.com/office/drawing/2014/main" val="2967846913"/>
                  </a:ext>
                </a:extLst>
              </a:tr>
              <a:tr h="274320">
                <a:tc>
                  <a:txBody>
                    <a:bodyPr/>
                    <a:lstStyle/>
                    <a:p>
                      <a:r>
                        <a:rPr lang="en-US" sz="1400" dirty="0"/>
                        <a:t>Reporting would increase workload</a:t>
                      </a:r>
                    </a:p>
                  </a:txBody>
                  <a:tcPr/>
                </a:tc>
                <a:extLst>
                  <a:ext uri="{0D108BD9-81ED-4DB2-BD59-A6C34878D82A}">
                    <a16:rowId xmlns:a16="http://schemas.microsoft.com/office/drawing/2014/main" val="3037817225"/>
                  </a:ext>
                </a:extLst>
              </a:tr>
              <a:tr h="274320">
                <a:tc>
                  <a:txBody>
                    <a:bodyPr/>
                    <a:lstStyle/>
                    <a:p>
                      <a:r>
                        <a:rPr lang="en-US" sz="1400" dirty="0"/>
                        <a:t>Reporting and Resolution process would take too long</a:t>
                      </a:r>
                    </a:p>
                  </a:txBody>
                  <a:tcPr/>
                </a:tc>
                <a:extLst>
                  <a:ext uri="{0D108BD9-81ED-4DB2-BD59-A6C34878D82A}">
                    <a16:rowId xmlns:a16="http://schemas.microsoft.com/office/drawing/2014/main" val="2044036588"/>
                  </a:ext>
                </a:extLst>
              </a:tr>
              <a:tr h="274320">
                <a:tc>
                  <a:txBody>
                    <a:bodyPr/>
                    <a:lstStyle/>
                    <a:p>
                      <a:r>
                        <a:rPr lang="en-US" sz="1400" dirty="0"/>
                        <a:t>Issue would be disregarded by administration</a:t>
                      </a:r>
                    </a:p>
                  </a:txBody>
                  <a:tcPr/>
                </a:tc>
                <a:extLst>
                  <a:ext uri="{0D108BD9-81ED-4DB2-BD59-A6C34878D82A}">
                    <a16:rowId xmlns:a16="http://schemas.microsoft.com/office/drawing/2014/main" val="1499107833"/>
                  </a:ext>
                </a:extLst>
              </a:tr>
              <a:tr h="274320">
                <a:tc>
                  <a:txBody>
                    <a:bodyPr/>
                    <a:lstStyle/>
                    <a:p>
                      <a:r>
                        <a:rPr lang="en-US" sz="1400" dirty="0"/>
                        <a:t>Offender has tenure</a:t>
                      </a:r>
                    </a:p>
                  </a:txBody>
                  <a:tcPr/>
                </a:tc>
                <a:extLst>
                  <a:ext uri="{0D108BD9-81ED-4DB2-BD59-A6C34878D82A}">
                    <a16:rowId xmlns:a16="http://schemas.microsoft.com/office/drawing/2014/main" val="3613736842"/>
                  </a:ext>
                </a:extLst>
              </a:tr>
              <a:tr h="274320">
                <a:tc>
                  <a:txBody>
                    <a:bodyPr/>
                    <a:lstStyle/>
                    <a:p>
                      <a:r>
                        <a:rPr lang="en-US" sz="1400" dirty="0"/>
                        <a:t>Offender was a co-worker</a:t>
                      </a:r>
                    </a:p>
                  </a:txBody>
                  <a:tcPr/>
                </a:tc>
                <a:extLst>
                  <a:ext uri="{0D108BD9-81ED-4DB2-BD59-A6C34878D82A}">
                    <a16:rowId xmlns:a16="http://schemas.microsoft.com/office/drawing/2014/main" val="2218996839"/>
                  </a:ext>
                </a:extLst>
              </a:tr>
              <a:tr h="274320">
                <a:tc>
                  <a:txBody>
                    <a:bodyPr/>
                    <a:lstStyle/>
                    <a:p>
                      <a:r>
                        <a:rPr lang="en-US" sz="1400" dirty="0"/>
                        <a:t>Lack of anonymity</a:t>
                      </a:r>
                    </a:p>
                  </a:txBody>
                  <a:tcPr/>
                </a:tc>
                <a:extLst>
                  <a:ext uri="{0D108BD9-81ED-4DB2-BD59-A6C34878D82A}">
                    <a16:rowId xmlns:a16="http://schemas.microsoft.com/office/drawing/2014/main" val="4228183904"/>
                  </a:ext>
                </a:extLst>
              </a:tr>
              <a:tr h="274320">
                <a:tc>
                  <a:txBody>
                    <a:bodyPr/>
                    <a:lstStyle/>
                    <a:p>
                      <a:r>
                        <a:rPr lang="en-US" sz="1400" dirty="0"/>
                        <a:t>Lack of support/protection from administration</a:t>
                      </a:r>
                    </a:p>
                  </a:txBody>
                  <a:tcPr/>
                </a:tc>
                <a:extLst>
                  <a:ext uri="{0D108BD9-81ED-4DB2-BD59-A6C34878D82A}">
                    <a16:rowId xmlns:a16="http://schemas.microsoft.com/office/drawing/2014/main" val="307874548"/>
                  </a:ext>
                </a:extLst>
              </a:tr>
              <a:tr h="274320">
                <a:tc>
                  <a:txBody>
                    <a:bodyPr/>
                    <a:lstStyle/>
                    <a:p>
                      <a:r>
                        <a:rPr lang="en-US" sz="1400" dirty="0"/>
                        <a:t>Lack of evidence</a:t>
                      </a:r>
                    </a:p>
                  </a:txBody>
                  <a:tcPr/>
                </a:tc>
                <a:extLst>
                  <a:ext uri="{0D108BD9-81ED-4DB2-BD59-A6C34878D82A}">
                    <a16:rowId xmlns:a16="http://schemas.microsoft.com/office/drawing/2014/main" val="3323823057"/>
                  </a:ext>
                </a:extLst>
              </a:tr>
              <a:tr h="274320">
                <a:tc>
                  <a:txBody>
                    <a:bodyPr/>
                    <a:lstStyle/>
                    <a:p>
                      <a:r>
                        <a:rPr lang="en-US" sz="1400" dirty="0"/>
                        <a:t>Fear of retaliation</a:t>
                      </a:r>
                    </a:p>
                  </a:txBody>
                  <a:tcPr/>
                </a:tc>
                <a:extLst>
                  <a:ext uri="{0D108BD9-81ED-4DB2-BD59-A6C34878D82A}">
                    <a16:rowId xmlns:a16="http://schemas.microsoft.com/office/drawing/2014/main" val="3444875283"/>
                  </a:ext>
                </a:extLst>
              </a:tr>
              <a:tr h="274320">
                <a:tc>
                  <a:txBody>
                    <a:bodyPr/>
                    <a:lstStyle/>
                    <a:p>
                      <a:r>
                        <a:rPr lang="en-US" sz="1400" dirty="0"/>
                        <a:t>Fear of offender</a:t>
                      </a:r>
                    </a:p>
                  </a:txBody>
                  <a:tcPr/>
                </a:tc>
                <a:extLst>
                  <a:ext uri="{0D108BD9-81ED-4DB2-BD59-A6C34878D82A}">
                    <a16:rowId xmlns:a16="http://schemas.microsoft.com/office/drawing/2014/main" val="1064437318"/>
                  </a:ext>
                </a:extLst>
              </a:tr>
              <a:tr h="274320">
                <a:tc>
                  <a:txBody>
                    <a:bodyPr/>
                    <a:lstStyle/>
                    <a:p>
                      <a:r>
                        <a:rPr lang="en-US" sz="1400" dirty="0"/>
                        <a:t>Fear no one would believe you</a:t>
                      </a:r>
                    </a:p>
                  </a:txBody>
                  <a:tcPr/>
                </a:tc>
                <a:extLst>
                  <a:ext uri="{0D108BD9-81ED-4DB2-BD59-A6C34878D82A}">
                    <a16:rowId xmlns:a16="http://schemas.microsoft.com/office/drawing/2014/main" val="31043645"/>
                  </a:ext>
                </a:extLst>
              </a:tr>
              <a:tr h="274320">
                <a:tc>
                  <a:txBody>
                    <a:bodyPr/>
                    <a:lstStyle/>
                    <a:p>
                      <a:r>
                        <a:rPr lang="en-US" sz="1400" dirty="0"/>
                        <a:t>Fear visa/immigration status would be threatened</a:t>
                      </a:r>
                    </a:p>
                  </a:txBody>
                  <a:tcPr/>
                </a:tc>
                <a:extLst>
                  <a:ext uri="{0D108BD9-81ED-4DB2-BD59-A6C34878D82A}">
                    <a16:rowId xmlns:a16="http://schemas.microsoft.com/office/drawing/2014/main" val="1959918819"/>
                  </a:ext>
                </a:extLst>
              </a:tr>
              <a:tr h="274320">
                <a:tc>
                  <a:txBody>
                    <a:bodyPr/>
                    <a:lstStyle/>
                    <a:p>
                      <a:r>
                        <a:rPr lang="en-US" sz="1400" dirty="0"/>
                        <a:t>Uncomfortable with confronting offender</a:t>
                      </a:r>
                    </a:p>
                  </a:txBody>
                  <a:tcPr/>
                </a:tc>
                <a:extLst>
                  <a:ext uri="{0D108BD9-81ED-4DB2-BD59-A6C34878D82A}">
                    <a16:rowId xmlns:a16="http://schemas.microsoft.com/office/drawing/2014/main" val="525635788"/>
                  </a:ext>
                </a:extLst>
              </a:tr>
              <a:tr h="274320">
                <a:tc>
                  <a:txBody>
                    <a:bodyPr/>
                    <a:lstStyle/>
                    <a:p>
                      <a:r>
                        <a:rPr lang="en-US" sz="1400" dirty="0"/>
                        <a:t>Offence is not technically considered harassment or discrimination</a:t>
                      </a:r>
                    </a:p>
                  </a:txBody>
                  <a:tcPr/>
                </a:tc>
                <a:extLst>
                  <a:ext uri="{0D108BD9-81ED-4DB2-BD59-A6C34878D82A}">
                    <a16:rowId xmlns:a16="http://schemas.microsoft.com/office/drawing/2014/main" val="422494641"/>
                  </a:ext>
                </a:extLst>
              </a:tr>
              <a:tr h="274320">
                <a:tc>
                  <a:txBody>
                    <a:bodyPr/>
                    <a:lstStyle/>
                    <a:p>
                      <a:r>
                        <a:rPr lang="en-US" sz="1400" dirty="0"/>
                        <a:t>Other (specify): Free Response</a:t>
                      </a:r>
                    </a:p>
                  </a:txBody>
                  <a:tcPr/>
                </a:tc>
                <a:extLst>
                  <a:ext uri="{0D108BD9-81ED-4DB2-BD59-A6C34878D82A}">
                    <a16:rowId xmlns:a16="http://schemas.microsoft.com/office/drawing/2014/main" val="51317178"/>
                  </a:ext>
                </a:extLst>
              </a:tr>
            </a:tbl>
          </a:graphicData>
        </a:graphic>
      </p:graphicFrame>
      <p:sp>
        <p:nvSpPr>
          <p:cNvPr id="5" name="Arrow: Right 4">
            <a:extLst>
              <a:ext uri="{FF2B5EF4-FFF2-40B4-BE49-F238E27FC236}">
                <a16:creationId xmlns:a16="http://schemas.microsoft.com/office/drawing/2014/main" id="{0E7F082D-DB05-4403-A7FB-341B0EB3BB79}"/>
              </a:ext>
            </a:extLst>
          </p:cNvPr>
          <p:cNvSpPr/>
          <p:nvPr/>
        </p:nvSpPr>
        <p:spPr>
          <a:xfrm>
            <a:off x="2441863" y="1556557"/>
            <a:ext cx="4540827" cy="289214"/>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Tree>
    <p:extLst>
      <p:ext uri="{BB962C8B-B14F-4D97-AF65-F5344CB8AC3E}">
        <p14:creationId xmlns:p14="http://schemas.microsoft.com/office/powerpoint/2010/main" val="3064391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23">
            <a:extLst>
              <a:ext uri="{FF2B5EF4-FFF2-40B4-BE49-F238E27FC236}">
                <a16:creationId xmlns:a16="http://schemas.microsoft.com/office/drawing/2014/main" id="{7D51B05D-9513-4C6D-8A15-46FC05221480}"/>
              </a:ext>
            </a:extLst>
          </p:cNvPr>
          <p:cNvGraphicFramePr>
            <a:graphicFrameLocks/>
          </p:cNvGraphicFramePr>
          <p:nvPr>
            <p:extLst>
              <p:ext uri="{D42A27DB-BD31-4B8C-83A1-F6EECF244321}">
                <p14:modId xmlns:p14="http://schemas.microsoft.com/office/powerpoint/2010/main" val="1076262573"/>
              </p:ext>
            </p:extLst>
          </p:nvPr>
        </p:nvGraphicFramePr>
        <p:xfrm>
          <a:off x="240204" y="125383"/>
          <a:ext cx="11711589" cy="2987040"/>
        </p:xfrm>
        <a:graphic>
          <a:graphicData uri="http://schemas.openxmlformats.org/drawingml/2006/table">
            <a:tbl>
              <a:tblPr firstRow="1" bandRow="1">
                <a:tableStyleId>{FABFCF23-3B69-468F-B69F-88F6DE6A72F2}</a:tableStyleId>
              </a:tblPr>
              <a:tblGrid>
                <a:gridCol w="7002260">
                  <a:extLst>
                    <a:ext uri="{9D8B030D-6E8A-4147-A177-3AD203B41FA5}">
                      <a16:colId xmlns:a16="http://schemas.microsoft.com/office/drawing/2014/main" val="2677039212"/>
                    </a:ext>
                  </a:extLst>
                </a:gridCol>
                <a:gridCol w="4709329">
                  <a:extLst>
                    <a:ext uri="{9D8B030D-6E8A-4147-A177-3AD203B41FA5}">
                      <a16:colId xmlns:a16="http://schemas.microsoft.com/office/drawing/2014/main" val="2823678546"/>
                    </a:ext>
                  </a:extLst>
                </a:gridCol>
              </a:tblGrid>
              <a:tr h="255972">
                <a:tc>
                  <a:txBody>
                    <a:bodyPr/>
                    <a:lstStyle/>
                    <a:p>
                      <a:r>
                        <a:rPr lang="en-US" sz="1400" dirty="0">
                          <a:solidFill>
                            <a:schemeClr val="tx1"/>
                          </a:solidFill>
                        </a:rPr>
                        <a:t>Question</a:t>
                      </a:r>
                    </a:p>
                  </a:txBody>
                  <a:tcPr/>
                </a:tc>
                <a:tc>
                  <a:txBody>
                    <a:bodyPr/>
                    <a:lstStyle/>
                    <a:p>
                      <a:r>
                        <a:rPr lang="en-US" sz="14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pPr marL="0" algn="l"/>
                      <a:r>
                        <a:rPr lang="en-US" sz="1400" b="1" dirty="0">
                          <a:solidFill>
                            <a:schemeClr val="tx1"/>
                          </a:solidFill>
                        </a:rPr>
                        <a:t>16) During your postdoctoral appointment have you had an unprofessional/questionable/negative experience at Duke?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 Yes, Unsure</a:t>
                      </a:r>
                    </a:p>
                  </a:txBody>
                  <a:tcPr/>
                </a:tc>
                <a:extLst>
                  <a:ext uri="{0D108BD9-81ED-4DB2-BD59-A6C34878D82A}">
                    <a16:rowId xmlns:a16="http://schemas.microsoft.com/office/drawing/2014/main" val="2853542981"/>
                  </a:ext>
                </a:extLst>
              </a:tr>
              <a:tr h="274320">
                <a:tc>
                  <a:txBody>
                    <a:bodyPr/>
                    <a:lstStyle/>
                    <a:p>
                      <a:pPr marL="0" algn="l"/>
                      <a:r>
                        <a:rPr lang="en-US" sz="1400" b="1" dirty="0">
                          <a:solidFill>
                            <a:schemeClr val="tx1"/>
                          </a:solidFill>
                        </a:rPr>
                        <a:t>       16a) If no, responder will be directed to Q 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1227682167"/>
                  </a:ext>
                </a:extLst>
              </a:tr>
              <a:tr h="274320">
                <a:tc>
                  <a:txBody>
                    <a:bodyPr/>
                    <a:lstStyle/>
                    <a:p>
                      <a:pPr marL="0" algn="l"/>
                      <a:r>
                        <a:rPr lang="en-US" sz="1400" b="1" dirty="0">
                          <a:solidFill>
                            <a:schemeClr val="tx1"/>
                          </a:solidFill>
                        </a:rPr>
                        <a:t>       16b) If yes or Unsure, did you tell someone or report the event?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Yes, No</a:t>
                      </a:r>
                    </a:p>
                  </a:txBody>
                  <a:tcPr/>
                </a:tc>
                <a:extLst>
                  <a:ext uri="{0D108BD9-81ED-4DB2-BD59-A6C34878D82A}">
                    <a16:rowId xmlns:a16="http://schemas.microsoft.com/office/drawing/2014/main" val="3294025666"/>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16b.1) If not, why?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See Orange Answer Choices</a:t>
                      </a:r>
                    </a:p>
                  </a:txBody>
                  <a:tcPr/>
                </a:tc>
                <a:extLst>
                  <a:ext uri="{0D108BD9-81ED-4DB2-BD59-A6C34878D82A}">
                    <a16:rowId xmlns:a16="http://schemas.microsoft.com/office/drawing/2014/main" val="334977319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16b.2) If yes, whom did you contact?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See Green Answer Choices</a:t>
                      </a:r>
                    </a:p>
                  </a:txBody>
                  <a:tcPr/>
                </a:tc>
                <a:extLst>
                  <a:ext uri="{0D108BD9-81ED-4DB2-BD59-A6C34878D82A}">
                    <a16:rowId xmlns:a16="http://schemas.microsoft.com/office/drawing/2014/main" val="1959088822"/>
                  </a:ext>
                </a:extLst>
              </a:tr>
              <a:tr h="274320">
                <a:tc>
                  <a:txBody>
                    <a:bodyPr/>
                    <a:lstStyle/>
                    <a:p>
                      <a:pPr marL="0" algn="l"/>
                      <a:r>
                        <a:rPr lang="en-US" sz="1400" b="1" dirty="0"/>
                        <a:t>17) Please provide us with your input/experiences at Duke as a workplace.</a:t>
                      </a:r>
                      <a:endParaRPr lang="en-US" sz="1400" dirty="0"/>
                    </a:p>
                    <a:p>
                      <a:pPr marL="0" algn="just"/>
                      <a:r>
                        <a:rPr lang="en-US" sz="1400" b="1" dirty="0"/>
                        <a:t>Topic Examples: </a:t>
                      </a:r>
                      <a:r>
                        <a:rPr lang="en-US" sz="1400" dirty="0"/>
                        <a:t>Personal accounts of DEI successes or failures at Duke, better ways to report misconduct/issues, topics/communities we have not included, additional ways to improve postdoctoral working conditions/DEI, etc.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Optional Free Response</a:t>
                      </a:r>
                    </a:p>
                  </a:txBody>
                  <a:tcPr/>
                </a:tc>
                <a:extLst>
                  <a:ext uri="{0D108BD9-81ED-4DB2-BD59-A6C34878D82A}">
                    <a16:rowId xmlns:a16="http://schemas.microsoft.com/office/drawing/2014/main" val="4021252304"/>
                  </a:ext>
                </a:extLst>
              </a:tr>
            </a:tbl>
          </a:graphicData>
        </a:graphic>
      </p:graphicFrame>
      <p:sp>
        <p:nvSpPr>
          <p:cNvPr id="9" name="TextBox 8">
            <a:extLst>
              <a:ext uri="{FF2B5EF4-FFF2-40B4-BE49-F238E27FC236}">
                <a16:creationId xmlns:a16="http://schemas.microsoft.com/office/drawing/2014/main" id="{D62059A2-36D1-4A2D-86D2-018CDB0524E1}"/>
              </a:ext>
            </a:extLst>
          </p:cNvPr>
          <p:cNvSpPr txBox="1"/>
          <p:nvPr/>
        </p:nvSpPr>
        <p:spPr>
          <a:xfrm>
            <a:off x="240204" y="5647175"/>
            <a:ext cx="6690532" cy="523220"/>
          </a:xfrm>
          <a:prstGeom prst="rect">
            <a:avLst/>
          </a:prstGeom>
          <a:solidFill>
            <a:schemeClr val="bg2"/>
          </a:solidFill>
        </p:spPr>
        <p:txBody>
          <a:bodyPr wrap="square" rtlCol="0">
            <a:spAutoFit/>
          </a:bodyPr>
          <a:lstStyle/>
          <a:p>
            <a:pPr algn="ctr"/>
            <a:r>
              <a:rPr lang="en-US" sz="1400" dirty="0">
                <a:solidFill>
                  <a:srgbClr val="C00000"/>
                </a:solidFill>
              </a:rPr>
              <a:t>Free Responses, if they contain any identifiable information, will be deidentified.</a:t>
            </a:r>
          </a:p>
          <a:p>
            <a:pPr algn="ctr"/>
            <a:r>
              <a:rPr lang="en-US" sz="1400" dirty="0">
                <a:solidFill>
                  <a:srgbClr val="C00000"/>
                </a:solidFill>
              </a:rPr>
              <a:t>Individual quotes are not going to be included in the results analysis report, only themes.</a:t>
            </a:r>
          </a:p>
        </p:txBody>
      </p:sp>
      <p:sp>
        <p:nvSpPr>
          <p:cNvPr id="4" name="Arrow: Right 3">
            <a:extLst>
              <a:ext uri="{FF2B5EF4-FFF2-40B4-BE49-F238E27FC236}">
                <a16:creationId xmlns:a16="http://schemas.microsoft.com/office/drawing/2014/main" id="{8E0C27AD-86E4-42FD-972F-D00D804B69FA}"/>
              </a:ext>
            </a:extLst>
          </p:cNvPr>
          <p:cNvSpPr/>
          <p:nvPr/>
        </p:nvSpPr>
        <p:spPr>
          <a:xfrm>
            <a:off x="3678384" y="1870362"/>
            <a:ext cx="1779096" cy="258227"/>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3">
            <a:extLst>
              <a:ext uri="{FF2B5EF4-FFF2-40B4-BE49-F238E27FC236}">
                <a16:creationId xmlns:a16="http://schemas.microsoft.com/office/drawing/2014/main" id="{7BFD6D0A-D8B9-4DF6-8859-1D32FADBE286}"/>
              </a:ext>
            </a:extLst>
          </p:cNvPr>
          <p:cNvGraphicFramePr>
            <a:graphicFrameLocks noGrp="1"/>
          </p:cNvGraphicFramePr>
          <p:nvPr>
            <p:extLst>
              <p:ext uri="{D42A27DB-BD31-4B8C-83A1-F6EECF244321}">
                <p14:modId xmlns:p14="http://schemas.microsoft.com/office/powerpoint/2010/main" val="73999956"/>
              </p:ext>
            </p:extLst>
          </p:nvPr>
        </p:nvGraphicFramePr>
        <p:xfrm>
          <a:off x="5550993" y="122781"/>
          <a:ext cx="6400800" cy="4615470"/>
        </p:xfrm>
        <a:graphic>
          <a:graphicData uri="http://schemas.openxmlformats.org/drawingml/2006/table">
            <a:tbl>
              <a:tblPr firstRow="1" bandRow="1">
                <a:tableStyleId>{10A1B5D5-9B99-4C35-A422-299274C87663}</a:tableStyleId>
              </a:tblPr>
              <a:tblGrid>
                <a:gridCol w="6400800">
                  <a:extLst>
                    <a:ext uri="{9D8B030D-6E8A-4147-A177-3AD203B41FA5}">
                      <a16:colId xmlns:a16="http://schemas.microsoft.com/office/drawing/2014/main" val="445783616"/>
                    </a:ext>
                  </a:extLst>
                </a:gridCol>
              </a:tblGrid>
              <a:tr h="307698">
                <a:tc>
                  <a:txBody>
                    <a:bodyPr/>
                    <a:lstStyle/>
                    <a:p>
                      <a:r>
                        <a:rPr lang="en-US" sz="1400" dirty="0">
                          <a:solidFill>
                            <a:schemeClr val="tx1"/>
                          </a:solidFill>
                        </a:rPr>
                        <a:t>Answer (Check all that apply)</a:t>
                      </a:r>
                    </a:p>
                  </a:txBody>
                  <a:tcPr/>
                </a:tc>
                <a:extLst>
                  <a:ext uri="{0D108BD9-81ED-4DB2-BD59-A6C34878D82A}">
                    <a16:rowId xmlns:a16="http://schemas.microsoft.com/office/drawing/2014/main" val="1691215080"/>
                  </a:ext>
                </a:extLst>
              </a:tr>
              <a:tr h="307698">
                <a:tc>
                  <a:txBody>
                    <a:bodyPr/>
                    <a:lstStyle/>
                    <a:p>
                      <a:r>
                        <a:rPr lang="en-US" sz="1400" dirty="0"/>
                        <a:t>Department Chair</a:t>
                      </a:r>
                    </a:p>
                  </a:txBody>
                  <a:tcPr/>
                </a:tc>
                <a:extLst>
                  <a:ext uri="{0D108BD9-81ED-4DB2-BD59-A6C34878D82A}">
                    <a16:rowId xmlns:a16="http://schemas.microsoft.com/office/drawing/2014/main" val="4093318549"/>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Dispute Resolution Process</a:t>
                      </a:r>
                    </a:p>
                  </a:txBody>
                  <a:tcPr/>
                </a:tc>
                <a:extLst>
                  <a:ext uri="{0D108BD9-81ED-4DB2-BD59-A6C34878D82A}">
                    <a16:rowId xmlns:a16="http://schemas.microsoft.com/office/drawing/2014/main" val="3640540489"/>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Duke University Postdoctoral Association (DUPA)</a:t>
                      </a:r>
                    </a:p>
                  </a:txBody>
                  <a:tcPr/>
                </a:tc>
                <a:extLst>
                  <a:ext uri="{0D108BD9-81ED-4DB2-BD59-A6C34878D82A}">
                    <a16:rowId xmlns:a16="http://schemas.microsoft.com/office/drawing/2014/main" val="2967846913"/>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External Faculty/Previous Mentor</a:t>
                      </a:r>
                    </a:p>
                  </a:txBody>
                  <a:tcPr/>
                </a:tc>
                <a:extLst>
                  <a:ext uri="{0D108BD9-81ED-4DB2-BD59-A6C34878D82A}">
                    <a16:rowId xmlns:a16="http://schemas.microsoft.com/office/drawing/2014/main" val="3037817225"/>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Human Resources</a:t>
                      </a:r>
                    </a:p>
                  </a:txBody>
                  <a:tcPr/>
                </a:tc>
                <a:extLst>
                  <a:ext uri="{0D108BD9-81ED-4DB2-BD59-A6C34878D82A}">
                    <a16:rowId xmlns:a16="http://schemas.microsoft.com/office/drawing/2014/main" val="2044036588"/>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Inclusion, Diversity, Equity, Advancement, &amp; Leadership in the Sciences (IDEALS) Office</a:t>
                      </a:r>
                    </a:p>
                  </a:txBody>
                  <a:tcPr/>
                </a:tc>
                <a:extLst>
                  <a:ext uri="{0D108BD9-81ED-4DB2-BD59-A6C34878D82A}">
                    <a16:rowId xmlns:a16="http://schemas.microsoft.com/office/drawing/2014/main" val="1499107833"/>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Institutional Equity</a:t>
                      </a:r>
                    </a:p>
                  </a:txBody>
                  <a:tcPr/>
                </a:tc>
                <a:extLst>
                  <a:ext uri="{0D108BD9-81ED-4DB2-BD59-A6C34878D82A}">
                    <a16:rowId xmlns:a16="http://schemas.microsoft.com/office/drawing/2014/main" val="3613736842"/>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Ombudsperson</a:t>
                      </a:r>
                    </a:p>
                  </a:txBody>
                  <a:tcPr/>
                </a:tc>
                <a:extLst>
                  <a:ext uri="{0D108BD9-81ED-4DB2-BD59-A6C34878D82A}">
                    <a16:rowId xmlns:a16="http://schemas.microsoft.com/office/drawing/2014/main" val="2218996839"/>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Other Duke Faculty</a:t>
                      </a:r>
                    </a:p>
                  </a:txBody>
                  <a:tcPr/>
                </a:tc>
                <a:extLst>
                  <a:ext uri="{0D108BD9-81ED-4DB2-BD59-A6C34878D82A}">
                    <a16:rowId xmlns:a16="http://schemas.microsoft.com/office/drawing/2014/main" val="4228183904"/>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Peer/Co-worker</a:t>
                      </a:r>
                    </a:p>
                  </a:txBody>
                  <a:tcPr/>
                </a:tc>
                <a:extLst>
                  <a:ext uri="{0D108BD9-81ED-4DB2-BD59-A6C34878D82A}">
                    <a16:rowId xmlns:a16="http://schemas.microsoft.com/office/drawing/2014/main" val="307874548"/>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Personal Lawyer</a:t>
                      </a:r>
                    </a:p>
                  </a:txBody>
                  <a:tcPr/>
                </a:tc>
                <a:extLst>
                  <a:ext uri="{0D108BD9-81ED-4DB2-BD59-A6C34878D82A}">
                    <a16:rowId xmlns:a16="http://schemas.microsoft.com/office/drawing/2014/main" val="3323823057"/>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Postdoctoral Services</a:t>
                      </a:r>
                    </a:p>
                  </a:txBody>
                  <a:tcPr/>
                </a:tc>
                <a:extLst>
                  <a:ext uri="{0D108BD9-81ED-4DB2-BD59-A6C34878D82A}">
                    <a16:rowId xmlns:a16="http://schemas.microsoft.com/office/drawing/2014/main" val="3444875283"/>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Supervisor/Principal Investigator</a:t>
                      </a:r>
                    </a:p>
                  </a:txBody>
                  <a:tcPr/>
                </a:tc>
                <a:extLst>
                  <a:ext uri="{0D108BD9-81ED-4DB2-BD59-A6C34878D82A}">
                    <a16:rowId xmlns:a16="http://schemas.microsoft.com/office/drawing/2014/main" val="1064437318"/>
                  </a:ext>
                </a:extLst>
              </a:tr>
              <a:tr h="30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Other (specify): Free Response</a:t>
                      </a:r>
                    </a:p>
                  </a:txBody>
                  <a:tcPr/>
                </a:tc>
                <a:extLst>
                  <a:ext uri="{0D108BD9-81ED-4DB2-BD59-A6C34878D82A}">
                    <a16:rowId xmlns:a16="http://schemas.microsoft.com/office/drawing/2014/main" val="31043645"/>
                  </a:ext>
                </a:extLst>
              </a:tr>
            </a:tbl>
          </a:graphicData>
        </a:graphic>
      </p:graphicFrame>
    </p:spTree>
    <p:extLst>
      <p:ext uri="{BB962C8B-B14F-4D97-AF65-F5344CB8AC3E}">
        <p14:creationId xmlns:p14="http://schemas.microsoft.com/office/powerpoint/2010/main" val="3946920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2402293480"/>
              </p:ext>
            </p:extLst>
          </p:nvPr>
        </p:nvGraphicFramePr>
        <p:xfrm>
          <a:off x="129540" y="702594"/>
          <a:ext cx="5326380" cy="3017520"/>
        </p:xfrm>
        <a:graphic>
          <a:graphicData uri="http://schemas.openxmlformats.org/drawingml/2006/table">
            <a:tbl>
              <a:tblPr firstRow="1" bandRow="1">
                <a:tableStyleId>{793D81CF-94F2-401A-BA57-92F5A7B2D0C5}</a:tableStyleId>
              </a:tblPr>
              <a:tblGrid>
                <a:gridCol w="5326380">
                  <a:extLst>
                    <a:ext uri="{9D8B030D-6E8A-4147-A177-3AD203B41FA5}">
                      <a16:colId xmlns:a16="http://schemas.microsoft.com/office/drawing/2014/main" val="2677039212"/>
                    </a:ext>
                  </a:extLst>
                </a:gridCol>
              </a:tblGrid>
              <a:tr h="255972">
                <a:tc>
                  <a:txBody>
                    <a:bodyPr/>
                    <a:lstStyle/>
                    <a:p>
                      <a:r>
                        <a:rPr lang="en-US" sz="1600" dirty="0">
                          <a:solidFill>
                            <a:schemeClr val="bg1"/>
                          </a:solidFill>
                        </a:rPr>
                        <a:t>Question</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extLst>
                  <a:ext uri="{0D108BD9-81ED-4DB2-BD59-A6C34878D82A}">
                    <a16:rowId xmlns:a16="http://schemas.microsoft.com/office/drawing/2014/main" val="3353613288"/>
                  </a:ext>
                </a:extLst>
              </a:tr>
              <a:tr h="274320">
                <a:tc>
                  <a:txBody>
                    <a:bodyPr/>
                    <a:lstStyle/>
                    <a:p>
                      <a:pPr marL="0" algn="l"/>
                      <a:endParaRPr lang="en-US" sz="1600" dirty="0"/>
                    </a:p>
                  </a:txBody>
                  <a:tcPr/>
                </a:tc>
                <a:extLst>
                  <a:ext uri="{0D108BD9-81ED-4DB2-BD59-A6C34878D82A}">
                    <a16:rowId xmlns:a16="http://schemas.microsoft.com/office/drawing/2014/main" val="3198705446"/>
                  </a:ext>
                </a:extLst>
              </a:tr>
              <a:tr h="274320">
                <a:tc>
                  <a:txBody>
                    <a:bodyPr/>
                    <a:lstStyle/>
                    <a:p>
                      <a:pPr marL="457200" algn="l"/>
                      <a:endParaRPr lang="en-US" sz="1600" dirty="0"/>
                    </a:p>
                  </a:txBody>
                  <a:tcPr/>
                </a:tc>
                <a:extLst>
                  <a:ext uri="{0D108BD9-81ED-4DB2-BD59-A6C34878D82A}">
                    <a16:rowId xmlns:a16="http://schemas.microsoft.com/office/drawing/2014/main" val="3801874637"/>
                  </a:ext>
                </a:extLst>
              </a:tr>
              <a:tr h="274320">
                <a:tc>
                  <a:txBody>
                    <a:bodyPr/>
                    <a:lstStyle/>
                    <a:p>
                      <a:pPr marL="457200" algn="l"/>
                      <a:endParaRPr lang="en-US" sz="1600" dirty="0"/>
                    </a:p>
                  </a:txBody>
                  <a:tcPr/>
                </a:tc>
                <a:extLst>
                  <a:ext uri="{0D108BD9-81ED-4DB2-BD59-A6C34878D82A}">
                    <a16:rowId xmlns:a16="http://schemas.microsoft.com/office/drawing/2014/main" val="1179062830"/>
                  </a:ext>
                </a:extLst>
              </a:tr>
              <a:tr h="274320">
                <a:tc>
                  <a:txBody>
                    <a:bodyPr/>
                    <a:lstStyle/>
                    <a:p>
                      <a:pPr marL="457200" algn="l"/>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extLst>
                  <a:ext uri="{0D108BD9-81ED-4DB2-BD59-A6C34878D82A}">
                    <a16:rowId xmlns:a16="http://schemas.microsoft.com/office/drawing/2014/main" val="3307045746"/>
                  </a:ext>
                </a:extLst>
              </a:tr>
              <a:tr h="274320">
                <a:tc>
                  <a:txBody>
                    <a:bodyPr/>
                    <a:lstStyle/>
                    <a:p>
                      <a:pPr marL="0" algn="l"/>
                      <a:endParaRPr lang="en-US" sz="1600" dirty="0"/>
                    </a:p>
                  </a:txBody>
                  <a:tcPr/>
                </a:tc>
                <a:extLst>
                  <a:ext uri="{0D108BD9-81ED-4DB2-BD59-A6C34878D82A}">
                    <a16:rowId xmlns:a16="http://schemas.microsoft.com/office/drawing/2014/main" val="760270520"/>
                  </a:ext>
                </a:extLst>
              </a:tr>
            </a:tbl>
          </a:graphicData>
        </a:graphic>
      </p:graphicFrame>
      <p:sp>
        <p:nvSpPr>
          <p:cNvPr id="9" name="Arrow: Right 8">
            <a:extLst>
              <a:ext uri="{FF2B5EF4-FFF2-40B4-BE49-F238E27FC236}">
                <a16:creationId xmlns:a16="http://schemas.microsoft.com/office/drawing/2014/main" id="{A21F1E30-0811-4F07-8D78-F3C0FAFDD43C}"/>
              </a:ext>
            </a:extLst>
          </p:cNvPr>
          <p:cNvSpPr/>
          <p:nvPr/>
        </p:nvSpPr>
        <p:spPr>
          <a:xfrm>
            <a:off x="3627120" y="1036321"/>
            <a:ext cx="1828800" cy="304800"/>
          </a:xfrm>
          <a:prstGeom prst="rightArrow">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122F5E72-963F-422A-A285-6F26267FFC20}"/>
              </a:ext>
            </a:extLst>
          </p:cNvPr>
          <p:cNvGraphicFramePr>
            <a:graphicFrameLocks noGrp="1"/>
          </p:cNvGraphicFramePr>
          <p:nvPr>
            <p:extLst>
              <p:ext uri="{D42A27DB-BD31-4B8C-83A1-F6EECF244321}">
                <p14:modId xmlns:p14="http://schemas.microsoft.com/office/powerpoint/2010/main" val="4245619573"/>
              </p:ext>
            </p:extLst>
          </p:nvPr>
        </p:nvGraphicFramePr>
        <p:xfrm>
          <a:off x="5455920" y="702594"/>
          <a:ext cx="6606540" cy="4693920"/>
        </p:xfrm>
        <a:graphic>
          <a:graphicData uri="http://schemas.openxmlformats.org/drawingml/2006/table">
            <a:tbl>
              <a:tblPr firstRow="1" bandRow="1">
                <a:tableStyleId>{FABFCF23-3B69-468F-B69F-88F6DE6A72F2}</a:tableStyleId>
              </a:tblPr>
              <a:tblGrid>
                <a:gridCol w="6606540">
                  <a:extLst>
                    <a:ext uri="{9D8B030D-6E8A-4147-A177-3AD203B41FA5}">
                      <a16:colId xmlns:a16="http://schemas.microsoft.com/office/drawing/2014/main" val="697689275"/>
                    </a:ext>
                  </a:extLst>
                </a:gridCol>
              </a:tblGrid>
              <a:tr h="255972">
                <a:tc>
                  <a:txBody>
                    <a:bodyPr/>
                    <a:lstStyle/>
                    <a:p>
                      <a:r>
                        <a:rPr lang="en-US" sz="1600" dirty="0">
                          <a:solidFill>
                            <a:schemeClr val="tx1"/>
                          </a:solidFill>
                        </a:rPr>
                        <a:t>Answer Choices</a:t>
                      </a:r>
                    </a:p>
                  </a:txBody>
                  <a:tcPr/>
                </a:tc>
                <a:extLst>
                  <a:ext uri="{0D108BD9-81ED-4DB2-BD59-A6C34878D82A}">
                    <a16:rowId xmlns:a16="http://schemas.microsoft.com/office/drawing/2014/main" val="1850406511"/>
                  </a:ext>
                </a:extLst>
              </a:tr>
              <a:tr h="274320">
                <a:tc>
                  <a:txBody>
                    <a:bodyPr/>
                    <a:lstStyle/>
                    <a:p>
                      <a:r>
                        <a:rPr lang="en-US" sz="1600" dirty="0"/>
                        <a:t>None</a:t>
                      </a:r>
                    </a:p>
                  </a:txBody>
                  <a:tcPr/>
                </a:tc>
                <a:extLst>
                  <a:ext uri="{0D108BD9-81ED-4DB2-BD59-A6C34878D82A}">
                    <a16:rowId xmlns:a16="http://schemas.microsoft.com/office/drawing/2014/main" val="1470477724"/>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Postdoc Diversity Networking Events</a:t>
                      </a:r>
                    </a:p>
                  </a:txBody>
                  <a:tcPr/>
                </a:tc>
                <a:extLst>
                  <a:ext uri="{0D108BD9-81ED-4DB2-BD59-A6C34878D82A}">
                    <a16:rowId xmlns:a16="http://schemas.microsoft.com/office/drawing/2014/main" val="724094640"/>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Spotlighting Research of Postdocs from Diverse Backgrounds</a:t>
                      </a:r>
                    </a:p>
                  </a:txBody>
                  <a:tcPr/>
                </a:tc>
                <a:extLst>
                  <a:ext uri="{0D108BD9-81ED-4DB2-BD59-A6C34878D82A}">
                    <a16:rowId xmlns:a16="http://schemas.microsoft.com/office/drawing/2014/main" val="2683999640"/>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DEI in Academia &amp; Research Book/Journal Club</a:t>
                      </a:r>
                    </a:p>
                  </a:txBody>
                  <a:tcPr/>
                </a:tc>
                <a:extLst>
                  <a:ext uri="{0D108BD9-81ED-4DB2-BD59-A6C34878D82A}">
                    <a16:rowId xmlns:a16="http://schemas.microsoft.com/office/drawing/2014/main" val="238452685"/>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Postdoc DEI Discussion Forum</a:t>
                      </a:r>
                    </a:p>
                  </a:txBody>
                  <a:tcPr/>
                </a:tc>
                <a:extLst>
                  <a:ext uri="{0D108BD9-81ED-4DB2-BD59-A6C34878D82A}">
                    <a16:rowId xmlns:a16="http://schemas.microsoft.com/office/drawing/2014/main" val="160831335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Postdoc DEI Issue Reporting Tool</a:t>
                      </a:r>
                    </a:p>
                  </a:txBody>
                  <a:tcPr/>
                </a:tc>
                <a:extLst>
                  <a:ext uri="{0D108BD9-81ED-4DB2-BD59-A6C34878D82A}">
                    <a16:rowId xmlns:a16="http://schemas.microsoft.com/office/drawing/2014/main" val="2640984891"/>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Diversity in Science Lecture Series</a:t>
                      </a:r>
                    </a:p>
                  </a:txBody>
                  <a:tcPr/>
                </a:tc>
                <a:extLst>
                  <a:ext uri="{0D108BD9-81ED-4DB2-BD59-A6C34878D82A}">
                    <a16:rowId xmlns:a16="http://schemas.microsoft.com/office/drawing/2014/main" val="358859451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DEI Training/Workshops for Professional Development &amp; Research Methods</a:t>
                      </a:r>
                    </a:p>
                  </a:txBody>
                  <a:tcPr/>
                </a:tc>
                <a:extLst>
                  <a:ext uri="{0D108BD9-81ED-4DB2-BD59-A6C34878D82A}">
                    <a16:rowId xmlns:a16="http://schemas.microsoft.com/office/drawing/2014/main" val="403252746"/>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DUPA Cultural Celebration Events</a:t>
                      </a:r>
                    </a:p>
                  </a:txBody>
                  <a:tcPr/>
                </a:tc>
                <a:extLst>
                  <a:ext uri="{0D108BD9-81ED-4DB2-BD59-A6C34878D82A}">
                    <a16:rowId xmlns:a16="http://schemas.microsoft.com/office/drawing/2014/main" val="3058344991"/>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Postdoc Support Groups</a:t>
                      </a:r>
                    </a:p>
                  </a:txBody>
                  <a:tcPr/>
                </a:tc>
                <a:extLst>
                  <a:ext uri="{0D108BD9-81ED-4DB2-BD59-A6C34878D82A}">
                    <a16:rowId xmlns:a16="http://schemas.microsoft.com/office/drawing/2014/main" val="251981780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Postdoctoral Fellowships to Increase Diversity</a:t>
                      </a:r>
                    </a:p>
                  </a:txBody>
                  <a:tcPr/>
                </a:tc>
                <a:extLst>
                  <a:ext uri="{0D108BD9-81ED-4DB2-BD59-A6C34878D82A}">
                    <a16:rowId xmlns:a16="http://schemas.microsoft.com/office/drawing/2014/main" val="190901944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Funding Opportunities for Disparity Research</a:t>
                      </a:r>
                    </a:p>
                  </a:txBody>
                  <a:tcPr/>
                </a:tc>
                <a:extLst>
                  <a:ext uri="{0D108BD9-81ED-4DB2-BD59-A6C34878D82A}">
                    <a16:rowId xmlns:a16="http://schemas.microsoft.com/office/drawing/2014/main" val="1345613450"/>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tc>
                <a:extLst>
                  <a:ext uri="{0D108BD9-81ED-4DB2-BD59-A6C34878D82A}">
                    <a16:rowId xmlns:a16="http://schemas.microsoft.com/office/drawing/2014/main" val="3266780200"/>
                  </a:ext>
                </a:extLst>
              </a:tr>
            </a:tbl>
          </a:graphicData>
        </a:graphic>
      </p:graphicFrame>
    </p:spTree>
    <p:extLst>
      <p:ext uri="{BB962C8B-B14F-4D97-AF65-F5344CB8AC3E}">
        <p14:creationId xmlns:p14="http://schemas.microsoft.com/office/powerpoint/2010/main" val="10752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2002545398"/>
              </p:ext>
            </p:extLst>
          </p:nvPr>
        </p:nvGraphicFramePr>
        <p:xfrm>
          <a:off x="129540" y="702594"/>
          <a:ext cx="11932920" cy="3017520"/>
        </p:xfrm>
        <a:graphic>
          <a:graphicData uri="http://schemas.openxmlformats.org/drawingml/2006/table">
            <a:tbl>
              <a:tblPr firstRow="1" bandRow="1">
                <a:tableStyleId>{793D81CF-94F2-401A-BA57-92F5A7B2D0C5}</a:tableStyleId>
              </a:tblPr>
              <a:tblGrid>
                <a:gridCol w="6911340">
                  <a:extLst>
                    <a:ext uri="{9D8B030D-6E8A-4147-A177-3AD203B41FA5}">
                      <a16:colId xmlns:a16="http://schemas.microsoft.com/office/drawing/2014/main" val="2677039212"/>
                    </a:ext>
                  </a:extLst>
                </a:gridCol>
                <a:gridCol w="5021580">
                  <a:extLst>
                    <a:ext uri="{9D8B030D-6E8A-4147-A177-3AD203B41FA5}">
                      <a16:colId xmlns:a16="http://schemas.microsoft.com/office/drawing/2014/main" val="2823678546"/>
                    </a:ext>
                  </a:extLst>
                </a:gridCol>
              </a:tblGrid>
              <a:tr h="255972">
                <a:tc>
                  <a:txBody>
                    <a:bodyPr/>
                    <a:lstStyle/>
                    <a:p>
                      <a:r>
                        <a:rPr lang="en-US" sz="1600" dirty="0">
                          <a:solidFill>
                            <a:schemeClr val="bg1"/>
                          </a:solidFill>
                        </a:rPr>
                        <a:t>Question</a:t>
                      </a:r>
                    </a:p>
                  </a:txBody>
                  <a:tcPr/>
                </a:tc>
                <a:tc>
                  <a:txBody>
                    <a:bodyPr/>
                    <a:lstStyle/>
                    <a:p>
                      <a:r>
                        <a:rPr lang="en-US" sz="16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tc>
                  <a:txBody>
                    <a:bodyPr/>
                    <a:lstStyle/>
                    <a:p>
                      <a:endParaRPr lang="en-US" sz="1600" dirty="0"/>
                    </a:p>
                  </a:txBody>
                  <a:tcPr/>
                </a:tc>
                <a:extLst>
                  <a:ext uri="{0D108BD9-81ED-4DB2-BD59-A6C34878D82A}">
                    <a16:rowId xmlns:a16="http://schemas.microsoft.com/office/drawing/2014/main" val="3353613288"/>
                  </a:ext>
                </a:extLst>
              </a:tr>
              <a:tr h="274320">
                <a:tc>
                  <a:txBody>
                    <a:bodyPr/>
                    <a:lstStyle/>
                    <a:p>
                      <a:pPr marL="0" algn="l"/>
                      <a:r>
                        <a:rPr lang="en-US" sz="1600" b="1" dirty="0"/>
                        <a:t>What are your suggestions, needs, or interests regarding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198705446"/>
                  </a:ext>
                </a:extLst>
              </a:tr>
              <a:tr h="274320">
                <a:tc>
                  <a:txBody>
                    <a:bodyPr/>
                    <a:lstStyle/>
                    <a:p>
                      <a:pPr marL="457200" algn="l"/>
                      <a:r>
                        <a:rPr lang="en-US" sz="1600" b="1" dirty="0"/>
                        <a:t>19) Who should be required to take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60270520"/>
                  </a:ext>
                </a:extLst>
              </a:tr>
            </a:tbl>
          </a:graphicData>
        </a:graphic>
      </p:graphicFrame>
      <p:graphicFrame>
        <p:nvGraphicFramePr>
          <p:cNvPr id="5" name="Table 4">
            <a:extLst>
              <a:ext uri="{FF2B5EF4-FFF2-40B4-BE49-F238E27FC236}">
                <a16:creationId xmlns:a16="http://schemas.microsoft.com/office/drawing/2014/main" id="{FF6B37DC-1CCC-49BC-ABEF-609A5C4A0EEC}"/>
              </a:ext>
            </a:extLst>
          </p:cNvPr>
          <p:cNvGraphicFramePr>
            <a:graphicFrameLocks noGrp="1"/>
          </p:cNvGraphicFramePr>
          <p:nvPr>
            <p:extLst>
              <p:ext uri="{D42A27DB-BD31-4B8C-83A1-F6EECF244321}">
                <p14:modId xmlns:p14="http://schemas.microsoft.com/office/powerpoint/2010/main" val="2967136634"/>
              </p:ext>
            </p:extLst>
          </p:nvPr>
        </p:nvGraphicFramePr>
        <p:xfrm>
          <a:off x="6096000" y="702594"/>
          <a:ext cx="5966459" cy="3352797"/>
        </p:xfrm>
        <a:graphic>
          <a:graphicData uri="http://schemas.openxmlformats.org/drawingml/2006/table">
            <a:tbl>
              <a:tblPr firstRow="1" bandRow="1">
                <a:tableStyleId>{9DCAF9ED-07DC-4A11-8D7F-57B35C25682E}</a:tableStyleId>
              </a:tblPr>
              <a:tblGrid>
                <a:gridCol w="5966459">
                  <a:extLst>
                    <a:ext uri="{9D8B030D-6E8A-4147-A177-3AD203B41FA5}">
                      <a16:colId xmlns:a16="http://schemas.microsoft.com/office/drawing/2014/main" val="3529735081"/>
                    </a:ext>
                  </a:extLst>
                </a:gridCol>
              </a:tblGrid>
              <a:tr h="344680">
                <a:tc>
                  <a:txBody>
                    <a:bodyPr/>
                    <a:lstStyle/>
                    <a:p>
                      <a:r>
                        <a:rPr lang="en-US" sz="1600" dirty="0">
                          <a:solidFill>
                            <a:schemeClr val="tx1"/>
                          </a:solidFill>
                        </a:rPr>
                        <a:t>Answer Choices</a:t>
                      </a:r>
                    </a:p>
                  </a:txBody>
                  <a:tcPr/>
                </a:tc>
                <a:extLst>
                  <a:ext uri="{0D108BD9-81ED-4DB2-BD59-A6C34878D82A}">
                    <a16:rowId xmlns:a16="http://schemas.microsoft.com/office/drawing/2014/main" val="876797069"/>
                  </a:ext>
                </a:extLst>
              </a:tr>
              <a:tr h="344680">
                <a:tc>
                  <a:txBody>
                    <a:bodyPr/>
                    <a:lstStyle/>
                    <a:p>
                      <a:r>
                        <a:rPr lang="en-US" sz="1600" dirty="0"/>
                        <a:t>Faculty/Principal Investigators</a:t>
                      </a:r>
                    </a:p>
                  </a:txBody>
                  <a:tcPr/>
                </a:tc>
                <a:extLst>
                  <a:ext uri="{0D108BD9-81ED-4DB2-BD59-A6C34878D82A}">
                    <a16:rowId xmlns:a16="http://schemas.microsoft.com/office/drawing/2014/main" val="4111800085"/>
                  </a:ext>
                </a:extLst>
              </a:tr>
              <a:tr h="344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Department Chairs</a:t>
                      </a:r>
                    </a:p>
                  </a:txBody>
                  <a:tcPr/>
                </a:tc>
                <a:extLst>
                  <a:ext uri="{0D108BD9-81ED-4DB2-BD59-A6C34878D82A}">
                    <a16:rowId xmlns:a16="http://schemas.microsoft.com/office/drawing/2014/main" val="1433173526"/>
                  </a:ext>
                </a:extLst>
              </a:tr>
              <a:tr h="344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Administrative Office Staff</a:t>
                      </a:r>
                    </a:p>
                  </a:txBody>
                  <a:tcPr/>
                </a:tc>
                <a:extLst>
                  <a:ext uri="{0D108BD9-81ED-4DB2-BD59-A6C34878D82A}">
                    <a16:rowId xmlns:a16="http://schemas.microsoft.com/office/drawing/2014/main" val="1731894387"/>
                  </a:ext>
                </a:extLst>
              </a:tr>
              <a:tr h="344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Postdocs</a:t>
                      </a:r>
                    </a:p>
                  </a:txBody>
                  <a:tcPr/>
                </a:tc>
                <a:extLst>
                  <a:ext uri="{0D108BD9-81ED-4DB2-BD59-A6C34878D82A}">
                    <a16:rowId xmlns:a16="http://schemas.microsoft.com/office/drawing/2014/main" val="2743676466"/>
                  </a:ext>
                </a:extLst>
              </a:tr>
              <a:tr h="59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Persons reported, investigated, and found guilty of violating Duke Policy</a:t>
                      </a:r>
                    </a:p>
                  </a:txBody>
                  <a:tcPr/>
                </a:tc>
                <a:extLst>
                  <a:ext uri="{0D108BD9-81ED-4DB2-BD59-A6C34878D82A}">
                    <a16:rowId xmlns:a16="http://schemas.microsoft.com/office/drawing/2014/main" val="2868063518"/>
                  </a:ext>
                </a:extLst>
              </a:tr>
              <a:tr h="344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one</a:t>
                      </a:r>
                    </a:p>
                  </a:txBody>
                  <a:tcPr/>
                </a:tc>
                <a:extLst>
                  <a:ext uri="{0D108BD9-81ED-4DB2-BD59-A6C34878D82A}">
                    <a16:rowId xmlns:a16="http://schemas.microsoft.com/office/drawing/2014/main" val="171867043"/>
                  </a:ext>
                </a:extLst>
              </a:tr>
              <a:tr h="344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All of the Above/Everyone</a:t>
                      </a:r>
                    </a:p>
                  </a:txBody>
                  <a:tcPr/>
                </a:tc>
                <a:extLst>
                  <a:ext uri="{0D108BD9-81ED-4DB2-BD59-A6C34878D82A}">
                    <a16:rowId xmlns:a16="http://schemas.microsoft.com/office/drawing/2014/main" val="2251125645"/>
                  </a:ext>
                </a:extLst>
              </a:tr>
              <a:tr h="344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tc>
                <a:extLst>
                  <a:ext uri="{0D108BD9-81ED-4DB2-BD59-A6C34878D82A}">
                    <a16:rowId xmlns:a16="http://schemas.microsoft.com/office/drawing/2014/main" val="555065167"/>
                  </a:ext>
                </a:extLst>
              </a:tr>
            </a:tbl>
          </a:graphicData>
        </a:graphic>
      </p:graphicFrame>
      <p:sp>
        <p:nvSpPr>
          <p:cNvPr id="9" name="Arrow: Right 8">
            <a:extLst>
              <a:ext uri="{FF2B5EF4-FFF2-40B4-BE49-F238E27FC236}">
                <a16:creationId xmlns:a16="http://schemas.microsoft.com/office/drawing/2014/main" id="{BBE93862-61C0-435F-8B27-D922E7DF4906}"/>
              </a:ext>
            </a:extLst>
          </p:cNvPr>
          <p:cNvSpPr/>
          <p:nvPr/>
        </p:nvSpPr>
        <p:spPr>
          <a:xfrm>
            <a:off x="4876800" y="1694748"/>
            <a:ext cx="464820" cy="316932"/>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691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407620479"/>
              </p:ext>
            </p:extLst>
          </p:nvPr>
        </p:nvGraphicFramePr>
        <p:xfrm>
          <a:off x="129540" y="702594"/>
          <a:ext cx="11932920" cy="3017520"/>
        </p:xfrm>
        <a:graphic>
          <a:graphicData uri="http://schemas.openxmlformats.org/drawingml/2006/table">
            <a:tbl>
              <a:tblPr firstRow="1" bandRow="1">
                <a:tableStyleId>{793D81CF-94F2-401A-BA57-92F5A7B2D0C5}</a:tableStyleId>
              </a:tblPr>
              <a:tblGrid>
                <a:gridCol w="6911340">
                  <a:extLst>
                    <a:ext uri="{9D8B030D-6E8A-4147-A177-3AD203B41FA5}">
                      <a16:colId xmlns:a16="http://schemas.microsoft.com/office/drawing/2014/main" val="2677039212"/>
                    </a:ext>
                  </a:extLst>
                </a:gridCol>
                <a:gridCol w="5021580">
                  <a:extLst>
                    <a:ext uri="{9D8B030D-6E8A-4147-A177-3AD203B41FA5}">
                      <a16:colId xmlns:a16="http://schemas.microsoft.com/office/drawing/2014/main" val="2823678546"/>
                    </a:ext>
                  </a:extLst>
                </a:gridCol>
              </a:tblGrid>
              <a:tr h="255972">
                <a:tc>
                  <a:txBody>
                    <a:bodyPr/>
                    <a:lstStyle/>
                    <a:p>
                      <a:r>
                        <a:rPr lang="en-US" sz="1600" dirty="0">
                          <a:solidFill>
                            <a:schemeClr val="bg1"/>
                          </a:solidFill>
                        </a:rPr>
                        <a:t>Question</a:t>
                      </a:r>
                    </a:p>
                  </a:txBody>
                  <a:tcPr/>
                </a:tc>
                <a:tc>
                  <a:txBody>
                    <a:bodyPr/>
                    <a:lstStyle/>
                    <a:p>
                      <a:r>
                        <a:rPr lang="en-US" sz="16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tc>
                  <a:txBody>
                    <a:bodyPr/>
                    <a:lstStyle/>
                    <a:p>
                      <a:endParaRPr lang="en-US" sz="1600" dirty="0"/>
                    </a:p>
                  </a:txBody>
                  <a:tcPr/>
                </a:tc>
                <a:extLst>
                  <a:ext uri="{0D108BD9-81ED-4DB2-BD59-A6C34878D82A}">
                    <a16:rowId xmlns:a16="http://schemas.microsoft.com/office/drawing/2014/main" val="3353613288"/>
                  </a:ext>
                </a:extLst>
              </a:tr>
              <a:tr h="274320">
                <a:tc>
                  <a:txBody>
                    <a:bodyPr/>
                    <a:lstStyle/>
                    <a:p>
                      <a:pPr marL="0" algn="l"/>
                      <a:r>
                        <a:rPr lang="en-US" sz="1600" b="1" dirty="0"/>
                        <a:t>What are your suggestions, needs, or interests regarding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198705446"/>
                  </a:ext>
                </a:extLst>
              </a:tr>
              <a:tr h="274320">
                <a:tc>
                  <a:txBody>
                    <a:bodyPr/>
                    <a:lstStyle/>
                    <a:p>
                      <a:pPr marL="457200" algn="l"/>
                      <a:r>
                        <a:rPr lang="en-US" sz="1600" b="1" dirty="0"/>
                        <a:t>19) Who should be required to take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r>
                        <a:rPr lang="en-US" sz="1600" b="1" dirty="0"/>
                        <a:t>20) What type of DEI training would be most accessible?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60270520"/>
                  </a:ext>
                </a:extLst>
              </a:tr>
            </a:tbl>
          </a:graphicData>
        </a:graphic>
      </p:graphicFrame>
      <p:graphicFrame>
        <p:nvGraphicFramePr>
          <p:cNvPr id="6" name="Table 5">
            <a:extLst>
              <a:ext uri="{FF2B5EF4-FFF2-40B4-BE49-F238E27FC236}">
                <a16:creationId xmlns:a16="http://schemas.microsoft.com/office/drawing/2014/main" id="{F85BEC16-BD3F-466F-9E11-489674863453}"/>
              </a:ext>
            </a:extLst>
          </p:cNvPr>
          <p:cNvGraphicFramePr>
            <a:graphicFrameLocks noGrp="1"/>
          </p:cNvGraphicFramePr>
          <p:nvPr>
            <p:extLst>
              <p:ext uri="{D42A27DB-BD31-4B8C-83A1-F6EECF244321}">
                <p14:modId xmlns:p14="http://schemas.microsoft.com/office/powerpoint/2010/main" val="2983085771"/>
              </p:ext>
            </p:extLst>
          </p:nvPr>
        </p:nvGraphicFramePr>
        <p:xfrm>
          <a:off x="6781800" y="702594"/>
          <a:ext cx="5280660" cy="2682240"/>
        </p:xfrm>
        <a:graphic>
          <a:graphicData uri="http://schemas.openxmlformats.org/drawingml/2006/table">
            <a:tbl>
              <a:tblPr firstRow="1" bandRow="1">
                <a:tableStyleId>{1E171933-4619-4E11-9A3F-F7608DF75F80}</a:tableStyleId>
              </a:tblPr>
              <a:tblGrid>
                <a:gridCol w="5280660">
                  <a:extLst>
                    <a:ext uri="{9D8B030D-6E8A-4147-A177-3AD203B41FA5}">
                      <a16:colId xmlns:a16="http://schemas.microsoft.com/office/drawing/2014/main" val="3529735081"/>
                    </a:ext>
                  </a:extLst>
                </a:gridCol>
              </a:tblGrid>
              <a:tr h="0">
                <a:tc>
                  <a:txBody>
                    <a:bodyPr/>
                    <a:lstStyle/>
                    <a:p>
                      <a:r>
                        <a:rPr lang="en-US" sz="1600" dirty="0">
                          <a:solidFill>
                            <a:schemeClr val="tx1"/>
                          </a:solidFill>
                        </a:rPr>
                        <a:t>Answer Choices</a:t>
                      </a:r>
                    </a:p>
                  </a:txBody>
                  <a:tcPr/>
                </a:tc>
                <a:extLst>
                  <a:ext uri="{0D108BD9-81ED-4DB2-BD59-A6C34878D82A}">
                    <a16:rowId xmlns:a16="http://schemas.microsoft.com/office/drawing/2014/main" val="876797069"/>
                  </a:ext>
                </a:extLst>
              </a:tr>
              <a:tr h="0">
                <a:tc>
                  <a:txBody>
                    <a:bodyPr/>
                    <a:lstStyle/>
                    <a:p>
                      <a:r>
                        <a:rPr lang="en-US" sz="1600" dirty="0"/>
                        <a:t>Interactive Workshops</a:t>
                      </a:r>
                    </a:p>
                  </a:txBody>
                  <a:tcPr/>
                </a:tc>
                <a:extLst>
                  <a:ext uri="{0D108BD9-81ED-4DB2-BD59-A6C34878D82A}">
                    <a16:rowId xmlns:a16="http://schemas.microsoft.com/office/drawing/2014/main" val="41118000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Self-Guided/Pre-Recorded Training</a:t>
                      </a:r>
                    </a:p>
                  </a:txBody>
                  <a:tcPr/>
                </a:tc>
                <a:extLst>
                  <a:ext uri="{0D108BD9-81ED-4DB2-BD59-A6C34878D82A}">
                    <a16:rowId xmlns:a16="http://schemas.microsoft.com/office/drawing/2014/main" val="14331735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Multi-Part Trainings</a:t>
                      </a:r>
                    </a:p>
                  </a:txBody>
                  <a:tcPr/>
                </a:tc>
                <a:extLst>
                  <a:ext uri="{0D108BD9-81ED-4DB2-BD59-A6C34878D82A}">
                    <a16:rowId xmlns:a16="http://schemas.microsoft.com/office/drawing/2014/main" val="17318943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Single Session Trainings</a:t>
                      </a:r>
                    </a:p>
                  </a:txBody>
                  <a:tcPr/>
                </a:tc>
                <a:extLst>
                  <a:ext uri="{0D108BD9-81ED-4DB2-BD59-A6C34878D82A}">
                    <a16:rowId xmlns:a16="http://schemas.microsoft.com/office/drawing/2014/main" val="274367646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Mentorship Groups</a:t>
                      </a:r>
                    </a:p>
                  </a:txBody>
                  <a:tcPr/>
                </a:tc>
                <a:extLst>
                  <a:ext uri="{0D108BD9-81ED-4DB2-BD59-A6C34878D82A}">
                    <a16:rowId xmlns:a16="http://schemas.microsoft.com/office/drawing/2014/main" val="28680635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tc>
                <a:extLst>
                  <a:ext uri="{0D108BD9-81ED-4DB2-BD59-A6C34878D82A}">
                    <a16:rowId xmlns:a16="http://schemas.microsoft.com/office/drawing/2014/main" val="1718670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None</a:t>
                      </a:r>
                    </a:p>
                  </a:txBody>
                  <a:tcPr/>
                </a:tc>
                <a:extLst>
                  <a:ext uri="{0D108BD9-81ED-4DB2-BD59-A6C34878D82A}">
                    <a16:rowId xmlns:a16="http://schemas.microsoft.com/office/drawing/2014/main" val="555065167"/>
                  </a:ext>
                </a:extLst>
              </a:tr>
            </a:tbl>
          </a:graphicData>
        </a:graphic>
      </p:graphicFrame>
      <p:sp>
        <p:nvSpPr>
          <p:cNvPr id="9" name="Arrow: Right 8">
            <a:extLst>
              <a:ext uri="{FF2B5EF4-FFF2-40B4-BE49-F238E27FC236}">
                <a16:creationId xmlns:a16="http://schemas.microsoft.com/office/drawing/2014/main" id="{BDBCC641-2F61-4205-A764-3CA0944A7BB1}"/>
              </a:ext>
            </a:extLst>
          </p:cNvPr>
          <p:cNvSpPr/>
          <p:nvPr/>
        </p:nvSpPr>
        <p:spPr>
          <a:xfrm>
            <a:off x="5567680" y="2023394"/>
            <a:ext cx="1137920" cy="333726"/>
          </a:xfrm>
          <a:prstGeom prst="rightArrow">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9887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3491920796"/>
              </p:ext>
            </p:extLst>
          </p:nvPr>
        </p:nvGraphicFramePr>
        <p:xfrm>
          <a:off x="129540" y="702594"/>
          <a:ext cx="11932920" cy="3017520"/>
        </p:xfrm>
        <a:graphic>
          <a:graphicData uri="http://schemas.openxmlformats.org/drawingml/2006/table">
            <a:tbl>
              <a:tblPr firstRow="1" bandRow="1">
                <a:tableStyleId>{793D81CF-94F2-401A-BA57-92F5A7B2D0C5}</a:tableStyleId>
              </a:tblPr>
              <a:tblGrid>
                <a:gridCol w="6911340">
                  <a:extLst>
                    <a:ext uri="{9D8B030D-6E8A-4147-A177-3AD203B41FA5}">
                      <a16:colId xmlns:a16="http://schemas.microsoft.com/office/drawing/2014/main" val="2677039212"/>
                    </a:ext>
                  </a:extLst>
                </a:gridCol>
                <a:gridCol w="5021580">
                  <a:extLst>
                    <a:ext uri="{9D8B030D-6E8A-4147-A177-3AD203B41FA5}">
                      <a16:colId xmlns:a16="http://schemas.microsoft.com/office/drawing/2014/main" val="2823678546"/>
                    </a:ext>
                  </a:extLst>
                </a:gridCol>
              </a:tblGrid>
              <a:tr h="255972">
                <a:tc>
                  <a:txBody>
                    <a:bodyPr/>
                    <a:lstStyle/>
                    <a:p>
                      <a:r>
                        <a:rPr lang="en-US" sz="1600" dirty="0">
                          <a:solidFill>
                            <a:schemeClr val="bg1"/>
                          </a:solidFill>
                        </a:rPr>
                        <a:t>Question</a:t>
                      </a:r>
                    </a:p>
                  </a:txBody>
                  <a:tcPr/>
                </a:tc>
                <a:tc>
                  <a:txBody>
                    <a:bodyPr/>
                    <a:lstStyle/>
                    <a:p>
                      <a:r>
                        <a:rPr lang="en-US" sz="1600" dirty="0"/>
                        <a:t>Answer Choices</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tc>
                  <a:txBody>
                    <a:bodyPr/>
                    <a:lstStyle/>
                    <a:p>
                      <a:endParaRPr lang="en-US" sz="1600" dirty="0"/>
                    </a:p>
                  </a:txBody>
                  <a:tcPr/>
                </a:tc>
                <a:extLst>
                  <a:ext uri="{0D108BD9-81ED-4DB2-BD59-A6C34878D82A}">
                    <a16:rowId xmlns:a16="http://schemas.microsoft.com/office/drawing/2014/main" val="3353613288"/>
                  </a:ext>
                </a:extLst>
              </a:tr>
              <a:tr h="274320">
                <a:tc>
                  <a:txBody>
                    <a:bodyPr/>
                    <a:lstStyle/>
                    <a:p>
                      <a:pPr marL="0" algn="l"/>
                      <a:r>
                        <a:rPr lang="en-US" sz="1600" b="1" dirty="0"/>
                        <a:t>What are your suggestions, needs, or interests regarding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198705446"/>
                  </a:ext>
                </a:extLst>
              </a:tr>
              <a:tr h="274320">
                <a:tc>
                  <a:txBody>
                    <a:bodyPr/>
                    <a:lstStyle/>
                    <a:p>
                      <a:pPr marL="457200" algn="l"/>
                      <a:r>
                        <a:rPr lang="en-US" sz="1600" b="1" dirty="0"/>
                        <a:t>19) Who should be required to take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r>
                        <a:rPr lang="en-US" sz="1600" b="1" dirty="0"/>
                        <a:t>20) What type of DEI training would be most accessible?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r>
                        <a:rPr lang="en-US" sz="1600" b="1" dirty="0"/>
                        <a:t>21) What DEI training content should be provided?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60270520"/>
                  </a:ext>
                </a:extLst>
              </a:tr>
            </a:tbl>
          </a:graphicData>
        </a:graphic>
      </p:graphicFrame>
      <p:graphicFrame>
        <p:nvGraphicFramePr>
          <p:cNvPr id="7" name="Table 6">
            <a:extLst>
              <a:ext uri="{FF2B5EF4-FFF2-40B4-BE49-F238E27FC236}">
                <a16:creationId xmlns:a16="http://schemas.microsoft.com/office/drawing/2014/main" id="{0B4E0EDA-F2B0-486E-96B5-395B5DBCFCD0}"/>
              </a:ext>
            </a:extLst>
          </p:cNvPr>
          <p:cNvGraphicFramePr>
            <a:graphicFrameLocks noGrp="1"/>
          </p:cNvGraphicFramePr>
          <p:nvPr>
            <p:extLst>
              <p:ext uri="{D42A27DB-BD31-4B8C-83A1-F6EECF244321}">
                <p14:modId xmlns:p14="http://schemas.microsoft.com/office/powerpoint/2010/main" val="1784920796"/>
              </p:ext>
            </p:extLst>
          </p:nvPr>
        </p:nvGraphicFramePr>
        <p:xfrm>
          <a:off x="5703570" y="702594"/>
          <a:ext cx="6358890" cy="4358640"/>
        </p:xfrm>
        <a:graphic>
          <a:graphicData uri="http://schemas.openxmlformats.org/drawingml/2006/table">
            <a:tbl>
              <a:tblPr firstRow="1" bandRow="1">
                <a:tableStyleId>{10A1B5D5-9B99-4C35-A422-299274C87663}</a:tableStyleId>
              </a:tblPr>
              <a:tblGrid>
                <a:gridCol w="6358890">
                  <a:extLst>
                    <a:ext uri="{9D8B030D-6E8A-4147-A177-3AD203B41FA5}">
                      <a16:colId xmlns:a16="http://schemas.microsoft.com/office/drawing/2014/main" val="3529735081"/>
                    </a:ext>
                  </a:extLst>
                </a:gridCol>
              </a:tblGrid>
              <a:tr h="0">
                <a:tc>
                  <a:txBody>
                    <a:bodyPr/>
                    <a:lstStyle/>
                    <a:p>
                      <a:r>
                        <a:rPr lang="en-US" sz="1600" dirty="0">
                          <a:solidFill>
                            <a:schemeClr val="tx1"/>
                          </a:solidFill>
                        </a:rPr>
                        <a:t>Answer Choices</a:t>
                      </a:r>
                    </a:p>
                  </a:txBody>
                  <a:tcPr/>
                </a:tc>
                <a:extLst>
                  <a:ext uri="{0D108BD9-81ED-4DB2-BD59-A6C34878D82A}">
                    <a16:rowId xmlns:a16="http://schemas.microsoft.com/office/drawing/2014/main" val="876797069"/>
                  </a:ext>
                </a:extLst>
              </a:tr>
              <a:tr h="0">
                <a:tc>
                  <a:txBody>
                    <a:bodyPr/>
                    <a:lstStyle/>
                    <a:p>
                      <a:r>
                        <a:rPr lang="en-US" sz="1600" dirty="0"/>
                        <a:t>Diversity Awareness and Cultural Sensitivity</a:t>
                      </a:r>
                    </a:p>
                  </a:txBody>
                  <a:tcPr/>
                </a:tc>
                <a:extLst>
                  <a:ext uri="{0D108BD9-81ED-4DB2-BD59-A6C34878D82A}">
                    <a16:rowId xmlns:a16="http://schemas.microsoft.com/office/drawing/2014/main" val="41118000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a:p>
                  </a:txBody>
                  <a:tcPr/>
                </a:tc>
                <a:extLst>
                  <a:ext uri="{0D108BD9-81ED-4DB2-BD59-A6C34878D82A}">
                    <a16:rowId xmlns:a16="http://schemas.microsoft.com/office/drawing/2014/main" val="14331735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a:p>
                  </a:txBody>
                  <a:tcPr/>
                </a:tc>
                <a:extLst>
                  <a:ext uri="{0D108BD9-81ED-4DB2-BD59-A6C34878D82A}">
                    <a16:rowId xmlns:a16="http://schemas.microsoft.com/office/drawing/2014/main" val="17318943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74367646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8680635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718670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555065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1548569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95558047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4648455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59507112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81156409"/>
                  </a:ext>
                </a:extLst>
              </a:tr>
            </a:tbl>
          </a:graphicData>
        </a:graphic>
      </p:graphicFrame>
      <p:sp>
        <p:nvSpPr>
          <p:cNvPr id="9" name="Arrow: Right 8">
            <a:extLst>
              <a:ext uri="{FF2B5EF4-FFF2-40B4-BE49-F238E27FC236}">
                <a16:creationId xmlns:a16="http://schemas.microsoft.com/office/drawing/2014/main" id="{797D5276-2336-4CEA-9F61-BAEAF7EE72D0}"/>
              </a:ext>
            </a:extLst>
          </p:cNvPr>
          <p:cNvSpPr/>
          <p:nvPr/>
        </p:nvSpPr>
        <p:spPr>
          <a:xfrm>
            <a:off x="4998720" y="2318034"/>
            <a:ext cx="704850" cy="425166"/>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8653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3671652222"/>
              </p:ext>
            </p:extLst>
          </p:nvPr>
        </p:nvGraphicFramePr>
        <p:xfrm>
          <a:off x="129540" y="702594"/>
          <a:ext cx="11932920" cy="3017520"/>
        </p:xfrm>
        <a:graphic>
          <a:graphicData uri="http://schemas.openxmlformats.org/drawingml/2006/table">
            <a:tbl>
              <a:tblPr firstRow="1" bandRow="1">
                <a:tableStyleId>{793D81CF-94F2-401A-BA57-92F5A7B2D0C5}</a:tableStyleId>
              </a:tblPr>
              <a:tblGrid>
                <a:gridCol w="6911340">
                  <a:extLst>
                    <a:ext uri="{9D8B030D-6E8A-4147-A177-3AD203B41FA5}">
                      <a16:colId xmlns:a16="http://schemas.microsoft.com/office/drawing/2014/main" val="2677039212"/>
                    </a:ext>
                  </a:extLst>
                </a:gridCol>
                <a:gridCol w="5021580">
                  <a:extLst>
                    <a:ext uri="{9D8B030D-6E8A-4147-A177-3AD203B41FA5}">
                      <a16:colId xmlns:a16="http://schemas.microsoft.com/office/drawing/2014/main" val="2823678546"/>
                    </a:ext>
                  </a:extLst>
                </a:gridCol>
              </a:tblGrid>
              <a:tr h="255972">
                <a:tc>
                  <a:txBody>
                    <a:bodyPr/>
                    <a:lstStyle/>
                    <a:p>
                      <a:r>
                        <a:rPr lang="en-US" sz="1600" dirty="0">
                          <a:solidFill>
                            <a:schemeClr val="bg1"/>
                          </a:solidFill>
                        </a:rPr>
                        <a:t>Question</a:t>
                      </a:r>
                    </a:p>
                  </a:txBody>
                  <a:tcPr/>
                </a:tc>
                <a:tc>
                  <a:txBody>
                    <a:bodyPr/>
                    <a:lstStyle/>
                    <a:p>
                      <a:r>
                        <a:rPr lang="en-US" sz="1600" dirty="0"/>
                        <a:t>Answer Choices</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tc>
                  <a:txBody>
                    <a:bodyPr/>
                    <a:lstStyle/>
                    <a:p>
                      <a:endParaRPr lang="en-US" sz="1600" dirty="0"/>
                    </a:p>
                  </a:txBody>
                  <a:tcPr/>
                </a:tc>
                <a:extLst>
                  <a:ext uri="{0D108BD9-81ED-4DB2-BD59-A6C34878D82A}">
                    <a16:rowId xmlns:a16="http://schemas.microsoft.com/office/drawing/2014/main" val="3353613288"/>
                  </a:ext>
                </a:extLst>
              </a:tr>
              <a:tr h="274320">
                <a:tc>
                  <a:txBody>
                    <a:bodyPr/>
                    <a:lstStyle/>
                    <a:p>
                      <a:pPr marL="0" algn="l"/>
                      <a:r>
                        <a:rPr lang="en-US" sz="1600" b="1"/>
                        <a:t>What are your suggestions, needs, or interests regarding DEI training?</a:t>
                      </a:r>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198705446"/>
                  </a:ext>
                </a:extLst>
              </a:tr>
              <a:tr h="274320">
                <a:tc>
                  <a:txBody>
                    <a:bodyPr/>
                    <a:lstStyle/>
                    <a:p>
                      <a:pPr marL="457200" algn="l"/>
                      <a:r>
                        <a:rPr lang="en-US" sz="1600" b="1" dirty="0"/>
                        <a:t>19) Who should be required to take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r>
                        <a:rPr lang="en-US" sz="1600" b="1" dirty="0"/>
                        <a:t>20) What type of DEI training would be most accessible?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r>
                        <a:rPr lang="en-US" sz="1600" b="1" dirty="0"/>
                        <a:t>21) What DEI training content should be provided?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60270520"/>
                  </a:ext>
                </a:extLst>
              </a:tr>
            </a:tbl>
          </a:graphicData>
        </a:graphic>
      </p:graphicFrame>
      <p:graphicFrame>
        <p:nvGraphicFramePr>
          <p:cNvPr id="7" name="Table 6">
            <a:extLst>
              <a:ext uri="{FF2B5EF4-FFF2-40B4-BE49-F238E27FC236}">
                <a16:creationId xmlns:a16="http://schemas.microsoft.com/office/drawing/2014/main" id="{0B4E0EDA-F2B0-486E-96B5-395B5DBCFCD0}"/>
              </a:ext>
            </a:extLst>
          </p:cNvPr>
          <p:cNvGraphicFramePr>
            <a:graphicFrameLocks noGrp="1"/>
          </p:cNvGraphicFramePr>
          <p:nvPr>
            <p:extLst>
              <p:ext uri="{D42A27DB-BD31-4B8C-83A1-F6EECF244321}">
                <p14:modId xmlns:p14="http://schemas.microsoft.com/office/powerpoint/2010/main" val="4276215243"/>
              </p:ext>
            </p:extLst>
          </p:nvPr>
        </p:nvGraphicFramePr>
        <p:xfrm>
          <a:off x="5703570" y="702594"/>
          <a:ext cx="6358890" cy="4358640"/>
        </p:xfrm>
        <a:graphic>
          <a:graphicData uri="http://schemas.openxmlformats.org/drawingml/2006/table">
            <a:tbl>
              <a:tblPr firstRow="1" bandRow="1">
                <a:tableStyleId>{10A1B5D5-9B99-4C35-A422-299274C87663}</a:tableStyleId>
              </a:tblPr>
              <a:tblGrid>
                <a:gridCol w="6358890">
                  <a:extLst>
                    <a:ext uri="{9D8B030D-6E8A-4147-A177-3AD203B41FA5}">
                      <a16:colId xmlns:a16="http://schemas.microsoft.com/office/drawing/2014/main" val="3529735081"/>
                    </a:ext>
                  </a:extLst>
                </a:gridCol>
              </a:tblGrid>
              <a:tr h="0">
                <a:tc>
                  <a:txBody>
                    <a:bodyPr/>
                    <a:lstStyle/>
                    <a:p>
                      <a:r>
                        <a:rPr lang="en-US" sz="1600" dirty="0">
                          <a:solidFill>
                            <a:schemeClr val="tx1"/>
                          </a:solidFill>
                        </a:rPr>
                        <a:t>Answer Choices</a:t>
                      </a:r>
                    </a:p>
                  </a:txBody>
                  <a:tcPr/>
                </a:tc>
                <a:extLst>
                  <a:ext uri="{0D108BD9-81ED-4DB2-BD59-A6C34878D82A}">
                    <a16:rowId xmlns:a16="http://schemas.microsoft.com/office/drawing/2014/main" val="876797069"/>
                  </a:ext>
                </a:extLst>
              </a:tr>
              <a:tr h="0">
                <a:tc>
                  <a:txBody>
                    <a:bodyPr/>
                    <a:lstStyle/>
                    <a:p>
                      <a:r>
                        <a:rPr lang="en-US" sz="1600" dirty="0"/>
                        <a:t>Diversity Awareness and Cultural Sensitivity</a:t>
                      </a:r>
                    </a:p>
                  </a:txBody>
                  <a:tcPr/>
                </a:tc>
                <a:extLst>
                  <a:ext uri="{0D108BD9-81ED-4DB2-BD59-A6C34878D82A}">
                    <a16:rowId xmlns:a16="http://schemas.microsoft.com/office/drawing/2014/main" val="41118000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How to support</a:t>
                      </a:r>
                      <a:r>
                        <a:rPr lang="en-US" sz="1600" b="1" dirty="0"/>
                        <a:t>…(specify group)</a:t>
                      </a:r>
                    </a:p>
                  </a:txBody>
                  <a:tcPr/>
                </a:tc>
                <a:extLst>
                  <a:ext uri="{0D108BD9-81ED-4DB2-BD59-A6C34878D82A}">
                    <a16:rowId xmlns:a16="http://schemas.microsoft.com/office/drawing/2014/main" val="14331735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a:p>
                  </a:txBody>
                  <a:tcPr/>
                </a:tc>
                <a:extLst>
                  <a:ext uri="{0D108BD9-81ED-4DB2-BD59-A6C34878D82A}">
                    <a16:rowId xmlns:a16="http://schemas.microsoft.com/office/drawing/2014/main" val="17318943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74367646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8680635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718670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555065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1548569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95558047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4648455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59507112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81156409"/>
                  </a:ext>
                </a:extLst>
              </a:tr>
            </a:tbl>
          </a:graphicData>
        </a:graphic>
      </p:graphicFrame>
      <p:graphicFrame>
        <p:nvGraphicFramePr>
          <p:cNvPr id="8" name="Table 7">
            <a:extLst>
              <a:ext uri="{FF2B5EF4-FFF2-40B4-BE49-F238E27FC236}">
                <a16:creationId xmlns:a16="http://schemas.microsoft.com/office/drawing/2014/main" id="{D028BBB3-6A9A-494A-8DCA-702C68B015A8}"/>
              </a:ext>
            </a:extLst>
          </p:cNvPr>
          <p:cNvGraphicFramePr>
            <a:graphicFrameLocks noGrp="1"/>
          </p:cNvGraphicFramePr>
          <p:nvPr>
            <p:extLst>
              <p:ext uri="{D42A27DB-BD31-4B8C-83A1-F6EECF244321}">
                <p14:modId xmlns:p14="http://schemas.microsoft.com/office/powerpoint/2010/main" val="4063858830"/>
              </p:ext>
            </p:extLst>
          </p:nvPr>
        </p:nvGraphicFramePr>
        <p:xfrm>
          <a:off x="6713220" y="1708434"/>
          <a:ext cx="5349240" cy="3352800"/>
        </p:xfrm>
        <a:graphic>
          <a:graphicData uri="http://schemas.openxmlformats.org/drawingml/2006/table">
            <a:tbl>
              <a:tblPr firstRow="1" bandRow="1">
                <a:tableStyleId>{2A488322-F2BA-4B5B-9748-0D474271808F}</a:tableStyleId>
              </a:tblPr>
              <a:tblGrid>
                <a:gridCol w="5349240">
                  <a:extLst>
                    <a:ext uri="{9D8B030D-6E8A-4147-A177-3AD203B41FA5}">
                      <a16:colId xmlns:a16="http://schemas.microsoft.com/office/drawing/2014/main" val="3529735081"/>
                    </a:ext>
                  </a:extLst>
                </a:gridCol>
              </a:tblGrid>
              <a:tr h="0">
                <a:tc>
                  <a:txBody>
                    <a:bodyPr/>
                    <a:lstStyle/>
                    <a:p>
                      <a:r>
                        <a:rPr lang="en-US" sz="1600" dirty="0">
                          <a:solidFill>
                            <a:schemeClr val="tx1"/>
                          </a:solidFill>
                        </a:rPr>
                        <a:t>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76797069"/>
                  </a:ext>
                </a:extLst>
              </a:tr>
              <a:tr h="0">
                <a:tc>
                  <a:txBody>
                    <a:bodyPr/>
                    <a:lstStyle/>
                    <a:p>
                      <a:r>
                        <a:rPr lang="en-US" sz="1600" dirty="0"/>
                        <a:t>Black, Indigenous, People of Color (BIPOC)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118000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Historically Excluded Groups in Academia, Science, &amp; Medicine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331735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LGBTQAI+ Persons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318943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Neurodiverse Persons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367646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Persons with a Disability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680635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Women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18670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International Postdocs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55065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Postdocs with Children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1548569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5580479"/>
                  </a:ext>
                </a:extLst>
              </a:tr>
            </a:tbl>
          </a:graphicData>
        </a:graphic>
      </p:graphicFrame>
      <p:sp>
        <p:nvSpPr>
          <p:cNvPr id="10" name="Arrow: Right 9">
            <a:extLst>
              <a:ext uri="{FF2B5EF4-FFF2-40B4-BE49-F238E27FC236}">
                <a16:creationId xmlns:a16="http://schemas.microsoft.com/office/drawing/2014/main" id="{30B4686A-02F0-41B1-BF8D-3F9CF0CA2F19}"/>
              </a:ext>
            </a:extLst>
          </p:cNvPr>
          <p:cNvSpPr/>
          <p:nvPr/>
        </p:nvSpPr>
        <p:spPr>
          <a:xfrm>
            <a:off x="4998720" y="2318034"/>
            <a:ext cx="704850" cy="425166"/>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3014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889670875"/>
              </p:ext>
            </p:extLst>
          </p:nvPr>
        </p:nvGraphicFramePr>
        <p:xfrm>
          <a:off x="129540" y="702594"/>
          <a:ext cx="11932920" cy="3017520"/>
        </p:xfrm>
        <a:graphic>
          <a:graphicData uri="http://schemas.openxmlformats.org/drawingml/2006/table">
            <a:tbl>
              <a:tblPr firstRow="1" bandRow="1">
                <a:tableStyleId>{793D81CF-94F2-401A-BA57-92F5A7B2D0C5}</a:tableStyleId>
              </a:tblPr>
              <a:tblGrid>
                <a:gridCol w="6911340">
                  <a:extLst>
                    <a:ext uri="{9D8B030D-6E8A-4147-A177-3AD203B41FA5}">
                      <a16:colId xmlns:a16="http://schemas.microsoft.com/office/drawing/2014/main" val="2677039212"/>
                    </a:ext>
                  </a:extLst>
                </a:gridCol>
                <a:gridCol w="5021580">
                  <a:extLst>
                    <a:ext uri="{9D8B030D-6E8A-4147-A177-3AD203B41FA5}">
                      <a16:colId xmlns:a16="http://schemas.microsoft.com/office/drawing/2014/main" val="2823678546"/>
                    </a:ext>
                  </a:extLst>
                </a:gridCol>
              </a:tblGrid>
              <a:tr h="255972">
                <a:tc>
                  <a:txBody>
                    <a:bodyPr/>
                    <a:lstStyle/>
                    <a:p>
                      <a:r>
                        <a:rPr lang="en-US" sz="1600" dirty="0">
                          <a:solidFill>
                            <a:schemeClr val="bg1"/>
                          </a:solidFill>
                        </a:rPr>
                        <a:t>Question</a:t>
                      </a:r>
                    </a:p>
                  </a:txBody>
                  <a:tcPr/>
                </a:tc>
                <a:tc>
                  <a:txBody>
                    <a:bodyPr/>
                    <a:lstStyle/>
                    <a:p>
                      <a:r>
                        <a:rPr lang="en-US" sz="1600" dirty="0"/>
                        <a:t>Answer Choices</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tc>
                  <a:txBody>
                    <a:bodyPr/>
                    <a:lstStyle/>
                    <a:p>
                      <a:endParaRPr lang="en-US" sz="1600" dirty="0"/>
                    </a:p>
                  </a:txBody>
                  <a:tcPr/>
                </a:tc>
                <a:extLst>
                  <a:ext uri="{0D108BD9-81ED-4DB2-BD59-A6C34878D82A}">
                    <a16:rowId xmlns:a16="http://schemas.microsoft.com/office/drawing/2014/main" val="3353613288"/>
                  </a:ext>
                </a:extLst>
              </a:tr>
              <a:tr h="274320">
                <a:tc>
                  <a:txBody>
                    <a:bodyPr/>
                    <a:lstStyle/>
                    <a:p>
                      <a:pPr marL="0" algn="l"/>
                      <a:r>
                        <a:rPr lang="en-US" sz="1600" b="1" dirty="0"/>
                        <a:t>What are your suggestions, needs, or interests regarding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198705446"/>
                  </a:ext>
                </a:extLst>
              </a:tr>
              <a:tr h="274320">
                <a:tc>
                  <a:txBody>
                    <a:bodyPr/>
                    <a:lstStyle/>
                    <a:p>
                      <a:pPr marL="457200" algn="l"/>
                      <a:r>
                        <a:rPr lang="en-US" sz="1600" b="1" dirty="0"/>
                        <a:t>19) Who should be required to take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r>
                        <a:rPr lang="en-US" sz="1600" b="1" dirty="0"/>
                        <a:t>20) What type of DEI training would be most accessible?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r>
                        <a:rPr lang="en-US" sz="1600" b="1" dirty="0"/>
                        <a:t>21) What DEI training content should be provided?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60270520"/>
                  </a:ext>
                </a:extLst>
              </a:tr>
            </a:tbl>
          </a:graphicData>
        </a:graphic>
      </p:graphicFrame>
      <p:graphicFrame>
        <p:nvGraphicFramePr>
          <p:cNvPr id="7" name="Table 6">
            <a:extLst>
              <a:ext uri="{FF2B5EF4-FFF2-40B4-BE49-F238E27FC236}">
                <a16:creationId xmlns:a16="http://schemas.microsoft.com/office/drawing/2014/main" id="{0B4E0EDA-F2B0-486E-96B5-395B5DBCFCD0}"/>
              </a:ext>
            </a:extLst>
          </p:cNvPr>
          <p:cNvGraphicFramePr>
            <a:graphicFrameLocks noGrp="1"/>
          </p:cNvGraphicFramePr>
          <p:nvPr>
            <p:extLst>
              <p:ext uri="{D42A27DB-BD31-4B8C-83A1-F6EECF244321}">
                <p14:modId xmlns:p14="http://schemas.microsoft.com/office/powerpoint/2010/main" val="788790769"/>
              </p:ext>
            </p:extLst>
          </p:nvPr>
        </p:nvGraphicFramePr>
        <p:xfrm>
          <a:off x="5703570" y="702594"/>
          <a:ext cx="6358890" cy="4358640"/>
        </p:xfrm>
        <a:graphic>
          <a:graphicData uri="http://schemas.openxmlformats.org/drawingml/2006/table">
            <a:tbl>
              <a:tblPr firstRow="1" bandRow="1">
                <a:tableStyleId>{10A1B5D5-9B99-4C35-A422-299274C87663}</a:tableStyleId>
              </a:tblPr>
              <a:tblGrid>
                <a:gridCol w="6358890">
                  <a:extLst>
                    <a:ext uri="{9D8B030D-6E8A-4147-A177-3AD203B41FA5}">
                      <a16:colId xmlns:a16="http://schemas.microsoft.com/office/drawing/2014/main" val="3529735081"/>
                    </a:ext>
                  </a:extLst>
                </a:gridCol>
              </a:tblGrid>
              <a:tr h="0">
                <a:tc>
                  <a:txBody>
                    <a:bodyPr/>
                    <a:lstStyle/>
                    <a:p>
                      <a:r>
                        <a:rPr lang="en-US" sz="1600" dirty="0">
                          <a:solidFill>
                            <a:schemeClr val="tx1"/>
                          </a:solidFill>
                        </a:rPr>
                        <a:t>Answer Choices</a:t>
                      </a:r>
                    </a:p>
                  </a:txBody>
                  <a:tcPr/>
                </a:tc>
                <a:extLst>
                  <a:ext uri="{0D108BD9-81ED-4DB2-BD59-A6C34878D82A}">
                    <a16:rowId xmlns:a16="http://schemas.microsoft.com/office/drawing/2014/main" val="876797069"/>
                  </a:ext>
                </a:extLst>
              </a:tr>
              <a:tr h="0">
                <a:tc>
                  <a:txBody>
                    <a:bodyPr/>
                    <a:lstStyle/>
                    <a:p>
                      <a:r>
                        <a:rPr lang="en-US" sz="1600" dirty="0"/>
                        <a:t>Diversity Awareness and Cultural Sensitivity</a:t>
                      </a:r>
                    </a:p>
                  </a:txBody>
                  <a:tcPr/>
                </a:tc>
                <a:extLst>
                  <a:ext uri="{0D108BD9-81ED-4DB2-BD59-A6C34878D82A}">
                    <a16:rowId xmlns:a16="http://schemas.microsoft.com/office/drawing/2014/main" val="41118000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How to support</a:t>
                      </a:r>
                      <a:r>
                        <a:rPr lang="en-US" sz="1600" b="1" dirty="0"/>
                        <a:t>…(specify group)</a:t>
                      </a:r>
                    </a:p>
                  </a:txBody>
                  <a:tcPr/>
                </a:tc>
                <a:extLst>
                  <a:ext uri="{0D108BD9-81ED-4DB2-BD59-A6C34878D82A}">
                    <a16:rowId xmlns:a16="http://schemas.microsoft.com/office/drawing/2014/main" val="14331735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Understanding Historical and Current Challenges Facing</a:t>
                      </a:r>
                      <a:r>
                        <a:rPr lang="en-US" sz="1600" b="0" dirty="0"/>
                        <a:t>…</a:t>
                      </a:r>
                      <a:r>
                        <a:rPr lang="en-US" sz="1600" b="1" dirty="0"/>
                        <a:t>(specify group)</a:t>
                      </a:r>
                    </a:p>
                  </a:txBody>
                  <a:tcPr/>
                </a:tc>
                <a:extLst>
                  <a:ext uri="{0D108BD9-81ED-4DB2-BD59-A6C34878D82A}">
                    <a16:rowId xmlns:a16="http://schemas.microsoft.com/office/drawing/2014/main" val="17318943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74367646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8680635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718670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555065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1548569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95558047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4648455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59507112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81156409"/>
                  </a:ext>
                </a:extLst>
              </a:tr>
            </a:tbl>
          </a:graphicData>
        </a:graphic>
      </p:graphicFrame>
      <p:graphicFrame>
        <p:nvGraphicFramePr>
          <p:cNvPr id="8" name="Table 7">
            <a:extLst>
              <a:ext uri="{FF2B5EF4-FFF2-40B4-BE49-F238E27FC236}">
                <a16:creationId xmlns:a16="http://schemas.microsoft.com/office/drawing/2014/main" id="{D028BBB3-6A9A-494A-8DCA-702C68B015A8}"/>
              </a:ext>
            </a:extLst>
          </p:cNvPr>
          <p:cNvGraphicFramePr>
            <a:graphicFrameLocks noGrp="1"/>
          </p:cNvGraphicFramePr>
          <p:nvPr>
            <p:extLst>
              <p:ext uri="{D42A27DB-BD31-4B8C-83A1-F6EECF244321}">
                <p14:modId xmlns:p14="http://schemas.microsoft.com/office/powerpoint/2010/main" val="447131028"/>
              </p:ext>
            </p:extLst>
          </p:nvPr>
        </p:nvGraphicFramePr>
        <p:xfrm>
          <a:off x="6713220" y="2043714"/>
          <a:ext cx="5349240" cy="3352800"/>
        </p:xfrm>
        <a:graphic>
          <a:graphicData uri="http://schemas.openxmlformats.org/drawingml/2006/table">
            <a:tbl>
              <a:tblPr firstRow="1" bandRow="1">
                <a:tableStyleId>{2A488322-F2BA-4B5B-9748-0D474271808F}</a:tableStyleId>
              </a:tblPr>
              <a:tblGrid>
                <a:gridCol w="5349240">
                  <a:extLst>
                    <a:ext uri="{9D8B030D-6E8A-4147-A177-3AD203B41FA5}">
                      <a16:colId xmlns:a16="http://schemas.microsoft.com/office/drawing/2014/main" val="3529735081"/>
                    </a:ext>
                  </a:extLst>
                </a:gridCol>
              </a:tblGrid>
              <a:tr h="0">
                <a:tc>
                  <a:txBody>
                    <a:bodyPr/>
                    <a:lstStyle/>
                    <a:p>
                      <a:r>
                        <a:rPr lang="en-US" sz="1600" dirty="0">
                          <a:solidFill>
                            <a:schemeClr val="tx1"/>
                          </a:solidFill>
                        </a:rPr>
                        <a:t>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76797069"/>
                  </a:ext>
                </a:extLst>
              </a:tr>
              <a:tr h="0">
                <a:tc>
                  <a:txBody>
                    <a:bodyPr/>
                    <a:lstStyle/>
                    <a:p>
                      <a:r>
                        <a:rPr lang="en-US" sz="1600" dirty="0"/>
                        <a:t>Black, Indigenous, People of Color (BIPOC)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118000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Historically Excluded Groups in Academia, Science, &amp; Medicine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331735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LGBTQAI+ Persons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318943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Neurodiverse Persons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367646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Persons with a Disability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680635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Women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18670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International Postdocs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55065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Postdocs with Children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1548569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5580479"/>
                  </a:ext>
                </a:extLst>
              </a:tr>
            </a:tbl>
          </a:graphicData>
        </a:graphic>
      </p:graphicFrame>
      <p:sp>
        <p:nvSpPr>
          <p:cNvPr id="10" name="Arrow: Right 9">
            <a:extLst>
              <a:ext uri="{FF2B5EF4-FFF2-40B4-BE49-F238E27FC236}">
                <a16:creationId xmlns:a16="http://schemas.microsoft.com/office/drawing/2014/main" id="{B351485E-1807-4D6E-A0E8-598B6FE24E20}"/>
              </a:ext>
            </a:extLst>
          </p:cNvPr>
          <p:cNvSpPr/>
          <p:nvPr/>
        </p:nvSpPr>
        <p:spPr>
          <a:xfrm>
            <a:off x="4998720" y="2318034"/>
            <a:ext cx="704850" cy="425166"/>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2196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4211410608"/>
              </p:ext>
            </p:extLst>
          </p:nvPr>
        </p:nvGraphicFramePr>
        <p:xfrm>
          <a:off x="129540" y="702594"/>
          <a:ext cx="11932920" cy="3017520"/>
        </p:xfrm>
        <a:graphic>
          <a:graphicData uri="http://schemas.openxmlformats.org/drawingml/2006/table">
            <a:tbl>
              <a:tblPr firstRow="1" bandRow="1">
                <a:tableStyleId>{793D81CF-94F2-401A-BA57-92F5A7B2D0C5}</a:tableStyleId>
              </a:tblPr>
              <a:tblGrid>
                <a:gridCol w="6911340">
                  <a:extLst>
                    <a:ext uri="{9D8B030D-6E8A-4147-A177-3AD203B41FA5}">
                      <a16:colId xmlns:a16="http://schemas.microsoft.com/office/drawing/2014/main" val="2677039212"/>
                    </a:ext>
                  </a:extLst>
                </a:gridCol>
                <a:gridCol w="5021580">
                  <a:extLst>
                    <a:ext uri="{9D8B030D-6E8A-4147-A177-3AD203B41FA5}">
                      <a16:colId xmlns:a16="http://schemas.microsoft.com/office/drawing/2014/main" val="2823678546"/>
                    </a:ext>
                  </a:extLst>
                </a:gridCol>
              </a:tblGrid>
              <a:tr h="255972">
                <a:tc>
                  <a:txBody>
                    <a:bodyPr/>
                    <a:lstStyle/>
                    <a:p>
                      <a:r>
                        <a:rPr lang="en-US" sz="1600" dirty="0">
                          <a:solidFill>
                            <a:schemeClr val="bg1"/>
                          </a:solidFill>
                        </a:rPr>
                        <a:t>Question</a:t>
                      </a:r>
                    </a:p>
                  </a:txBody>
                  <a:tcPr/>
                </a:tc>
                <a:tc>
                  <a:txBody>
                    <a:bodyPr/>
                    <a:lstStyle/>
                    <a:p>
                      <a:r>
                        <a:rPr lang="en-US" sz="1600" dirty="0"/>
                        <a:t>Answer Choices</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tc>
                  <a:txBody>
                    <a:bodyPr/>
                    <a:lstStyle/>
                    <a:p>
                      <a:endParaRPr lang="en-US" sz="1600" dirty="0"/>
                    </a:p>
                  </a:txBody>
                  <a:tcPr/>
                </a:tc>
                <a:extLst>
                  <a:ext uri="{0D108BD9-81ED-4DB2-BD59-A6C34878D82A}">
                    <a16:rowId xmlns:a16="http://schemas.microsoft.com/office/drawing/2014/main" val="3353613288"/>
                  </a:ext>
                </a:extLst>
              </a:tr>
              <a:tr h="274320">
                <a:tc>
                  <a:txBody>
                    <a:bodyPr/>
                    <a:lstStyle/>
                    <a:p>
                      <a:pPr marL="0" algn="l"/>
                      <a:r>
                        <a:rPr lang="en-US" sz="1600" b="1" dirty="0"/>
                        <a:t>What are your suggestions, needs, or interests regarding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198705446"/>
                  </a:ext>
                </a:extLst>
              </a:tr>
              <a:tr h="274320">
                <a:tc>
                  <a:txBody>
                    <a:bodyPr/>
                    <a:lstStyle/>
                    <a:p>
                      <a:pPr marL="457200" algn="l"/>
                      <a:r>
                        <a:rPr lang="en-US" sz="1600" b="1" dirty="0"/>
                        <a:t>19) Who should be required to take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r>
                        <a:rPr lang="en-US" sz="1600" b="1" dirty="0"/>
                        <a:t>20) What type of DEI training would be most accessible?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r>
                        <a:rPr lang="en-US" sz="1600" b="1" dirty="0"/>
                        <a:t>21) What DEI training content should be provided?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760270520"/>
                  </a:ext>
                </a:extLst>
              </a:tr>
            </a:tbl>
          </a:graphicData>
        </a:graphic>
      </p:graphicFrame>
      <p:graphicFrame>
        <p:nvGraphicFramePr>
          <p:cNvPr id="7" name="Table 6">
            <a:extLst>
              <a:ext uri="{FF2B5EF4-FFF2-40B4-BE49-F238E27FC236}">
                <a16:creationId xmlns:a16="http://schemas.microsoft.com/office/drawing/2014/main" id="{0B4E0EDA-F2B0-486E-96B5-395B5DBCFCD0}"/>
              </a:ext>
            </a:extLst>
          </p:cNvPr>
          <p:cNvGraphicFramePr>
            <a:graphicFrameLocks noGrp="1"/>
          </p:cNvGraphicFramePr>
          <p:nvPr/>
        </p:nvGraphicFramePr>
        <p:xfrm>
          <a:off x="5703570" y="702594"/>
          <a:ext cx="6358890" cy="4358640"/>
        </p:xfrm>
        <a:graphic>
          <a:graphicData uri="http://schemas.openxmlformats.org/drawingml/2006/table">
            <a:tbl>
              <a:tblPr firstRow="1" bandRow="1">
                <a:tableStyleId>{10A1B5D5-9B99-4C35-A422-299274C87663}</a:tableStyleId>
              </a:tblPr>
              <a:tblGrid>
                <a:gridCol w="6358890">
                  <a:extLst>
                    <a:ext uri="{9D8B030D-6E8A-4147-A177-3AD203B41FA5}">
                      <a16:colId xmlns:a16="http://schemas.microsoft.com/office/drawing/2014/main" val="3529735081"/>
                    </a:ext>
                  </a:extLst>
                </a:gridCol>
              </a:tblGrid>
              <a:tr h="0">
                <a:tc>
                  <a:txBody>
                    <a:bodyPr/>
                    <a:lstStyle/>
                    <a:p>
                      <a:r>
                        <a:rPr lang="en-US" sz="1600" dirty="0">
                          <a:solidFill>
                            <a:schemeClr val="tx1"/>
                          </a:solidFill>
                        </a:rPr>
                        <a:t>Answer Choices</a:t>
                      </a:r>
                    </a:p>
                  </a:txBody>
                  <a:tcPr/>
                </a:tc>
                <a:extLst>
                  <a:ext uri="{0D108BD9-81ED-4DB2-BD59-A6C34878D82A}">
                    <a16:rowId xmlns:a16="http://schemas.microsoft.com/office/drawing/2014/main" val="876797069"/>
                  </a:ext>
                </a:extLst>
              </a:tr>
              <a:tr h="0">
                <a:tc>
                  <a:txBody>
                    <a:bodyPr/>
                    <a:lstStyle/>
                    <a:p>
                      <a:r>
                        <a:rPr lang="en-US" sz="1600" dirty="0"/>
                        <a:t>Diversity Awareness and Cultural Sensitivity</a:t>
                      </a:r>
                    </a:p>
                  </a:txBody>
                  <a:tcPr/>
                </a:tc>
                <a:extLst>
                  <a:ext uri="{0D108BD9-81ED-4DB2-BD59-A6C34878D82A}">
                    <a16:rowId xmlns:a16="http://schemas.microsoft.com/office/drawing/2014/main" val="41118000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How to support</a:t>
                      </a:r>
                      <a:r>
                        <a:rPr lang="en-US" sz="1600" b="1" dirty="0"/>
                        <a:t>…(specify group)</a:t>
                      </a:r>
                    </a:p>
                  </a:txBody>
                  <a:tcPr/>
                </a:tc>
                <a:extLst>
                  <a:ext uri="{0D108BD9-81ED-4DB2-BD59-A6C34878D82A}">
                    <a16:rowId xmlns:a16="http://schemas.microsoft.com/office/drawing/2014/main" val="14331735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Understanding Historical and Current Challenges Facing</a:t>
                      </a:r>
                      <a:r>
                        <a:rPr lang="en-US" sz="1600" b="0" dirty="0"/>
                        <a:t>…</a:t>
                      </a:r>
                      <a:r>
                        <a:rPr lang="en-US" sz="1600" b="1" dirty="0"/>
                        <a:t>(specify group)</a:t>
                      </a:r>
                    </a:p>
                  </a:txBody>
                  <a:tcPr/>
                </a:tc>
                <a:extLst>
                  <a:ext uri="{0D108BD9-81ED-4DB2-BD59-A6C34878D82A}">
                    <a16:rowId xmlns:a16="http://schemas.microsoft.com/office/drawing/2014/main" val="17318943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Ways to Celebrate Diversity</a:t>
                      </a:r>
                    </a:p>
                  </a:txBody>
                  <a:tcPr/>
                </a:tc>
                <a:extLst>
                  <a:ext uri="{0D108BD9-81ED-4DB2-BD59-A6C34878D82A}">
                    <a16:rowId xmlns:a16="http://schemas.microsoft.com/office/drawing/2014/main" val="274367646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Introduction to Microaggressions: Types, Examples, and Self Assessment</a:t>
                      </a:r>
                    </a:p>
                  </a:txBody>
                  <a:tcPr/>
                </a:tc>
                <a:extLst>
                  <a:ext uri="{0D108BD9-81ED-4DB2-BD59-A6C34878D82A}">
                    <a16:rowId xmlns:a16="http://schemas.microsoft.com/office/drawing/2014/main" val="28680635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How to Respond to Microaggressions</a:t>
                      </a:r>
                    </a:p>
                  </a:txBody>
                  <a:tcPr/>
                </a:tc>
                <a:extLst>
                  <a:ext uri="{0D108BD9-81ED-4DB2-BD59-A6C34878D82A}">
                    <a16:rowId xmlns:a16="http://schemas.microsoft.com/office/drawing/2014/main" val="1718670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Intersectionality in the Workplace</a:t>
                      </a:r>
                    </a:p>
                  </a:txBody>
                  <a:tcPr/>
                </a:tc>
                <a:extLst>
                  <a:ext uri="{0D108BD9-81ED-4DB2-BD59-A6C34878D82A}">
                    <a16:rowId xmlns:a16="http://schemas.microsoft.com/office/drawing/2014/main" val="555065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Intersectionality in Research Study Design</a:t>
                      </a:r>
                    </a:p>
                  </a:txBody>
                  <a:tcPr/>
                </a:tc>
                <a:extLst>
                  <a:ext uri="{0D108BD9-81ED-4DB2-BD59-A6C34878D82A}">
                    <a16:rowId xmlns:a16="http://schemas.microsoft.com/office/drawing/2014/main" val="71548569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Introduction to Implicit Bias and Stereotyping</a:t>
                      </a:r>
                    </a:p>
                  </a:txBody>
                  <a:tcPr/>
                </a:tc>
                <a:extLst>
                  <a:ext uri="{0D108BD9-81ED-4DB2-BD59-A6C34878D82A}">
                    <a16:rowId xmlns:a16="http://schemas.microsoft.com/office/drawing/2014/main" val="295558047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How to Amplify Diversity in Funding Applications</a:t>
                      </a:r>
                    </a:p>
                  </a:txBody>
                  <a:tcPr/>
                </a:tc>
                <a:extLst>
                  <a:ext uri="{0D108BD9-81ED-4DB2-BD59-A6C34878D82A}">
                    <a16:rowId xmlns:a16="http://schemas.microsoft.com/office/drawing/2014/main" val="24648455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tc>
                <a:extLst>
                  <a:ext uri="{0D108BD9-81ED-4DB2-BD59-A6C34878D82A}">
                    <a16:rowId xmlns:a16="http://schemas.microsoft.com/office/drawing/2014/main" val="259507112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DEI Training is Needed</a:t>
                      </a:r>
                    </a:p>
                  </a:txBody>
                  <a:tcPr/>
                </a:tc>
                <a:extLst>
                  <a:ext uri="{0D108BD9-81ED-4DB2-BD59-A6C34878D82A}">
                    <a16:rowId xmlns:a16="http://schemas.microsoft.com/office/drawing/2014/main" val="181156409"/>
                  </a:ext>
                </a:extLst>
              </a:tr>
            </a:tbl>
          </a:graphicData>
        </a:graphic>
      </p:graphicFrame>
      <p:sp>
        <p:nvSpPr>
          <p:cNvPr id="6" name="Arrow: Right 5">
            <a:extLst>
              <a:ext uri="{FF2B5EF4-FFF2-40B4-BE49-F238E27FC236}">
                <a16:creationId xmlns:a16="http://schemas.microsoft.com/office/drawing/2014/main" id="{2EAA5E2E-C2AA-414F-8992-A1DA4B0E07EF}"/>
              </a:ext>
            </a:extLst>
          </p:cNvPr>
          <p:cNvSpPr/>
          <p:nvPr/>
        </p:nvSpPr>
        <p:spPr>
          <a:xfrm>
            <a:off x="4998720" y="2318034"/>
            <a:ext cx="704850" cy="425166"/>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1731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1954468100"/>
              </p:ext>
            </p:extLst>
          </p:nvPr>
        </p:nvGraphicFramePr>
        <p:xfrm>
          <a:off x="129540" y="702594"/>
          <a:ext cx="11932920" cy="3017520"/>
        </p:xfrm>
        <a:graphic>
          <a:graphicData uri="http://schemas.openxmlformats.org/drawingml/2006/table">
            <a:tbl>
              <a:tblPr firstRow="1" bandRow="1">
                <a:tableStyleId>{793D81CF-94F2-401A-BA57-92F5A7B2D0C5}</a:tableStyleId>
              </a:tblPr>
              <a:tblGrid>
                <a:gridCol w="9730740">
                  <a:extLst>
                    <a:ext uri="{9D8B030D-6E8A-4147-A177-3AD203B41FA5}">
                      <a16:colId xmlns:a16="http://schemas.microsoft.com/office/drawing/2014/main" val="2677039212"/>
                    </a:ext>
                  </a:extLst>
                </a:gridCol>
                <a:gridCol w="2202180">
                  <a:extLst>
                    <a:ext uri="{9D8B030D-6E8A-4147-A177-3AD203B41FA5}">
                      <a16:colId xmlns:a16="http://schemas.microsoft.com/office/drawing/2014/main" val="2823678546"/>
                    </a:ext>
                  </a:extLst>
                </a:gridCol>
              </a:tblGrid>
              <a:tr h="255972">
                <a:tc>
                  <a:txBody>
                    <a:bodyPr/>
                    <a:lstStyle/>
                    <a:p>
                      <a:r>
                        <a:rPr lang="en-US" sz="1600" dirty="0"/>
                        <a:t>Question</a:t>
                      </a:r>
                    </a:p>
                  </a:txBody>
                  <a:tcPr/>
                </a:tc>
                <a:tc>
                  <a:txBody>
                    <a:bodyPr/>
                    <a:lstStyle/>
                    <a:p>
                      <a:r>
                        <a:rPr lang="en-US" sz="1600" dirty="0"/>
                        <a:t>Answer Choices</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tc>
                  <a:txBody>
                    <a:bodyPr/>
                    <a:lstStyle/>
                    <a:p>
                      <a:endParaRPr lang="en-US" sz="1600" dirty="0"/>
                    </a:p>
                  </a:txBody>
                  <a:tcPr/>
                </a:tc>
                <a:extLst>
                  <a:ext uri="{0D108BD9-81ED-4DB2-BD59-A6C34878D82A}">
                    <a16:rowId xmlns:a16="http://schemas.microsoft.com/office/drawing/2014/main" val="3353613288"/>
                  </a:ext>
                </a:extLst>
              </a:tr>
              <a:tr h="274320">
                <a:tc>
                  <a:txBody>
                    <a:bodyPr/>
                    <a:lstStyle/>
                    <a:p>
                      <a:pPr marL="0" algn="l"/>
                      <a:r>
                        <a:rPr lang="en-US" sz="1600" b="1" dirty="0"/>
                        <a:t>What are your suggestions, needs, or interests regarding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198705446"/>
                  </a:ext>
                </a:extLst>
              </a:tr>
              <a:tr h="274320">
                <a:tc>
                  <a:txBody>
                    <a:bodyPr/>
                    <a:lstStyle/>
                    <a:p>
                      <a:pPr marL="457200" algn="l"/>
                      <a:r>
                        <a:rPr lang="en-US" sz="1600" b="1" dirty="0"/>
                        <a:t>19) Who should be required to take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r>
                        <a:rPr lang="en-US" sz="1600" b="1" dirty="0"/>
                        <a:t>20) What type of DEI training would be most accessible?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r>
                        <a:rPr lang="en-US" sz="1600" b="1" dirty="0"/>
                        <a:t>21) What DEI training content should be provided?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r>
                        <a:rPr lang="en-US" sz="1600" b="1" dirty="0"/>
                        <a:t>22) What should Duke University do to improve DEI?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Free Response</a:t>
                      </a:r>
                    </a:p>
                  </a:txBody>
                  <a:tcPr/>
                </a:tc>
                <a:extLst>
                  <a:ext uri="{0D108BD9-81ED-4DB2-BD59-A6C34878D82A}">
                    <a16:rowId xmlns:a16="http://schemas.microsoft.com/office/drawing/2014/main" val="3307045746"/>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Yes</a:t>
                      </a:r>
                    </a:p>
                  </a:txBody>
                  <a:tcPr/>
                </a:tc>
                <a:extLst>
                  <a:ext uri="{0D108BD9-81ED-4DB2-BD59-A6C34878D82A}">
                    <a16:rowId xmlns:a16="http://schemas.microsoft.com/office/drawing/2014/main" val="760270520"/>
                  </a:ext>
                </a:extLst>
              </a:tr>
            </a:tbl>
          </a:graphicData>
        </a:graphic>
      </p:graphicFrame>
      <p:graphicFrame>
        <p:nvGraphicFramePr>
          <p:cNvPr id="6" name="Table 5">
            <a:extLst>
              <a:ext uri="{FF2B5EF4-FFF2-40B4-BE49-F238E27FC236}">
                <a16:creationId xmlns:a16="http://schemas.microsoft.com/office/drawing/2014/main" id="{F85BEC16-BD3F-466F-9E11-489674863453}"/>
              </a:ext>
            </a:extLst>
          </p:cNvPr>
          <p:cNvGraphicFramePr>
            <a:graphicFrameLocks noGrp="1"/>
          </p:cNvGraphicFramePr>
          <p:nvPr>
            <p:extLst>
              <p:ext uri="{D42A27DB-BD31-4B8C-83A1-F6EECF244321}">
                <p14:modId xmlns:p14="http://schemas.microsoft.com/office/powerpoint/2010/main" val="1419798088"/>
              </p:ext>
            </p:extLst>
          </p:nvPr>
        </p:nvGraphicFramePr>
        <p:xfrm>
          <a:off x="4922520" y="702594"/>
          <a:ext cx="7139939" cy="6187440"/>
        </p:xfrm>
        <a:graphic>
          <a:graphicData uri="http://schemas.openxmlformats.org/drawingml/2006/table">
            <a:tbl>
              <a:tblPr firstRow="1" bandRow="1">
                <a:tableStyleId>{B301B821-A1FF-4177-AEE7-76D212191A09}</a:tableStyleId>
              </a:tblPr>
              <a:tblGrid>
                <a:gridCol w="7139939">
                  <a:extLst>
                    <a:ext uri="{9D8B030D-6E8A-4147-A177-3AD203B41FA5}">
                      <a16:colId xmlns:a16="http://schemas.microsoft.com/office/drawing/2014/main" val="3529735081"/>
                    </a:ext>
                  </a:extLst>
                </a:gridCol>
              </a:tblGrid>
              <a:tr h="0">
                <a:tc>
                  <a:txBody>
                    <a:bodyPr/>
                    <a:lstStyle/>
                    <a:p>
                      <a:r>
                        <a:rPr lang="en-US" sz="1600" dirty="0">
                          <a:solidFill>
                            <a:sysClr val="windowText" lastClr="000000"/>
                          </a:solidFill>
                        </a:rPr>
                        <a:t>Answer Choices</a:t>
                      </a:r>
                    </a:p>
                  </a:txBody>
                  <a:tcPr/>
                </a:tc>
                <a:extLst>
                  <a:ext uri="{0D108BD9-81ED-4DB2-BD59-A6C34878D82A}">
                    <a16:rowId xmlns:a16="http://schemas.microsoft.com/office/drawing/2014/main" val="876797069"/>
                  </a:ext>
                </a:extLst>
              </a:tr>
              <a:tr h="0">
                <a:tc>
                  <a:txBody>
                    <a:bodyPr/>
                    <a:lstStyle/>
                    <a:p>
                      <a:r>
                        <a:rPr lang="en-US" sz="1600" dirty="0"/>
                        <a:t>Public acknowledgement of DEI issues</a:t>
                      </a:r>
                    </a:p>
                  </a:txBody>
                  <a:tcPr/>
                </a:tc>
                <a:extLst>
                  <a:ext uri="{0D108BD9-81ED-4DB2-BD59-A6C34878D82A}">
                    <a16:rowId xmlns:a16="http://schemas.microsoft.com/office/drawing/2014/main" val="41118000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Anti-Racist Statement and Behavioral Standards</a:t>
                      </a:r>
                    </a:p>
                  </a:txBody>
                  <a:tcPr/>
                </a:tc>
                <a:extLst>
                  <a:ext uri="{0D108BD9-81ED-4DB2-BD59-A6C34878D82A}">
                    <a16:rowId xmlns:a16="http://schemas.microsoft.com/office/drawing/2014/main" val="14331735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Detailed Action Plan with Specific Deadlines</a:t>
                      </a:r>
                    </a:p>
                  </a:txBody>
                  <a:tcPr/>
                </a:tc>
                <a:extLst>
                  <a:ext uri="{0D108BD9-81ED-4DB2-BD59-A6C34878D82A}">
                    <a16:rowId xmlns:a16="http://schemas.microsoft.com/office/drawing/2014/main" val="17318943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Collect/post postdoc working conditions &amp; DEI survey results</a:t>
                      </a:r>
                    </a:p>
                  </a:txBody>
                  <a:tcPr/>
                </a:tc>
                <a:extLst>
                  <a:ext uri="{0D108BD9-81ED-4DB2-BD59-A6C34878D82A}">
                    <a16:rowId xmlns:a16="http://schemas.microsoft.com/office/drawing/2014/main" val="274367646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Hire cultural sensitivity experts to develop/implement DEI action plan</a:t>
                      </a:r>
                    </a:p>
                  </a:txBody>
                  <a:tcPr/>
                </a:tc>
                <a:extLst>
                  <a:ext uri="{0D108BD9-81ED-4DB2-BD59-A6C34878D82A}">
                    <a16:rowId xmlns:a16="http://schemas.microsoft.com/office/drawing/2014/main" val="28680635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Fellowships recruit/support diverse postdocs (ex. Duke Provosts Postdoc Scholars)</a:t>
                      </a:r>
                    </a:p>
                  </a:txBody>
                  <a:tcPr/>
                </a:tc>
                <a:extLst>
                  <a:ext uri="{0D108BD9-81ED-4DB2-BD59-A6C34878D82A}">
                    <a16:rowId xmlns:a16="http://schemas.microsoft.com/office/drawing/2014/main" val="1718670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Incentivize/assist Faculty/PIs to incorporate DEI and/or health disparities in research</a:t>
                      </a:r>
                    </a:p>
                  </a:txBody>
                  <a:tcPr/>
                </a:tc>
                <a:extLst>
                  <a:ext uri="{0D108BD9-81ED-4DB2-BD59-A6C34878D82A}">
                    <a16:rowId xmlns:a16="http://schemas.microsoft.com/office/drawing/2014/main" val="555065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Require DEI Training</a:t>
                      </a:r>
                    </a:p>
                  </a:txBody>
                  <a:tcPr/>
                </a:tc>
                <a:extLst>
                  <a:ext uri="{0D108BD9-81ED-4DB2-BD59-A6C34878D82A}">
                    <a16:rowId xmlns:a16="http://schemas.microsoft.com/office/drawing/2014/main" val="71548569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Require persons reported for DEI misconduct/harassment to repeat training with specialized modules relating to their offense</a:t>
                      </a:r>
                    </a:p>
                  </a:txBody>
                  <a:tcPr/>
                </a:tc>
                <a:extLst>
                  <a:ext uri="{0D108BD9-81ED-4DB2-BD59-A6C34878D82A}">
                    <a16:rowId xmlns:a16="http://schemas.microsoft.com/office/drawing/2014/main" val="295558047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Publicly report number of DEI offenses, misconduct, harassment complaints</a:t>
                      </a:r>
                    </a:p>
                  </a:txBody>
                  <a:tcPr/>
                </a:tc>
                <a:extLst>
                  <a:ext uri="{0D108BD9-81ED-4DB2-BD59-A6C34878D82A}">
                    <a16:rowId xmlns:a16="http://schemas.microsoft.com/office/drawing/2014/main" val="24648455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Recognize/award faculty &amp; students that have made strides to improve DEI at Duke</a:t>
                      </a:r>
                    </a:p>
                  </a:txBody>
                  <a:tcPr/>
                </a:tc>
                <a:extLst>
                  <a:ext uri="{0D108BD9-81ED-4DB2-BD59-A6C34878D82A}">
                    <a16:rowId xmlns:a16="http://schemas.microsoft.com/office/drawing/2014/main" val="259507112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Highlight successes/efforts of researchers from diverse backgrounds</a:t>
                      </a:r>
                    </a:p>
                  </a:txBody>
                  <a:tcPr/>
                </a:tc>
                <a:extLst>
                  <a:ext uri="{0D108BD9-81ED-4DB2-BD59-A6C34878D82A}">
                    <a16:rowId xmlns:a16="http://schemas.microsoft.com/office/drawing/2014/main" val="18115640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Recruit more BIPOC faculty</a:t>
                      </a:r>
                    </a:p>
                  </a:txBody>
                  <a:tcPr/>
                </a:tc>
                <a:extLst>
                  <a:ext uri="{0D108BD9-81ED-4DB2-BD59-A6C34878D82A}">
                    <a16:rowId xmlns:a16="http://schemas.microsoft.com/office/drawing/2014/main" val="2587983886"/>
                  </a:ext>
                </a:extLst>
              </a:tr>
              <a:tr h="150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Establish networks/mentorship arrangements to support BIPOC postdocs</a:t>
                      </a:r>
                    </a:p>
                  </a:txBody>
                  <a:tcPr/>
                </a:tc>
                <a:extLst>
                  <a:ext uri="{0D108BD9-81ED-4DB2-BD59-A6C34878D82A}">
                    <a16:rowId xmlns:a16="http://schemas.microsoft.com/office/drawing/2014/main" val="33738368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Compensate postdocs that contribute to Duke DEI efforts, serve on committees, develop/teach DEI workshops</a:t>
                      </a:r>
                    </a:p>
                  </a:txBody>
                  <a:tcPr/>
                </a:tc>
                <a:extLst>
                  <a:ext uri="{0D108BD9-81ED-4DB2-BD59-A6C34878D82A}">
                    <a16:rowId xmlns:a16="http://schemas.microsoft.com/office/drawing/2014/main" val="396808781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tc>
                <a:extLst>
                  <a:ext uri="{0D108BD9-81ED-4DB2-BD59-A6C34878D82A}">
                    <a16:rowId xmlns:a16="http://schemas.microsoft.com/office/drawing/2014/main" val="4126096094"/>
                  </a:ext>
                </a:extLst>
              </a:tr>
            </a:tbl>
          </a:graphicData>
        </a:graphic>
      </p:graphicFrame>
      <p:sp>
        <p:nvSpPr>
          <p:cNvPr id="9" name="Arrow: Right 8">
            <a:extLst>
              <a:ext uri="{FF2B5EF4-FFF2-40B4-BE49-F238E27FC236}">
                <a16:creationId xmlns:a16="http://schemas.microsoft.com/office/drawing/2014/main" id="{FC66667B-0037-4F5B-A4C9-18B6E35D8979}"/>
              </a:ext>
            </a:extLst>
          </p:cNvPr>
          <p:cNvSpPr/>
          <p:nvPr/>
        </p:nvSpPr>
        <p:spPr>
          <a:xfrm>
            <a:off x="4657407" y="2663474"/>
            <a:ext cx="352425" cy="404846"/>
          </a:xfrm>
          <a:prstGeom prst="rightArrow">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8799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297180" y="0"/>
            <a:ext cx="11887200" cy="839755"/>
          </a:xfrm>
        </p:spPr>
        <p:txBody>
          <a:bodyPr>
            <a:normAutofit/>
          </a:bodyPr>
          <a:lstStyle/>
          <a:p>
            <a:r>
              <a:rPr lang="en-US" dirty="0"/>
              <a:t>Survey Components &amp; Analysis Plan</a:t>
            </a:r>
          </a:p>
        </p:txBody>
      </p:sp>
      <p:sp>
        <p:nvSpPr>
          <p:cNvPr id="25" name="Content Placeholder 24">
            <a:extLst>
              <a:ext uri="{FF2B5EF4-FFF2-40B4-BE49-F238E27FC236}">
                <a16:creationId xmlns:a16="http://schemas.microsoft.com/office/drawing/2014/main" id="{6D4DB5FE-2AAD-4048-A50A-0AB83F98F1BD}"/>
              </a:ext>
            </a:extLst>
          </p:cNvPr>
          <p:cNvSpPr>
            <a:spLocks noGrp="1"/>
          </p:cNvSpPr>
          <p:nvPr>
            <p:ph idx="1"/>
          </p:nvPr>
        </p:nvSpPr>
        <p:spPr>
          <a:xfrm>
            <a:off x="365759" y="839755"/>
            <a:ext cx="11349991" cy="5794310"/>
          </a:xfrm>
        </p:spPr>
        <p:txBody>
          <a:bodyPr>
            <a:noAutofit/>
          </a:bodyPr>
          <a:lstStyle/>
          <a:p>
            <a:r>
              <a:rPr lang="en-US" sz="1600" dirty="0"/>
              <a:t>List of the research questions </a:t>
            </a:r>
          </a:p>
          <a:p>
            <a:pPr lvl="1"/>
            <a:r>
              <a:rPr lang="en-US" sz="1600" dirty="0">
                <a:solidFill>
                  <a:srgbClr val="C00000"/>
                </a:solidFill>
              </a:rPr>
              <a:t>How do postdocs describe their working environment and working conditions?</a:t>
            </a:r>
          </a:p>
          <a:p>
            <a:pPr lvl="1"/>
            <a:r>
              <a:rPr lang="en-US" sz="1600" dirty="0">
                <a:solidFill>
                  <a:srgbClr val="C00000"/>
                </a:solidFill>
              </a:rPr>
              <a:t>What are postdoctoral needs and interests regarding diversity, equity, and inclusion?</a:t>
            </a:r>
          </a:p>
          <a:p>
            <a:pPr lvl="1"/>
            <a:r>
              <a:rPr lang="en-US" sz="1600" dirty="0">
                <a:solidFill>
                  <a:srgbClr val="C00000"/>
                </a:solidFill>
              </a:rPr>
              <a:t>What are the barriers to DUPA participation?</a:t>
            </a:r>
          </a:p>
          <a:p>
            <a:r>
              <a:rPr lang="en-US" sz="1600" dirty="0"/>
              <a:t>Source of data – </a:t>
            </a:r>
            <a:r>
              <a:rPr lang="en-US" sz="1600" dirty="0">
                <a:solidFill>
                  <a:srgbClr val="C00000"/>
                </a:solidFill>
              </a:rPr>
              <a:t>Results from Cross-Sectional Descriptive </a:t>
            </a:r>
            <a:r>
              <a:rPr lang="en-US" sz="1600" dirty="0" err="1">
                <a:solidFill>
                  <a:srgbClr val="C00000"/>
                </a:solidFill>
              </a:rPr>
              <a:t>RedCap</a:t>
            </a:r>
            <a:r>
              <a:rPr lang="en-US" sz="1600" dirty="0">
                <a:solidFill>
                  <a:srgbClr val="C00000"/>
                </a:solidFill>
              </a:rPr>
              <a:t> Survey</a:t>
            </a:r>
          </a:p>
          <a:p>
            <a:r>
              <a:rPr lang="en-US" sz="1600" dirty="0"/>
              <a:t>Sample population (inclusion criteria) – </a:t>
            </a:r>
            <a:r>
              <a:rPr lang="en-US" sz="1600" dirty="0">
                <a:solidFill>
                  <a:srgbClr val="C00000"/>
                </a:solidFill>
              </a:rPr>
              <a:t>Current Duke University Postdocs</a:t>
            </a:r>
          </a:p>
          <a:p>
            <a:r>
              <a:rPr lang="en-US" sz="1600" dirty="0"/>
              <a:t>Type of study – </a:t>
            </a:r>
            <a:r>
              <a:rPr lang="en-US" sz="1600" dirty="0">
                <a:solidFill>
                  <a:srgbClr val="C00000"/>
                </a:solidFill>
              </a:rPr>
              <a:t>Observational, Cross-Sectional</a:t>
            </a:r>
          </a:p>
          <a:p>
            <a:r>
              <a:rPr lang="en-US" sz="1600" dirty="0"/>
              <a:t>How data will be manipulated </a:t>
            </a:r>
          </a:p>
          <a:p>
            <a:pPr lvl="1"/>
            <a:r>
              <a:rPr lang="en-US" sz="1600" dirty="0"/>
              <a:t>Software – </a:t>
            </a:r>
            <a:r>
              <a:rPr lang="en-US" sz="1600" dirty="0">
                <a:solidFill>
                  <a:srgbClr val="C00000"/>
                </a:solidFill>
              </a:rPr>
              <a:t>SAS or R</a:t>
            </a:r>
          </a:p>
          <a:p>
            <a:pPr lvl="1"/>
            <a:r>
              <a:rPr lang="en-US" sz="1600" dirty="0"/>
              <a:t>Variable Creation</a:t>
            </a:r>
          </a:p>
          <a:p>
            <a:pPr lvl="2"/>
            <a:r>
              <a:rPr lang="en-US" sz="1600" dirty="0">
                <a:solidFill>
                  <a:srgbClr val="C00000"/>
                </a:solidFill>
              </a:rPr>
              <a:t>Cumulative Number of Underrepresented Attributes for Each Respondent (Quantitative, Discrete)</a:t>
            </a:r>
          </a:p>
          <a:p>
            <a:pPr lvl="2"/>
            <a:r>
              <a:rPr lang="en-US" sz="1600" dirty="0">
                <a:solidFill>
                  <a:srgbClr val="C00000"/>
                </a:solidFill>
              </a:rPr>
              <a:t>Cumulative Number of Question 14 “Yes” Responses for Each Respondent (Quantitative, Discrete)</a:t>
            </a:r>
          </a:p>
          <a:p>
            <a:r>
              <a:rPr lang="en-US" sz="1600" dirty="0"/>
              <a:t>How to deal with missing values – </a:t>
            </a:r>
            <a:r>
              <a:rPr lang="en-US" sz="1600" dirty="0">
                <a:solidFill>
                  <a:srgbClr val="C00000"/>
                </a:solidFill>
              </a:rPr>
              <a:t>Partial data will be used in analysis</a:t>
            </a:r>
          </a:p>
          <a:p>
            <a:r>
              <a:rPr lang="en-US" sz="1600" dirty="0"/>
              <a:t>Stratification variables – </a:t>
            </a:r>
            <a:r>
              <a:rPr lang="en-US" sz="1600" dirty="0">
                <a:solidFill>
                  <a:srgbClr val="C00000"/>
                </a:solidFill>
              </a:rPr>
              <a:t>Demographic data </a:t>
            </a:r>
          </a:p>
          <a:p>
            <a:r>
              <a:rPr lang="en-US" sz="1600" dirty="0"/>
              <a:t>How variables will be analyzed </a:t>
            </a:r>
          </a:p>
          <a:p>
            <a:pPr lvl="1"/>
            <a:r>
              <a:rPr lang="en-US" sz="1600" dirty="0"/>
              <a:t>Free Response Paragraph Variable Text - </a:t>
            </a:r>
            <a:r>
              <a:rPr lang="en-US" sz="1600" dirty="0">
                <a:solidFill>
                  <a:srgbClr val="C00000"/>
                </a:solidFill>
              </a:rPr>
              <a:t>Qualitative Content/Thematic Analysis. </a:t>
            </a:r>
          </a:p>
          <a:p>
            <a:pPr lvl="2"/>
            <a:r>
              <a:rPr lang="en-US" sz="1600" b="0" i="0" dirty="0">
                <a:solidFill>
                  <a:srgbClr val="C00000"/>
                </a:solidFill>
                <a:effectLst/>
              </a:rPr>
              <a:t>Content analysis will classify words/phrases within the texts into categories based on a coding scheme/frequency counts. </a:t>
            </a:r>
          </a:p>
          <a:p>
            <a:pPr lvl="2"/>
            <a:r>
              <a:rPr lang="en-US" sz="1600" b="0" i="0" dirty="0">
                <a:solidFill>
                  <a:srgbClr val="C00000"/>
                </a:solidFill>
                <a:effectLst/>
              </a:rPr>
              <a:t>Thematic analysis will identify concepts, relationships and patterns from texts as themes.</a:t>
            </a:r>
          </a:p>
          <a:p>
            <a:pPr lvl="1"/>
            <a:r>
              <a:rPr lang="en-US" sz="1600" dirty="0"/>
              <a:t>Other Variables – </a:t>
            </a:r>
            <a:r>
              <a:rPr lang="en-US" sz="1600" dirty="0">
                <a:solidFill>
                  <a:srgbClr val="C00000"/>
                </a:solidFill>
              </a:rPr>
              <a:t>Appropriate descriptive statistics and statistical significance tests</a:t>
            </a:r>
          </a:p>
        </p:txBody>
      </p:sp>
    </p:spTree>
    <p:extLst>
      <p:ext uri="{BB962C8B-B14F-4D97-AF65-F5344CB8AC3E}">
        <p14:creationId xmlns:p14="http://schemas.microsoft.com/office/powerpoint/2010/main" val="399202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5">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5">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5">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5">
                                            <p:txEl>
                                              <p:pRg st="14" end="1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5">
                                            <p:txEl>
                                              <p:pRg st="15" end="1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5">
                                            <p:txEl>
                                              <p:pRg st="16" end="16"/>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5">
                                            <p:txEl>
                                              <p:pRg st="17" end="17"/>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5">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Postdoc DEI Interests/Needs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3222041860"/>
              </p:ext>
            </p:extLst>
          </p:nvPr>
        </p:nvGraphicFramePr>
        <p:xfrm>
          <a:off x="129540" y="702594"/>
          <a:ext cx="11932920" cy="3261360"/>
        </p:xfrm>
        <a:graphic>
          <a:graphicData uri="http://schemas.openxmlformats.org/drawingml/2006/table">
            <a:tbl>
              <a:tblPr firstRow="1" bandRow="1">
                <a:tableStyleId>{793D81CF-94F2-401A-BA57-92F5A7B2D0C5}</a:tableStyleId>
              </a:tblPr>
              <a:tblGrid>
                <a:gridCol w="9081572">
                  <a:extLst>
                    <a:ext uri="{9D8B030D-6E8A-4147-A177-3AD203B41FA5}">
                      <a16:colId xmlns:a16="http://schemas.microsoft.com/office/drawing/2014/main" val="2677039212"/>
                    </a:ext>
                  </a:extLst>
                </a:gridCol>
                <a:gridCol w="2851348">
                  <a:extLst>
                    <a:ext uri="{9D8B030D-6E8A-4147-A177-3AD203B41FA5}">
                      <a16:colId xmlns:a16="http://schemas.microsoft.com/office/drawing/2014/main" val="2823678546"/>
                    </a:ext>
                  </a:extLst>
                </a:gridCol>
              </a:tblGrid>
              <a:tr h="255972">
                <a:tc>
                  <a:txBody>
                    <a:bodyPr/>
                    <a:lstStyle/>
                    <a:p>
                      <a:r>
                        <a:rPr lang="en-US" sz="1600" dirty="0"/>
                        <a:t>Question</a:t>
                      </a:r>
                    </a:p>
                  </a:txBody>
                  <a:tcPr/>
                </a:tc>
                <a:tc>
                  <a:txBody>
                    <a:bodyPr/>
                    <a:lstStyle/>
                    <a:p>
                      <a:r>
                        <a:rPr lang="en-US" sz="1600" dirty="0"/>
                        <a:t>Answer Choices</a:t>
                      </a:r>
                    </a:p>
                  </a:txBody>
                  <a:tcPr/>
                </a:tc>
                <a:extLst>
                  <a:ext uri="{0D108BD9-81ED-4DB2-BD59-A6C34878D82A}">
                    <a16:rowId xmlns:a16="http://schemas.microsoft.com/office/drawing/2014/main" val="3744553088"/>
                  </a:ext>
                </a:extLst>
              </a:tr>
              <a:tr h="274320">
                <a:tc>
                  <a:txBody>
                    <a:bodyPr/>
                    <a:lstStyle/>
                    <a:p>
                      <a:r>
                        <a:rPr lang="en-US" sz="1600" b="1" dirty="0"/>
                        <a:t>18) What are your DEI interests/Needs?</a:t>
                      </a:r>
                    </a:p>
                  </a:txBody>
                  <a:tcPr/>
                </a:tc>
                <a:tc>
                  <a:txBody>
                    <a:bodyPr/>
                    <a:lstStyle/>
                    <a:p>
                      <a:endParaRPr lang="en-US" sz="1600" dirty="0"/>
                    </a:p>
                  </a:txBody>
                  <a:tcPr/>
                </a:tc>
                <a:extLst>
                  <a:ext uri="{0D108BD9-81ED-4DB2-BD59-A6C34878D82A}">
                    <a16:rowId xmlns:a16="http://schemas.microsoft.com/office/drawing/2014/main" val="3353613288"/>
                  </a:ext>
                </a:extLst>
              </a:tr>
              <a:tr h="274320">
                <a:tc>
                  <a:txBody>
                    <a:bodyPr/>
                    <a:lstStyle/>
                    <a:p>
                      <a:pPr marL="0" algn="l"/>
                      <a:r>
                        <a:rPr lang="en-US" sz="1600" b="1" dirty="0"/>
                        <a:t>What are your suggestions, needs, or interests regarding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198705446"/>
                  </a:ext>
                </a:extLst>
              </a:tr>
              <a:tr h="274320">
                <a:tc>
                  <a:txBody>
                    <a:bodyPr/>
                    <a:lstStyle/>
                    <a:p>
                      <a:pPr marL="457200" algn="l"/>
                      <a:r>
                        <a:rPr lang="en-US" sz="1600" b="1" dirty="0"/>
                        <a:t>19) Who should be required to take DEI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r>
                        <a:rPr lang="en-US" sz="1600" b="1" dirty="0"/>
                        <a:t>20) What type of DEI training would be most accessible?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r>
                        <a:rPr lang="en-US" sz="1600" b="1" dirty="0"/>
                        <a:t>21) What DEI training content should be provided?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r>
                        <a:rPr lang="en-US" sz="1600" b="1" dirty="0"/>
                        <a:t>22) What should Duke University do to improve DEI?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r>
                        <a:rPr lang="en-US" sz="1600" b="1" dirty="0"/>
                        <a:t>23) Would you be willing to participate in a confidential 1:1 interview or focus group to discuss DEI issues at Duke?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Yes</a:t>
                      </a:r>
                    </a:p>
                  </a:txBody>
                  <a:tcPr/>
                </a:tc>
                <a:extLst>
                  <a:ext uri="{0D108BD9-81ED-4DB2-BD59-A6C34878D82A}">
                    <a16:rowId xmlns:a16="http://schemas.microsoft.com/office/drawing/2014/main" val="760270520"/>
                  </a:ext>
                </a:extLst>
              </a:tr>
              <a:tr h="274320">
                <a:tc>
                  <a:txBody>
                    <a:bodyPr/>
                    <a:lstStyle/>
                    <a:p>
                      <a:pPr marL="457200" algn="l"/>
                      <a:r>
                        <a:rPr lang="en-US" sz="1600" b="1" dirty="0"/>
                        <a:t>23a) If yes, please click this link to be redirected to a separate place to provide your email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Free Response</a:t>
                      </a:r>
                    </a:p>
                  </a:txBody>
                  <a:tcPr/>
                </a:tc>
                <a:extLst>
                  <a:ext uri="{0D108BD9-81ED-4DB2-BD59-A6C34878D82A}">
                    <a16:rowId xmlns:a16="http://schemas.microsoft.com/office/drawing/2014/main" val="4036084555"/>
                  </a:ext>
                </a:extLst>
              </a:tr>
            </a:tbl>
          </a:graphicData>
        </a:graphic>
      </p:graphicFrame>
    </p:spTree>
    <p:extLst>
      <p:ext uri="{BB962C8B-B14F-4D97-AF65-F5344CB8AC3E}">
        <p14:creationId xmlns:p14="http://schemas.microsoft.com/office/powerpoint/2010/main" val="450784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DUPA Participation</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328656393"/>
              </p:ext>
            </p:extLst>
          </p:nvPr>
        </p:nvGraphicFramePr>
        <p:xfrm>
          <a:off x="129540" y="702594"/>
          <a:ext cx="11932920" cy="4389120"/>
        </p:xfrm>
        <a:graphic>
          <a:graphicData uri="http://schemas.openxmlformats.org/drawingml/2006/table">
            <a:tbl>
              <a:tblPr firstRow="1" bandRow="1">
                <a:tableStyleId>{10A1B5D5-9B99-4C35-A422-299274C87663}</a:tableStyleId>
              </a:tblPr>
              <a:tblGrid>
                <a:gridCol w="8206740">
                  <a:extLst>
                    <a:ext uri="{9D8B030D-6E8A-4147-A177-3AD203B41FA5}">
                      <a16:colId xmlns:a16="http://schemas.microsoft.com/office/drawing/2014/main" val="2677039212"/>
                    </a:ext>
                  </a:extLst>
                </a:gridCol>
                <a:gridCol w="3726180">
                  <a:extLst>
                    <a:ext uri="{9D8B030D-6E8A-4147-A177-3AD203B41FA5}">
                      <a16:colId xmlns:a16="http://schemas.microsoft.com/office/drawing/2014/main" val="2823678546"/>
                    </a:ext>
                  </a:extLst>
                </a:gridCol>
              </a:tblGrid>
              <a:tr h="255972">
                <a:tc>
                  <a:txBody>
                    <a:bodyPr/>
                    <a:lstStyle/>
                    <a:p>
                      <a:r>
                        <a:rPr lang="en-US" sz="1600" dirty="0">
                          <a:solidFill>
                            <a:schemeClr val="tx1"/>
                          </a:solidFill>
                        </a:rPr>
                        <a:t>Question</a:t>
                      </a:r>
                    </a:p>
                  </a:txBody>
                  <a:tcPr/>
                </a:tc>
                <a:tc>
                  <a:txBody>
                    <a:bodyPr/>
                    <a:lstStyle/>
                    <a:p>
                      <a:r>
                        <a:rPr lang="en-US" sz="16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r>
                        <a:rPr lang="en-US" sz="1600" b="1" dirty="0"/>
                        <a:t>24) Are you aware that DUPA exists?</a:t>
                      </a:r>
                    </a:p>
                  </a:txBody>
                  <a:tcPr/>
                </a:tc>
                <a:tc>
                  <a:txBody>
                    <a:bodyPr/>
                    <a:lstStyle/>
                    <a:p>
                      <a:r>
                        <a:rPr lang="en-US" sz="1600" dirty="0"/>
                        <a:t>Yes</a:t>
                      </a:r>
                    </a:p>
                    <a:p>
                      <a:r>
                        <a:rPr lang="en-US" sz="1600" dirty="0"/>
                        <a:t>No</a:t>
                      </a:r>
                    </a:p>
                  </a:txBody>
                  <a:tcPr/>
                </a:tc>
                <a:extLst>
                  <a:ext uri="{0D108BD9-81ED-4DB2-BD59-A6C34878D82A}">
                    <a16:rowId xmlns:a16="http://schemas.microsoft.com/office/drawing/2014/main" val="3353613288"/>
                  </a:ext>
                </a:extLst>
              </a:tr>
              <a:tr h="274320">
                <a:tc>
                  <a:txBody>
                    <a:bodyPr/>
                    <a:lstStyle/>
                    <a:p>
                      <a:pPr marL="0" algn="l"/>
                      <a:r>
                        <a:rPr lang="en-US" sz="1600" b="1" dirty="0"/>
                        <a:t>25) Do you or have you ever participated in DUPA monthly meetings?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3198705446"/>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179062830"/>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bl>
          </a:graphicData>
        </a:graphic>
      </p:graphicFrame>
      <p:pic>
        <p:nvPicPr>
          <p:cNvPr id="10" name="Graphic 9" descr="Checkbox Checked with solid fill">
            <a:extLst>
              <a:ext uri="{FF2B5EF4-FFF2-40B4-BE49-F238E27FC236}">
                <a16:creationId xmlns:a16="http://schemas.microsoft.com/office/drawing/2014/main" id="{6BB36A4D-B129-487A-AF86-F9E4965630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47108" y="1646339"/>
            <a:ext cx="300606" cy="300606"/>
          </a:xfrm>
          <a:prstGeom prst="rect">
            <a:avLst/>
          </a:prstGeom>
        </p:spPr>
      </p:pic>
      <p:pic>
        <p:nvPicPr>
          <p:cNvPr id="12" name="Graphic 11" descr="Checkbox Checked with solid fill">
            <a:extLst>
              <a:ext uri="{FF2B5EF4-FFF2-40B4-BE49-F238E27FC236}">
                <a16:creationId xmlns:a16="http://schemas.microsoft.com/office/drawing/2014/main" id="{D28CD9B9-E7DB-4588-BBFE-7391627F32E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47108" y="2136700"/>
            <a:ext cx="300606" cy="300606"/>
          </a:xfrm>
          <a:prstGeom prst="rect">
            <a:avLst/>
          </a:prstGeom>
        </p:spPr>
      </p:pic>
      <p:pic>
        <p:nvPicPr>
          <p:cNvPr id="13" name="Graphic 12" descr="Checkbox Checked with solid fill">
            <a:extLst>
              <a:ext uri="{FF2B5EF4-FFF2-40B4-BE49-F238E27FC236}">
                <a16:creationId xmlns:a16="http://schemas.microsoft.com/office/drawing/2014/main" id="{37FC3C65-453E-49C3-BF2A-A7ADA0E505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47108" y="2386988"/>
            <a:ext cx="300606" cy="300606"/>
          </a:xfrm>
          <a:prstGeom prst="rect">
            <a:avLst/>
          </a:prstGeom>
        </p:spPr>
      </p:pic>
    </p:spTree>
    <p:extLst>
      <p:ext uri="{BB962C8B-B14F-4D97-AF65-F5344CB8AC3E}">
        <p14:creationId xmlns:p14="http://schemas.microsoft.com/office/powerpoint/2010/main" val="388045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DUPA Participation</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1467527054"/>
              </p:ext>
            </p:extLst>
          </p:nvPr>
        </p:nvGraphicFramePr>
        <p:xfrm>
          <a:off x="129540" y="702594"/>
          <a:ext cx="11932920" cy="4389120"/>
        </p:xfrm>
        <a:graphic>
          <a:graphicData uri="http://schemas.openxmlformats.org/drawingml/2006/table">
            <a:tbl>
              <a:tblPr firstRow="1" bandRow="1">
                <a:tableStyleId>{10A1B5D5-9B99-4C35-A422-299274C87663}</a:tableStyleId>
              </a:tblPr>
              <a:tblGrid>
                <a:gridCol w="8206740">
                  <a:extLst>
                    <a:ext uri="{9D8B030D-6E8A-4147-A177-3AD203B41FA5}">
                      <a16:colId xmlns:a16="http://schemas.microsoft.com/office/drawing/2014/main" val="2677039212"/>
                    </a:ext>
                  </a:extLst>
                </a:gridCol>
                <a:gridCol w="3726180">
                  <a:extLst>
                    <a:ext uri="{9D8B030D-6E8A-4147-A177-3AD203B41FA5}">
                      <a16:colId xmlns:a16="http://schemas.microsoft.com/office/drawing/2014/main" val="2823678546"/>
                    </a:ext>
                  </a:extLst>
                </a:gridCol>
              </a:tblGrid>
              <a:tr h="255972">
                <a:tc>
                  <a:txBody>
                    <a:bodyPr/>
                    <a:lstStyle/>
                    <a:p>
                      <a:r>
                        <a:rPr lang="en-US" sz="1600" dirty="0">
                          <a:solidFill>
                            <a:schemeClr val="tx1"/>
                          </a:solidFill>
                        </a:rPr>
                        <a:t>Question</a:t>
                      </a:r>
                    </a:p>
                  </a:txBody>
                  <a:tcPr/>
                </a:tc>
                <a:tc>
                  <a:txBody>
                    <a:bodyPr/>
                    <a:lstStyle/>
                    <a:p>
                      <a:r>
                        <a:rPr lang="en-US" sz="1600" dirty="0"/>
                        <a:t>Answer Choices</a:t>
                      </a:r>
                    </a:p>
                  </a:txBody>
                  <a:tcPr/>
                </a:tc>
                <a:extLst>
                  <a:ext uri="{0D108BD9-81ED-4DB2-BD59-A6C34878D82A}">
                    <a16:rowId xmlns:a16="http://schemas.microsoft.com/office/drawing/2014/main" val="3744553088"/>
                  </a:ext>
                </a:extLst>
              </a:tr>
              <a:tr h="274320">
                <a:tc>
                  <a:txBody>
                    <a:bodyPr/>
                    <a:lstStyle/>
                    <a:p>
                      <a:r>
                        <a:rPr lang="en-US" sz="1600" b="1" dirty="0"/>
                        <a:t>24) Are you aware that DUPA exists?</a:t>
                      </a:r>
                    </a:p>
                  </a:txBody>
                  <a:tcPr/>
                </a:tc>
                <a:tc>
                  <a:txBody>
                    <a:bodyPr/>
                    <a:lstStyle/>
                    <a:p>
                      <a:r>
                        <a:rPr lang="en-US" sz="1600" dirty="0"/>
                        <a:t>Yes</a:t>
                      </a:r>
                    </a:p>
                    <a:p>
                      <a:r>
                        <a:rPr lang="en-US" sz="1600" dirty="0"/>
                        <a:t>No</a:t>
                      </a:r>
                    </a:p>
                  </a:txBody>
                  <a:tcPr/>
                </a:tc>
                <a:extLst>
                  <a:ext uri="{0D108BD9-81ED-4DB2-BD59-A6C34878D82A}">
                    <a16:rowId xmlns:a16="http://schemas.microsoft.com/office/drawing/2014/main" val="3353613288"/>
                  </a:ext>
                </a:extLst>
              </a:tr>
              <a:tr h="274320">
                <a:tc>
                  <a:txBody>
                    <a:bodyPr/>
                    <a:lstStyle/>
                    <a:p>
                      <a:pPr marL="0" algn="l"/>
                      <a:r>
                        <a:rPr lang="en-US" sz="1600" b="1" dirty="0"/>
                        <a:t>25) Do you or have you ever participated in DUPA monthly meetings?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3198705446"/>
                  </a:ext>
                </a:extLst>
              </a:tr>
              <a:tr h="274320">
                <a:tc>
                  <a:txBody>
                    <a:bodyPr/>
                    <a:lstStyle/>
                    <a:p>
                      <a:pPr marL="457200" algn="l"/>
                      <a:r>
                        <a:rPr lang="en-US" sz="1600" b="1" dirty="0"/>
                        <a:t>25a) If applicable, what interferes with meeting participation?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1179062830"/>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Free Response</a:t>
                      </a:r>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Free Response</a:t>
                      </a:r>
                    </a:p>
                  </a:txBody>
                  <a:tcPr/>
                </a:tc>
                <a:extLst>
                  <a:ext uri="{0D108BD9-81ED-4DB2-BD59-A6C34878D82A}">
                    <a16:rowId xmlns:a16="http://schemas.microsoft.com/office/drawing/2014/main" val="3307045746"/>
                  </a:ext>
                </a:extLst>
              </a:tr>
            </a:tbl>
          </a:graphicData>
        </a:graphic>
      </p:graphicFrame>
      <p:graphicFrame>
        <p:nvGraphicFramePr>
          <p:cNvPr id="4" name="Table 3">
            <a:extLst>
              <a:ext uri="{FF2B5EF4-FFF2-40B4-BE49-F238E27FC236}">
                <a16:creationId xmlns:a16="http://schemas.microsoft.com/office/drawing/2014/main" id="{93617D8E-40BC-4BD8-BE57-BAD1A32B9EEC}"/>
              </a:ext>
            </a:extLst>
          </p:cNvPr>
          <p:cNvGraphicFramePr>
            <a:graphicFrameLocks noGrp="1"/>
          </p:cNvGraphicFramePr>
          <p:nvPr>
            <p:extLst>
              <p:ext uri="{D42A27DB-BD31-4B8C-83A1-F6EECF244321}">
                <p14:modId xmlns:p14="http://schemas.microsoft.com/office/powerpoint/2010/main" val="2268348549"/>
              </p:ext>
            </p:extLst>
          </p:nvPr>
        </p:nvGraphicFramePr>
        <p:xfrm>
          <a:off x="8336280" y="702594"/>
          <a:ext cx="3726180" cy="5699760"/>
        </p:xfrm>
        <a:graphic>
          <a:graphicData uri="http://schemas.openxmlformats.org/drawingml/2006/table">
            <a:tbl>
              <a:tblPr firstRow="1" bandRow="1">
                <a:tableStyleId>{9DCAF9ED-07DC-4A11-8D7F-57B35C25682E}</a:tableStyleId>
              </a:tblPr>
              <a:tblGrid>
                <a:gridCol w="3726180">
                  <a:extLst>
                    <a:ext uri="{9D8B030D-6E8A-4147-A177-3AD203B41FA5}">
                      <a16:colId xmlns:a16="http://schemas.microsoft.com/office/drawing/2014/main" val="505623104"/>
                    </a:ext>
                  </a:extLst>
                </a:gridCol>
              </a:tblGrid>
              <a:tr h="0">
                <a:tc>
                  <a:txBody>
                    <a:bodyPr/>
                    <a:lstStyle/>
                    <a:p>
                      <a:r>
                        <a:rPr lang="en-US" sz="1600" dirty="0">
                          <a:solidFill>
                            <a:schemeClr val="tx1"/>
                          </a:solidFill>
                        </a:rPr>
                        <a:t>Answer Choices</a:t>
                      </a:r>
                    </a:p>
                  </a:txBody>
                  <a:tcPr/>
                </a:tc>
                <a:extLst>
                  <a:ext uri="{0D108BD9-81ED-4DB2-BD59-A6C34878D82A}">
                    <a16:rowId xmlns:a16="http://schemas.microsoft.com/office/drawing/2014/main" val="3869354740"/>
                  </a:ext>
                </a:extLst>
              </a:tr>
              <a:tr h="274320">
                <a:tc>
                  <a:txBody>
                    <a:bodyPr/>
                    <a:lstStyle/>
                    <a:p>
                      <a:r>
                        <a:rPr lang="en-US" sz="1600" dirty="0"/>
                        <a:t>Meeting Time</a:t>
                      </a:r>
                    </a:p>
                  </a:txBody>
                  <a:tcPr/>
                </a:tc>
                <a:extLst>
                  <a:ext uri="{0D108BD9-81ED-4DB2-BD59-A6C34878D82A}">
                    <a16:rowId xmlns:a16="http://schemas.microsoft.com/office/drawing/2014/main" val="3925843345"/>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Meeting Frequency</a:t>
                      </a:r>
                    </a:p>
                  </a:txBody>
                  <a:tcPr/>
                </a:tc>
                <a:extLst>
                  <a:ext uri="{0D108BD9-81ED-4DB2-BD59-A6C34878D82A}">
                    <a16:rowId xmlns:a16="http://schemas.microsoft.com/office/drawing/2014/main" val="83327471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Meeting Duration</a:t>
                      </a:r>
                    </a:p>
                  </a:txBody>
                  <a:tcPr/>
                </a:tc>
                <a:extLst>
                  <a:ext uri="{0D108BD9-81ED-4DB2-BD59-A6C34878D82A}">
                    <a16:rowId xmlns:a16="http://schemas.microsoft.com/office/drawing/2014/main" val="321022317"/>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Workload</a:t>
                      </a:r>
                    </a:p>
                  </a:txBody>
                  <a:tcPr/>
                </a:tc>
                <a:extLst>
                  <a:ext uri="{0D108BD9-81ED-4DB2-BD59-A6C34878D82A}">
                    <a16:rowId xmlns:a16="http://schemas.microsoft.com/office/drawing/2014/main" val="2322042937"/>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Family Responsibilities</a:t>
                      </a:r>
                    </a:p>
                  </a:txBody>
                  <a:tcPr/>
                </a:tc>
                <a:extLst>
                  <a:ext uri="{0D108BD9-81ED-4DB2-BD59-A6C34878D82A}">
                    <a16:rowId xmlns:a16="http://schemas.microsoft.com/office/drawing/2014/main" val="120573231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Illness</a:t>
                      </a:r>
                    </a:p>
                  </a:txBody>
                  <a:tcPr/>
                </a:tc>
                <a:extLst>
                  <a:ext uri="{0D108BD9-81ED-4DB2-BD59-A6C34878D82A}">
                    <a16:rowId xmlns:a16="http://schemas.microsoft.com/office/drawing/2014/main" val="35854981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Accessibility</a:t>
                      </a:r>
                    </a:p>
                  </a:txBody>
                  <a:tcPr/>
                </a:tc>
                <a:extLst>
                  <a:ext uri="{0D108BD9-81ED-4DB2-BD59-A6C34878D82A}">
                    <a16:rowId xmlns:a16="http://schemas.microsoft.com/office/drawing/2014/main" val="3405030356"/>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Lack of Diversity in DUPA Participants</a:t>
                      </a:r>
                    </a:p>
                  </a:txBody>
                  <a:tcPr/>
                </a:tc>
                <a:extLst>
                  <a:ext uri="{0D108BD9-81ED-4DB2-BD59-A6C34878D82A}">
                    <a16:rowId xmlns:a16="http://schemas.microsoft.com/office/drawing/2014/main" val="105455838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Lack of Diversity in DUPA Leadership</a:t>
                      </a:r>
                    </a:p>
                  </a:txBody>
                  <a:tcPr/>
                </a:tc>
                <a:extLst>
                  <a:ext uri="{0D108BD9-81ED-4DB2-BD59-A6C34878D82A}">
                    <a16:rowId xmlns:a16="http://schemas.microsoft.com/office/drawing/2014/main" val="190226854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Lack of Support from PI/Supervisor</a:t>
                      </a:r>
                    </a:p>
                  </a:txBody>
                  <a:tcPr/>
                </a:tc>
                <a:extLst>
                  <a:ext uri="{0D108BD9-81ED-4DB2-BD59-A6C34878D82A}">
                    <a16:rowId xmlns:a16="http://schemas.microsoft.com/office/drawing/2014/main" val="130692467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Benefits of DUPA are Unclear</a:t>
                      </a:r>
                    </a:p>
                  </a:txBody>
                  <a:tcPr/>
                </a:tc>
                <a:extLst>
                  <a:ext uri="{0D108BD9-81ED-4DB2-BD59-A6C34878D82A}">
                    <a16:rowId xmlns:a16="http://schemas.microsoft.com/office/drawing/2014/main" val="2724265340"/>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Forget During Workday/Busy</a:t>
                      </a:r>
                    </a:p>
                  </a:txBody>
                  <a:tcPr/>
                </a:tc>
                <a:extLst>
                  <a:ext uri="{0D108BD9-81ED-4DB2-BD59-A6C34878D82A}">
                    <a16:rowId xmlns:a16="http://schemas.microsoft.com/office/drawing/2014/main" val="205793000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Zoom Fatigue</a:t>
                      </a:r>
                    </a:p>
                  </a:txBody>
                  <a:tcPr/>
                </a:tc>
                <a:extLst>
                  <a:ext uri="{0D108BD9-81ED-4DB2-BD59-A6C34878D82A}">
                    <a16:rowId xmlns:a16="http://schemas.microsoft.com/office/drawing/2014/main" val="3292267392"/>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Social Anxiety</a:t>
                      </a:r>
                    </a:p>
                  </a:txBody>
                  <a:tcPr/>
                </a:tc>
                <a:extLst>
                  <a:ext uri="{0D108BD9-81ED-4DB2-BD59-A6C34878D82A}">
                    <a16:rowId xmlns:a16="http://schemas.microsoft.com/office/drawing/2014/main" val="2406103365"/>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Conflicts</a:t>
                      </a:r>
                    </a:p>
                  </a:txBody>
                  <a:tcPr/>
                </a:tc>
                <a:extLst>
                  <a:ext uri="{0D108BD9-81ED-4DB2-BD59-A6C34878D82A}">
                    <a16:rowId xmlns:a16="http://schemas.microsoft.com/office/drawing/2014/main" val="1921001450"/>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tc>
                <a:extLst>
                  <a:ext uri="{0D108BD9-81ED-4DB2-BD59-A6C34878D82A}">
                    <a16:rowId xmlns:a16="http://schemas.microsoft.com/office/drawing/2014/main" val="607056411"/>
                  </a:ext>
                </a:extLst>
              </a:tr>
            </a:tbl>
          </a:graphicData>
        </a:graphic>
      </p:graphicFrame>
      <p:sp>
        <p:nvSpPr>
          <p:cNvPr id="5" name="Arrow: Right 4">
            <a:extLst>
              <a:ext uri="{FF2B5EF4-FFF2-40B4-BE49-F238E27FC236}">
                <a16:creationId xmlns:a16="http://schemas.microsoft.com/office/drawing/2014/main" id="{1BD66570-5585-4853-841F-4CCBE017DD0D}"/>
              </a:ext>
            </a:extLst>
          </p:cNvPr>
          <p:cNvSpPr/>
          <p:nvPr/>
        </p:nvSpPr>
        <p:spPr>
          <a:xfrm>
            <a:off x="5892800" y="2671094"/>
            <a:ext cx="2313940" cy="356586"/>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9438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DUPA Participation</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109160754"/>
              </p:ext>
            </p:extLst>
          </p:nvPr>
        </p:nvGraphicFramePr>
        <p:xfrm>
          <a:off x="129540" y="702594"/>
          <a:ext cx="11932920" cy="4389120"/>
        </p:xfrm>
        <a:graphic>
          <a:graphicData uri="http://schemas.openxmlformats.org/drawingml/2006/table">
            <a:tbl>
              <a:tblPr firstRow="1" bandRow="1">
                <a:tableStyleId>{10A1B5D5-9B99-4C35-A422-299274C87663}</a:tableStyleId>
              </a:tblPr>
              <a:tblGrid>
                <a:gridCol w="8206740">
                  <a:extLst>
                    <a:ext uri="{9D8B030D-6E8A-4147-A177-3AD203B41FA5}">
                      <a16:colId xmlns:a16="http://schemas.microsoft.com/office/drawing/2014/main" val="2677039212"/>
                    </a:ext>
                  </a:extLst>
                </a:gridCol>
                <a:gridCol w="3726180">
                  <a:extLst>
                    <a:ext uri="{9D8B030D-6E8A-4147-A177-3AD203B41FA5}">
                      <a16:colId xmlns:a16="http://schemas.microsoft.com/office/drawing/2014/main" val="2823678546"/>
                    </a:ext>
                  </a:extLst>
                </a:gridCol>
              </a:tblGrid>
              <a:tr h="255972">
                <a:tc>
                  <a:txBody>
                    <a:bodyPr/>
                    <a:lstStyle/>
                    <a:p>
                      <a:r>
                        <a:rPr lang="en-US" sz="1600" dirty="0">
                          <a:solidFill>
                            <a:schemeClr val="tx1"/>
                          </a:solidFill>
                        </a:rPr>
                        <a:t>Question</a:t>
                      </a:r>
                    </a:p>
                  </a:txBody>
                  <a:tcPr/>
                </a:tc>
                <a:tc>
                  <a:txBody>
                    <a:bodyPr/>
                    <a:lstStyle/>
                    <a:p>
                      <a:r>
                        <a:rPr lang="en-US" sz="16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r>
                        <a:rPr lang="en-US" sz="1600" b="1" dirty="0"/>
                        <a:t>24) Are you aware that DUPA exists?</a:t>
                      </a:r>
                    </a:p>
                  </a:txBody>
                  <a:tcPr/>
                </a:tc>
                <a:tc>
                  <a:txBody>
                    <a:bodyPr/>
                    <a:lstStyle/>
                    <a:p>
                      <a:r>
                        <a:rPr lang="en-US" sz="1600" dirty="0"/>
                        <a:t>Yes</a:t>
                      </a:r>
                    </a:p>
                    <a:p>
                      <a:r>
                        <a:rPr lang="en-US" sz="1600" dirty="0"/>
                        <a:t>No</a:t>
                      </a:r>
                    </a:p>
                  </a:txBody>
                  <a:tcPr/>
                </a:tc>
                <a:extLst>
                  <a:ext uri="{0D108BD9-81ED-4DB2-BD59-A6C34878D82A}">
                    <a16:rowId xmlns:a16="http://schemas.microsoft.com/office/drawing/2014/main" val="3353613288"/>
                  </a:ext>
                </a:extLst>
              </a:tr>
              <a:tr h="274320">
                <a:tc>
                  <a:txBody>
                    <a:bodyPr/>
                    <a:lstStyle/>
                    <a:p>
                      <a:pPr marL="0" algn="l"/>
                      <a:r>
                        <a:rPr lang="en-US" sz="1600" b="1" dirty="0"/>
                        <a:t>25) Do you or have you ever participated in DUPA monthly meetings?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3198705446"/>
                  </a:ext>
                </a:extLst>
              </a:tr>
              <a:tr h="274320">
                <a:tc>
                  <a:txBody>
                    <a:bodyPr/>
                    <a:lstStyle/>
                    <a:p>
                      <a:pPr marL="457200" algn="l"/>
                      <a:r>
                        <a:rPr lang="en-US" sz="1600" b="1" dirty="0"/>
                        <a:t>25a) If applicable, what interferes with meeting participation?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0" algn="l" defTabSz="914400" rtl="0" eaLnBrk="1" latinLnBrk="0" hangingPunct="1"/>
                      <a:r>
                        <a:rPr lang="en-US" sz="1600" b="1" kern="1200" dirty="0">
                          <a:solidFill>
                            <a:schemeClr val="dk1"/>
                          </a:solidFill>
                          <a:latin typeface="+mn-lt"/>
                          <a:ea typeface="+mn-ea"/>
                          <a:cs typeface="+mn-cs"/>
                        </a:rPr>
                        <a:t>26) Do you or have you ever participated in a DUPA event (during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1179062830"/>
                  </a:ext>
                </a:extLst>
              </a:tr>
              <a:tr h="274320">
                <a:tc>
                  <a:txBody>
                    <a:bodyPr/>
                    <a:lstStyle/>
                    <a:p>
                      <a:pPr marL="45720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bl>
          </a:graphicData>
        </a:graphic>
      </p:graphicFrame>
      <p:pic>
        <p:nvPicPr>
          <p:cNvPr id="4" name="Graphic 3" descr="Checkbox Checked with solid fill">
            <a:extLst>
              <a:ext uri="{FF2B5EF4-FFF2-40B4-BE49-F238E27FC236}">
                <a16:creationId xmlns:a16="http://schemas.microsoft.com/office/drawing/2014/main" id="{E2D9FBC4-D09E-461A-B188-2235FD04E6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47108" y="3047302"/>
            <a:ext cx="300606" cy="300606"/>
          </a:xfrm>
          <a:prstGeom prst="rect">
            <a:avLst/>
          </a:prstGeom>
        </p:spPr>
      </p:pic>
      <p:pic>
        <p:nvPicPr>
          <p:cNvPr id="5" name="Graphic 4" descr="Checkbox Checked with solid fill">
            <a:extLst>
              <a:ext uri="{FF2B5EF4-FFF2-40B4-BE49-F238E27FC236}">
                <a16:creationId xmlns:a16="http://schemas.microsoft.com/office/drawing/2014/main" id="{28F50A54-5221-4960-821E-A62C30966A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47108" y="3537663"/>
            <a:ext cx="300606" cy="300606"/>
          </a:xfrm>
          <a:prstGeom prst="rect">
            <a:avLst/>
          </a:prstGeom>
        </p:spPr>
      </p:pic>
      <p:pic>
        <p:nvPicPr>
          <p:cNvPr id="6" name="Graphic 5" descr="Checkbox Checked with solid fill">
            <a:extLst>
              <a:ext uri="{FF2B5EF4-FFF2-40B4-BE49-F238E27FC236}">
                <a16:creationId xmlns:a16="http://schemas.microsoft.com/office/drawing/2014/main" id="{4E0EBE5C-0D74-4474-A211-754AD61948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47108" y="3787951"/>
            <a:ext cx="300606" cy="300606"/>
          </a:xfrm>
          <a:prstGeom prst="rect">
            <a:avLst/>
          </a:prstGeom>
        </p:spPr>
      </p:pic>
      <p:pic>
        <p:nvPicPr>
          <p:cNvPr id="7" name="Graphic 6" descr="Checkbox Checked with solid fill">
            <a:extLst>
              <a:ext uri="{FF2B5EF4-FFF2-40B4-BE49-F238E27FC236}">
                <a16:creationId xmlns:a16="http://schemas.microsoft.com/office/drawing/2014/main" id="{749C4205-784F-4BB8-84E8-C1F069F8F9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47108" y="1643554"/>
            <a:ext cx="300606" cy="300606"/>
          </a:xfrm>
          <a:prstGeom prst="rect">
            <a:avLst/>
          </a:prstGeom>
        </p:spPr>
      </p:pic>
      <p:pic>
        <p:nvPicPr>
          <p:cNvPr id="8" name="Graphic 7" descr="Checkbox Checked with solid fill">
            <a:extLst>
              <a:ext uri="{FF2B5EF4-FFF2-40B4-BE49-F238E27FC236}">
                <a16:creationId xmlns:a16="http://schemas.microsoft.com/office/drawing/2014/main" id="{E06BDF42-1635-431C-99F7-72DA88BB326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47108" y="2133915"/>
            <a:ext cx="300606" cy="300606"/>
          </a:xfrm>
          <a:prstGeom prst="rect">
            <a:avLst/>
          </a:prstGeom>
        </p:spPr>
      </p:pic>
      <p:pic>
        <p:nvPicPr>
          <p:cNvPr id="9" name="Graphic 8" descr="Checkbox Checked with solid fill">
            <a:extLst>
              <a:ext uri="{FF2B5EF4-FFF2-40B4-BE49-F238E27FC236}">
                <a16:creationId xmlns:a16="http://schemas.microsoft.com/office/drawing/2014/main" id="{441B9265-1488-436B-B69B-95B9B2EC2C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47108" y="2384203"/>
            <a:ext cx="300606" cy="300606"/>
          </a:xfrm>
          <a:prstGeom prst="rect">
            <a:avLst/>
          </a:prstGeom>
        </p:spPr>
      </p:pic>
    </p:spTree>
    <p:extLst>
      <p:ext uri="{BB962C8B-B14F-4D97-AF65-F5344CB8AC3E}">
        <p14:creationId xmlns:p14="http://schemas.microsoft.com/office/powerpoint/2010/main" val="85292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DUPA Participation</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3508632939"/>
              </p:ext>
            </p:extLst>
          </p:nvPr>
        </p:nvGraphicFramePr>
        <p:xfrm>
          <a:off x="129540" y="702594"/>
          <a:ext cx="11932920" cy="4389120"/>
        </p:xfrm>
        <a:graphic>
          <a:graphicData uri="http://schemas.openxmlformats.org/drawingml/2006/table">
            <a:tbl>
              <a:tblPr firstRow="1" bandRow="1">
                <a:tableStyleId>{10A1B5D5-9B99-4C35-A422-299274C87663}</a:tableStyleId>
              </a:tblPr>
              <a:tblGrid>
                <a:gridCol w="8206740">
                  <a:extLst>
                    <a:ext uri="{9D8B030D-6E8A-4147-A177-3AD203B41FA5}">
                      <a16:colId xmlns:a16="http://schemas.microsoft.com/office/drawing/2014/main" val="2677039212"/>
                    </a:ext>
                  </a:extLst>
                </a:gridCol>
                <a:gridCol w="3726180">
                  <a:extLst>
                    <a:ext uri="{9D8B030D-6E8A-4147-A177-3AD203B41FA5}">
                      <a16:colId xmlns:a16="http://schemas.microsoft.com/office/drawing/2014/main" val="2823678546"/>
                    </a:ext>
                  </a:extLst>
                </a:gridCol>
              </a:tblGrid>
              <a:tr h="255972">
                <a:tc>
                  <a:txBody>
                    <a:bodyPr/>
                    <a:lstStyle/>
                    <a:p>
                      <a:r>
                        <a:rPr lang="en-US" sz="1600" dirty="0">
                          <a:solidFill>
                            <a:schemeClr val="tx1"/>
                          </a:solidFill>
                        </a:rPr>
                        <a:t>Question</a:t>
                      </a:r>
                    </a:p>
                  </a:txBody>
                  <a:tcPr/>
                </a:tc>
                <a:tc>
                  <a:txBody>
                    <a:bodyPr/>
                    <a:lstStyle/>
                    <a:p>
                      <a:r>
                        <a:rPr lang="en-US" sz="16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r>
                        <a:rPr lang="en-US" sz="1600" b="1" dirty="0"/>
                        <a:t>24) Are you aware that DUPA exists?</a:t>
                      </a:r>
                    </a:p>
                  </a:txBody>
                  <a:tcPr/>
                </a:tc>
                <a:tc>
                  <a:txBody>
                    <a:bodyPr/>
                    <a:lstStyle/>
                    <a:p>
                      <a:r>
                        <a:rPr lang="en-US" sz="1600" dirty="0"/>
                        <a:t>Yes</a:t>
                      </a:r>
                    </a:p>
                    <a:p>
                      <a:r>
                        <a:rPr lang="en-US" sz="1600" dirty="0"/>
                        <a:t>No</a:t>
                      </a:r>
                    </a:p>
                  </a:txBody>
                  <a:tcPr/>
                </a:tc>
                <a:extLst>
                  <a:ext uri="{0D108BD9-81ED-4DB2-BD59-A6C34878D82A}">
                    <a16:rowId xmlns:a16="http://schemas.microsoft.com/office/drawing/2014/main" val="3353613288"/>
                  </a:ext>
                </a:extLst>
              </a:tr>
              <a:tr h="274320">
                <a:tc>
                  <a:txBody>
                    <a:bodyPr/>
                    <a:lstStyle/>
                    <a:p>
                      <a:pPr marL="0" algn="l"/>
                      <a:r>
                        <a:rPr lang="en-US" sz="1600" b="1" dirty="0"/>
                        <a:t>25) Do you or have you ever participated in DUPA monthly meetings?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3198705446"/>
                  </a:ext>
                </a:extLst>
              </a:tr>
              <a:tr h="274320">
                <a:tc>
                  <a:txBody>
                    <a:bodyPr/>
                    <a:lstStyle/>
                    <a:p>
                      <a:pPr marL="457200" algn="l"/>
                      <a:r>
                        <a:rPr lang="en-US" sz="1600" b="1" dirty="0"/>
                        <a:t>25a) If applicable, what interferes with meeting participation?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0" algn="l" defTabSz="914400" rtl="0" eaLnBrk="1" latinLnBrk="0" hangingPunct="1"/>
                      <a:r>
                        <a:rPr lang="en-US" sz="1600" b="1" kern="1200" dirty="0">
                          <a:solidFill>
                            <a:schemeClr val="dk1"/>
                          </a:solidFill>
                          <a:latin typeface="+mn-lt"/>
                          <a:ea typeface="+mn-ea"/>
                          <a:cs typeface="+mn-cs"/>
                        </a:rPr>
                        <a:t>26) Do you or have you ever participated in a DUPA event (during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1179062830"/>
                  </a:ext>
                </a:extLst>
              </a:tr>
              <a:tr h="274320">
                <a:tc>
                  <a:txBody>
                    <a:bodyPr/>
                    <a:lstStyle/>
                    <a:p>
                      <a:pPr marL="457200" algn="l"/>
                      <a:r>
                        <a:rPr lang="en-US" sz="1600" b="1" dirty="0"/>
                        <a:t>26a) If applicable, what interferes with event participation?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1622903117"/>
                  </a:ext>
                </a:extLst>
              </a:tr>
              <a:tr h="274320">
                <a:tc>
                  <a:txBody>
                    <a:bodyPr/>
                    <a:lstStyle/>
                    <a:p>
                      <a:pPr marL="0" algn="l"/>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07045746"/>
                  </a:ext>
                </a:extLst>
              </a:tr>
            </a:tbl>
          </a:graphicData>
        </a:graphic>
      </p:graphicFrame>
      <p:graphicFrame>
        <p:nvGraphicFramePr>
          <p:cNvPr id="4" name="Table 3">
            <a:extLst>
              <a:ext uri="{FF2B5EF4-FFF2-40B4-BE49-F238E27FC236}">
                <a16:creationId xmlns:a16="http://schemas.microsoft.com/office/drawing/2014/main" id="{91B4BD91-73BF-451B-8F4E-59A53BC676B2}"/>
              </a:ext>
            </a:extLst>
          </p:cNvPr>
          <p:cNvGraphicFramePr>
            <a:graphicFrameLocks noGrp="1"/>
          </p:cNvGraphicFramePr>
          <p:nvPr>
            <p:extLst>
              <p:ext uri="{D42A27DB-BD31-4B8C-83A1-F6EECF244321}">
                <p14:modId xmlns:p14="http://schemas.microsoft.com/office/powerpoint/2010/main" val="3930005757"/>
              </p:ext>
            </p:extLst>
          </p:nvPr>
        </p:nvGraphicFramePr>
        <p:xfrm>
          <a:off x="8336280" y="702594"/>
          <a:ext cx="3726180" cy="5699760"/>
        </p:xfrm>
        <a:graphic>
          <a:graphicData uri="http://schemas.openxmlformats.org/drawingml/2006/table">
            <a:tbl>
              <a:tblPr firstRow="1" bandRow="1">
                <a:tableStyleId>{9DCAF9ED-07DC-4A11-8D7F-57B35C25682E}</a:tableStyleId>
              </a:tblPr>
              <a:tblGrid>
                <a:gridCol w="3726180">
                  <a:extLst>
                    <a:ext uri="{9D8B030D-6E8A-4147-A177-3AD203B41FA5}">
                      <a16:colId xmlns:a16="http://schemas.microsoft.com/office/drawing/2014/main" val="505623104"/>
                    </a:ext>
                  </a:extLst>
                </a:gridCol>
              </a:tblGrid>
              <a:tr h="0">
                <a:tc>
                  <a:txBody>
                    <a:bodyPr/>
                    <a:lstStyle/>
                    <a:p>
                      <a:r>
                        <a:rPr lang="en-US" sz="1600" dirty="0">
                          <a:solidFill>
                            <a:schemeClr val="tx1"/>
                          </a:solidFill>
                        </a:rPr>
                        <a:t>Answer Choices</a:t>
                      </a:r>
                    </a:p>
                  </a:txBody>
                  <a:tcPr/>
                </a:tc>
                <a:extLst>
                  <a:ext uri="{0D108BD9-81ED-4DB2-BD59-A6C34878D82A}">
                    <a16:rowId xmlns:a16="http://schemas.microsoft.com/office/drawing/2014/main" val="3869354740"/>
                  </a:ext>
                </a:extLst>
              </a:tr>
              <a:tr h="274320">
                <a:tc>
                  <a:txBody>
                    <a:bodyPr/>
                    <a:lstStyle/>
                    <a:p>
                      <a:r>
                        <a:rPr lang="en-US" sz="1600" dirty="0"/>
                        <a:t>Meeting Time</a:t>
                      </a:r>
                    </a:p>
                  </a:txBody>
                  <a:tcPr/>
                </a:tc>
                <a:extLst>
                  <a:ext uri="{0D108BD9-81ED-4DB2-BD59-A6C34878D82A}">
                    <a16:rowId xmlns:a16="http://schemas.microsoft.com/office/drawing/2014/main" val="3925843345"/>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Meeting Frequency</a:t>
                      </a:r>
                    </a:p>
                  </a:txBody>
                  <a:tcPr/>
                </a:tc>
                <a:extLst>
                  <a:ext uri="{0D108BD9-81ED-4DB2-BD59-A6C34878D82A}">
                    <a16:rowId xmlns:a16="http://schemas.microsoft.com/office/drawing/2014/main" val="83327471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Meeting Duration</a:t>
                      </a:r>
                    </a:p>
                  </a:txBody>
                  <a:tcPr/>
                </a:tc>
                <a:extLst>
                  <a:ext uri="{0D108BD9-81ED-4DB2-BD59-A6C34878D82A}">
                    <a16:rowId xmlns:a16="http://schemas.microsoft.com/office/drawing/2014/main" val="321022317"/>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Workload</a:t>
                      </a:r>
                    </a:p>
                  </a:txBody>
                  <a:tcPr/>
                </a:tc>
                <a:extLst>
                  <a:ext uri="{0D108BD9-81ED-4DB2-BD59-A6C34878D82A}">
                    <a16:rowId xmlns:a16="http://schemas.microsoft.com/office/drawing/2014/main" val="2322042937"/>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Family Responsibilities</a:t>
                      </a:r>
                    </a:p>
                  </a:txBody>
                  <a:tcPr/>
                </a:tc>
                <a:extLst>
                  <a:ext uri="{0D108BD9-81ED-4DB2-BD59-A6C34878D82A}">
                    <a16:rowId xmlns:a16="http://schemas.microsoft.com/office/drawing/2014/main" val="120573231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Illness</a:t>
                      </a:r>
                    </a:p>
                  </a:txBody>
                  <a:tcPr/>
                </a:tc>
                <a:extLst>
                  <a:ext uri="{0D108BD9-81ED-4DB2-BD59-A6C34878D82A}">
                    <a16:rowId xmlns:a16="http://schemas.microsoft.com/office/drawing/2014/main" val="35854981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Accessibility</a:t>
                      </a:r>
                    </a:p>
                  </a:txBody>
                  <a:tcPr/>
                </a:tc>
                <a:extLst>
                  <a:ext uri="{0D108BD9-81ED-4DB2-BD59-A6C34878D82A}">
                    <a16:rowId xmlns:a16="http://schemas.microsoft.com/office/drawing/2014/main" val="3405030356"/>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Lack of Diversity in DUPA Participants</a:t>
                      </a:r>
                    </a:p>
                  </a:txBody>
                  <a:tcPr/>
                </a:tc>
                <a:extLst>
                  <a:ext uri="{0D108BD9-81ED-4DB2-BD59-A6C34878D82A}">
                    <a16:rowId xmlns:a16="http://schemas.microsoft.com/office/drawing/2014/main" val="105455838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Lack of Diversity in DUPA Leadership</a:t>
                      </a:r>
                    </a:p>
                  </a:txBody>
                  <a:tcPr/>
                </a:tc>
                <a:extLst>
                  <a:ext uri="{0D108BD9-81ED-4DB2-BD59-A6C34878D82A}">
                    <a16:rowId xmlns:a16="http://schemas.microsoft.com/office/drawing/2014/main" val="190226854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Lack of Support from PI/Supervisor</a:t>
                      </a:r>
                    </a:p>
                  </a:txBody>
                  <a:tcPr/>
                </a:tc>
                <a:extLst>
                  <a:ext uri="{0D108BD9-81ED-4DB2-BD59-A6C34878D82A}">
                    <a16:rowId xmlns:a16="http://schemas.microsoft.com/office/drawing/2014/main" val="130692467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Benefits of DUPA are Unclear</a:t>
                      </a:r>
                    </a:p>
                  </a:txBody>
                  <a:tcPr/>
                </a:tc>
                <a:extLst>
                  <a:ext uri="{0D108BD9-81ED-4DB2-BD59-A6C34878D82A}">
                    <a16:rowId xmlns:a16="http://schemas.microsoft.com/office/drawing/2014/main" val="2724265340"/>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Forget During Workday/Busy</a:t>
                      </a:r>
                    </a:p>
                  </a:txBody>
                  <a:tcPr/>
                </a:tc>
                <a:extLst>
                  <a:ext uri="{0D108BD9-81ED-4DB2-BD59-A6C34878D82A}">
                    <a16:rowId xmlns:a16="http://schemas.microsoft.com/office/drawing/2014/main" val="205793000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Zoom Fatigue</a:t>
                      </a:r>
                    </a:p>
                  </a:txBody>
                  <a:tcPr/>
                </a:tc>
                <a:extLst>
                  <a:ext uri="{0D108BD9-81ED-4DB2-BD59-A6C34878D82A}">
                    <a16:rowId xmlns:a16="http://schemas.microsoft.com/office/drawing/2014/main" val="3292267392"/>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Social Anxiety</a:t>
                      </a:r>
                    </a:p>
                  </a:txBody>
                  <a:tcPr/>
                </a:tc>
                <a:extLst>
                  <a:ext uri="{0D108BD9-81ED-4DB2-BD59-A6C34878D82A}">
                    <a16:rowId xmlns:a16="http://schemas.microsoft.com/office/drawing/2014/main" val="2406103365"/>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Conflicts</a:t>
                      </a:r>
                    </a:p>
                  </a:txBody>
                  <a:tcPr/>
                </a:tc>
                <a:extLst>
                  <a:ext uri="{0D108BD9-81ED-4DB2-BD59-A6C34878D82A}">
                    <a16:rowId xmlns:a16="http://schemas.microsoft.com/office/drawing/2014/main" val="1921001450"/>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Other (specify): Free Response</a:t>
                      </a:r>
                    </a:p>
                  </a:txBody>
                  <a:tcPr/>
                </a:tc>
                <a:extLst>
                  <a:ext uri="{0D108BD9-81ED-4DB2-BD59-A6C34878D82A}">
                    <a16:rowId xmlns:a16="http://schemas.microsoft.com/office/drawing/2014/main" val="607056411"/>
                  </a:ext>
                </a:extLst>
              </a:tr>
            </a:tbl>
          </a:graphicData>
        </a:graphic>
      </p:graphicFrame>
      <p:sp>
        <p:nvSpPr>
          <p:cNvPr id="5" name="Arrow: Right 4">
            <a:extLst>
              <a:ext uri="{FF2B5EF4-FFF2-40B4-BE49-F238E27FC236}">
                <a16:creationId xmlns:a16="http://schemas.microsoft.com/office/drawing/2014/main" id="{5B4B1D84-804E-4388-9D7B-10B08639D66A}"/>
              </a:ext>
            </a:extLst>
          </p:cNvPr>
          <p:cNvSpPr/>
          <p:nvPr/>
        </p:nvSpPr>
        <p:spPr>
          <a:xfrm>
            <a:off x="5892800" y="4073174"/>
            <a:ext cx="2313940" cy="356586"/>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0547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DUPA Participation</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178357943"/>
              </p:ext>
            </p:extLst>
          </p:nvPr>
        </p:nvGraphicFramePr>
        <p:xfrm>
          <a:off x="129540" y="702594"/>
          <a:ext cx="11932920" cy="4297680"/>
        </p:xfrm>
        <a:graphic>
          <a:graphicData uri="http://schemas.openxmlformats.org/drawingml/2006/table">
            <a:tbl>
              <a:tblPr firstRow="1" bandRow="1">
                <a:tableStyleId>{10A1B5D5-9B99-4C35-A422-299274C87663}</a:tableStyleId>
              </a:tblPr>
              <a:tblGrid>
                <a:gridCol w="8206740">
                  <a:extLst>
                    <a:ext uri="{9D8B030D-6E8A-4147-A177-3AD203B41FA5}">
                      <a16:colId xmlns:a16="http://schemas.microsoft.com/office/drawing/2014/main" val="2677039212"/>
                    </a:ext>
                  </a:extLst>
                </a:gridCol>
                <a:gridCol w="3726180">
                  <a:extLst>
                    <a:ext uri="{9D8B030D-6E8A-4147-A177-3AD203B41FA5}">
                      <a16:colId xmlns:a16="http://schemas.microsoft.com/office/drawing/2014/main" val="2823678546"/>
                    </a:ext>
                  </a:extLst>
                </a:gridCol>
              </a:tblGrid>
              <a:tr h="255972">
                <a:tc>
                  <a:txBody>
                    <a:bodyPr/>
                    <a:lstStyle/>
                    <a:p>
                      <a:r>
                        <a:rPr lang="en-US" sz="1600" dirty="0">
                          <a:solidFill>
                            <a:schemeClr val="tx1"/>
                          </a:solidFill>
                        </a:rPr>
                        <a:t>Question</a:t>
                      </a:r>
                    </a:p>
                  </a:txBody>
                  <a:tcPr/>
                </a:tc>
                <a:tc>
                  <a:txBody>
                    <a:bodyPr/>
                    <a:lstStyle/>
                    <a:p>
                      <a:r>
                        <a:rPr lang="en-US" sz="16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r>
                        <a:rPr lang="en-US" sz="1600" b="1" dirty="0"/>
                        <a:t>24) Are you aware that DUPA exists?</a:t>
                      </a:r>
                    </a:p>
                  </a:txBody>
                  <a:tcPr/>
                </a:tc>
                <a:tc>
                  <a:txBody>
                    <a:bodyPr/>
                    <a:lstStyle/>
                    <a:p>
                      <a:r>
                        <a:rPr lang="en-US" sz="1600" dirty="0"/>
                        <a:t>Yes</a:t>
                      </a:r>
                    </a:p>
                    <a:p>
                      <a:r>
                        <a:rPr lang="en-US" sz="1600" dirty="0"/>
                        <a:t>No</a:t>
                      </a:r>
                    </a:p>
                  </a:txBody>
                  <a:tcPr/>
                </a:tc>
                <a:extLst>
                  <a:ext uri="{0D108BD9-81ED-4DB2-BD59-A6C34878D82A}">
                    <a16:rowId xmlns:a16="http://schemas.microsoft.com/office/drawing/2014/main" val="3353613288"/>
                  </a:ext>
                </a:extLst>
              </a:tr>
              <a:tr h="274320">
                <a:tc>
                  <a:txBody>
                    <a:bodyPr/>
                    <a:lstStyle/>
                    <a:p>
                      <a:pPr marL="0" algn="l"/>
                      <a:r>
                        <a:rPr lang="en-US" sz="1600" b="1" dirty="0"/>
                        <a:t>25) Do you or have you ever participated in DUPA monthly meetings?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3198705446"/>
                  </a:ext>
                </a:extLst>
              </a:tr>
              <a:tr h="274320">
                <a:tc>
                  <a:txBody>
                    <a:bodyPr/>
                    <a:lstStyle/>
                    <a:p>
                      <a:pPr marL="457200" algn="l"/>
                      <a:r>
                        <a:rPr lang="en-US" sz="1600" b="1" dirty="0"/>
                        <a:t>25a) If applicable, what interferes with meeting participation?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801874637"/>
                  </a:ext>
                </a:extLst>
              </a:tr>
              <a:tr h="274320">
                <a:tc>
                  <a:txBody>
                    <a:bodyPr/>
                    <a:lstStyle/>
                    <a:p>
                      <a:pPr marL="0" algn="l" defTabSz="914400" rtl="0" eaLnBrk="1" latinLnBrk="0" hangingPunct="1"/>
                      <a:r>
                        <a:rPr lang="en-US" sz="1600" b="1" kern="1200" dirty="0">
                          <a:solidFill>
                            <a:schemeClr val="dk1"/>
                          </a:solidFill>
                          <a:latin typeface="+mn-lt"/>
                          <a:ea typeface="+mn-ea"/>
                          <a:cs typeface="+mn-cs"/>
                        </a:rPr>
                        <a:t>26) Do you or have you ever participated in a DUPA event (during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former participant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Yes, current participant (During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but interested in participating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 uninterested in participating</a:t>
                      </a:r>
                    </a:p>
                  </a:txBody>
                  <a:tcPr/>
                </a:tc>
                <a:extLst>
                  <a:ext uri="{0D108BD9-81ED-4DB2-BD59-A6C34878D82A}">
                    <a16:rowId xmlns:a16="http://schemas.microsoft.com/office/drawing/2014/main" val="1179062830"/>
                  </a:ext>
                </a:extLst>
              </a:tr>
              <a:tr h="274320">
                <a:tc>
                  <a:txBody>
                    <a:bodyPr/>
                    <a:lstStyle/>
                    <a:p>
                      <a:pPr marL="457200" algn="l"/>
                      <a:r>
                        <a:rPr lang="en-US" sz="1600" b="1" dirty="0"/>
                        <a:t>26a) If applicable, what interferes with event participation?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169202892"/>
                  </a:ext>
                </a:extLst>
              </a:tr>
              <a:tr h="274320">
                <a:tc>
                  <a:txBody>
                    <a:bodyPr/>
                    <a:lstStyle/>
                    <a:p>
                      <a:pPr marL="0" algn="l"/>
                      <a:r>
                        <a:rPr lang="en-US" sz="1600" b="1" dirty="0"/>
                        <a:t>27) Please provide input regarding your views about DUPA </a:t>
                      </a:r>
                    </a:p>
                    <a:p>
                      <a:pPr marL="0" algn="l"/>
                      <a:r>
                        <a:rPr lang="en-US" sz="1600" b="0" dirty="0"/>
                        <a:t>Topic Examples: Ideas to improve postdoc engagement, services or events DUPA should offer, etc.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Free Response</a:t>
                      </a:r>
                    </a:p>
                  </a:txBody>
                  <a:tcPr/>
                </a:tc>
                <a:extLst>
                  <a:ext uri="{0D108BD9-81ED-4DB2-BD59-A6C34878D82A}">
                    <a16:rowId xmlns:a16="http://schemas.microsoft.com/office/drawing/2014/main" val="3307045746"/>
                  </a:ext>
                </a:extLst>
              </a:tr>
            </a:tbl>
          </a:graphicData>
        </a:graphic>
      </p:graphicFrame>
      <p:sp>
        <p:nvSpPr>
          <p:cNvPr id="3" name="Rectangle 2">
            <a:extLst>
              <a:ext uri="{FF2B5EF4-FFF2-40B4-BE49-F238E27FC236}">
                <a16:creationId xmlns:a16="http://schemas.microsoft.com/office/drawing/2014/main" id="{72E99D51-E087-45C2-87BE-911AEDC0AD9C}"/>
              </a:ext>
            </a:extLst>
          </p:cNvPr>
          <p:cNvSpPr/>
          <p:nvPr/>
        </p:nvSpPr>
        <p:spPr>
          <a:xfrm>
            <a:off x="2643930" y="5667334"/>
            <a:ext cx="6904139" cy="1200329"/>
          </a:xfrm>
          <a:prstGeom prst="rect">
            <a:avLst/>
          </a:prstGeom>
          <a:noFill/>
        </p:spPr>
        <p:txBody>
          <a:bodyPr wrap="square" lIns="91440" tIns="45720" rIns="91440" bIns="45720">
            <a:spAutoFit/>
          </a:bodyPr>
          <a:lstStyle/>
          <a:p>
            <a:pPr algn="ctr"/>
            <a:r>
              <a:rPr lang="en-US" sz="7200" b="1" dirty="0">
                <a:ln w="22225">
                  <a:solidFill>
                    <a:schemeClr val="tx1"/>
                  </a:solidFill>
                  <a:prstDash val="solid"/>
                </a:ln>
                <a:solidFill>
                  <a:schemeClr val="bg1">
                    <a:lumMod val="75000"/>
                  </a:schemeClr>
                </a:solidFill>
              </a:rPr>
              <a:t>Survey Complete</a:t>
            </a:r>
          </a:p>
        </p:txBody>
      </p:sp>
      <p:sp>
        <p:nvSpPr>
          <p:cNvPr id="6" name="TextBox 5">
            <a:extLst>
              <a:ext uri="{FF2B5EF4-FFF2-40B4-BE49-F238E27FC236}">
                <a16:creationId xmlns:a16="http://schemas.microsoft.com/office/drawing/2014/main" id="{8FDB13E6-0117-4A85-A9A1-4BA68DACCE44}"/>
              </a:ext>
            </a:extLst>
          </p:cNvPr>
          <p:cNvSpPr txBox="1"/>
          <p:nvPr/>
        </p:nvSpPr>
        <p:spPr>
          <a:xfrm>
            <a:off x="129540" y="5144114"/>
            <a:ext cx="6690532" cy="523220"/>
          </a:xfrm>
          <a:prstGeom prst="rect">
            <a:avLst/>
          </a:prstGeom>
          <a:solidFill>
            <a:schemeClr val="bg2"/>
          </a:solidFill>
        </p:spPr>
        <p:txBody>
          <a:bodyPr wrap="square" rtlCol="0">
            <a:spAutoFit/>
          </a:bodyPr>
          <a:lstStyle/>
          <a:p>
            <a:pPr algn="ctr"/>
            <a:r>
              <a:rPr lang="en-US" sz="1400" dirty="0">
                <a:solidFill>
                  <a:srgbClr val="C00000"/>
                </a:solidFill>
              </a:rPr>
              <a:t>Free Responses, if they contain any identifiable information, will be deidentified.</a:t>
            </a:r>
          </a:p>
          <a:p>
            <a:pPr algn="ctr"/>
            <a:r>
              <a:rPr lang="en-US" sz="1400" dirty="0">
                <a:solidFill>
                  <a:srgbClr val="C00000"/>
                </a:solidFill>
              </a:rPr>
              <a:t>Individual quotes are not going to be included in the results analysis report, only themes.</a:t>
            </a:r>
          </a:p>
        </p:txBody>
      </p:sp>
    </p:spTree>
    <p:extLst>
      <p:ext uri="{BB962C8B-B14F-4D97-AF65-F5344CB8AC3E}">
        <p14:creationId xmlns:p14="http://schemas.microsoft.com/office/powerpoint/2010/main" val="3717792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297180" y="0"/>
            <a:ext cx="11887200" cy="839755"/>
          </a:xfrm>
        </p:spPr>
        <p:txBody>
          <a:bodyPr>
            <a:normAutofit/>
          </a:bodyPr>
          <a:lstStyle/>
          <a:p>
            <a:r>
              <a:rPr lang="en-US" dirty="0"/>
              <a:t>Survey Components &amp; Analysis Plan</a:t>
            </a:r>
          </a:p>
        </p:txBody>
      </p:sp>
      <p:sp>
        <p:nvSpPr>
          <p:cNvPr id="25" name="Content Placeholder 24">
            <a:extLst>
              <a:ext uri="{FF2B5EF4-FFF2-40B4-BE49-F238E27FC236}">
                <a16:creationId xmlns:a16="http://schemas.microsoft.com/office/drawing/2014/main" id="{6D4DB5FE-2AAD-4048-A50A-0AB83F98F1BD}"/>
              </a:ext>
            </a:extLst>
          </p:cNvPr>
          <p:cNvSpPr>
            <a:spLocks noGrp="1"/>
          </p:cNvSpPr>
          <p:nvPr>
            <p:ph idx="1"/>
          </p:nvPr>
        </p:nvSpPr>
        <p:spPr>
          <a:xfrm>
            <a:off x="297179" y="675410"/>
            <a:ext cx="11887200" cy="6102580"/>
          </a:xfrm>
        </p:spPr>
        <p:txBody>
          <a:bodyPr>
            <a:noAutofit/>
          </a:bodyPr>
          <a:lstStyle/>
          <a:p>
            <a:r>
              <a:rPr lang="en-US" sz="1600" dirty="0"/>
              <a:t>Order of analysis</a:t>
            </a:r>
          </a:p>
          <a:p>
            <a:pPr lvl="1"/>
            <a:r>
              <a:rPr lang="en-US" sz="1600" dirty="0">
                <a:solidFill>
                  <a:srgbClr val="C00000"/>
                </a:solidFill>
              </a:rPr>
              <a:t>Descriptive statistics in frequency distributions and percent</a:t>
            </a:r>
          </a:p>
          <a:p>
            <a:pPr lvl="1"/>
            <a:r>
              <a:rPr lang="en-US" sz="1600" dirty="0">
                <a:solidFill>
                  <a:srgbClr val="C00000"/>
                </a:solidFill>
              </a:rPr>
              <a:t>Two-way tables, stratified analysis (demographic variables)</a:t>
            </a:r>
          </a:p>
          <a:p>
            <a:pPr lvl="1"/>
            <a:r>
              <a:rPr lang="en-US" sz="1600" dirty="0">
                <a:solidFill>
                  <a:srgbClr val="C00000"/>
                </a:solidFill>
              </a:rPr>
              <a:t>Prevalence Ratio, Prevalence Odds Ratios </a:t>
            </a:r>
          </a:p>
          <a:p>
            <a:pPr lvl="1"/>
            <a:r>
              <a:rPr lang="en-US" sz="1600" dirty="0">
                <a:solidFill>
                  <a:srgbClr val="C00000"/>
                </a:solidFill>
              </a:rPr>
              <a:t>Statistical Significance Tests</a:t>
            </a:r>
          </a:p>
          <a:p>
            <a:pPr lvl="1"/>
            <a:r>
              <a:rPr lang="en-US" sz="1600" dirty="0">
                <a:solidFill>
                  <a:srgbClr val="C00000"/>
                </a:solidFill>
              </a:rPr>
              <a:t>Qualitative Content/Thematic Analysis</a:t>
            </a:r>
          </a:p>
          <a:p>
            <a:r>
              <a:rPr lang="en-US" sz="1600" dirty="0"/>
              <a:t>Table shells to be used in analysis/final report </a:t>
            </a:r>
            <a:r>
              <a:rPr lang="en-US" sz="1600" b="1" dirty="0"/>
              <a:t>(List is not complete/final)</a:t>
            </a:r>
          </a:p>
          <a:p>
            <a:pPr lvl="1">
              <a:buFont typeface="+mj-lt"/>
              <a:buAutoNum type="arabicPeriod"/>
            </a:pPr>
            <a:r>
              <a:rPr lang="en-US" sz="1600" dirty="0">
                <a:solidFill>
                  <a:srgbClr val="C00000"/>
                </a:solidFill>
              </a:rPr>
              <a:t>Frequency Distribution of Population Demographic Characteristics (Number and Percent)</a:t>
            </a:r>
          </a:p>
          <a:p>
            <a:pPr lvl="1">
              <a:buFont typeface="+mj-lt"/>
              <a:buAutoNum type="arabicPeriod"/>
            </a:pPr>
            <a:r>
              <a:rPr lang="en-US" sz="1600" dirty="0">
                <a:solidFill>
                  <a:srgbClr val="C00000"/>
                </a:solidFill>
              </a:rPr>
              <a:t>Frequency Distribution of Question Responses (Number and Percent)</a:t>
            </a:r>
          </a:p>
          <a:p>
            <a:pPr lvl="1">
              <a:buFont typeface="+mj-lt"/>
              <a:buAutoNum type="arabicPeriod"/>
            </a:pPr>
            <a:r>
              <a:rPr lang="en-US" sz="1600" dirty="0">
                <a:solidFill>
                  <a:srgbClr val="C00000"/>
                </a:solidFill>
              </a:rPr>
              <a:t>Frequency Distribution by Demographic Characteristics, Question Responses</a:t>
            </a:r>
          </a:p>
          <a:p>
            <a:pPr lvl="1">
              <a:buFont typeface="+mj-lt"/>
              <a:buAutoNum type="arabicPeriod"/>
            </a:pPr>
            <a:r>
              <a:rPr lang="en-US" sz="1600" dirty="0">
                <a:solidFill>
                  <a:srgbClr val="C00000"/>
                </a:solidFill>
              </a:rPr>
              <a:t>Two-by-Two Tables</a:t>
            </a:r>
          </a:p>
          <a:p>
            <a:pPr lvl="1">
              <a:buFont typeface="+mj-lt"/>
              <a:buAutoNum type="arabicPeriod"/>
            </a:pPr>
            <a:r>
              <a:rPr lang="en-US" sz="1600" dirty="0">
                <a:solidFill>
                  <a:srgbClr val="C00000"/>
                </a:solidFill>
              </a:rPr>
              <a:t>Stratified Analysis</a:t>
            </a:r>
          </a:p>
          <a:p>
            <a:pPr lvl="1">
              <a:buFont typeface="+mj-lt"/>
              <a:buAutoNum type="arabicPeriod"/>
            </a:pPr>
            <a:r>
              <a:rPr lang="en-US" sz="1600" dirty="0">
                <a:solidFill>
                  <a:srgbClr val="C00000"/>
                </a:solidFill>
              </a:rPr>
              <a:t>Qualitative Analysis Results</a:t>
            </a:r>
          </a:p>
          <a:p>
            <a:r>
              <a:rPr lang="en-US" sz="1600" dirty="0"/>
              <a:t>Sources of Bias</a:t>
            </a:r>
          </a:p>
          <a:p>
            <a:pPr lvl="1"/>
            <a:r>
              <a:rPr lang="en-US" sz="1600" dirty="0">
                <a:solidFill>
                  <a:srgbClr val="C00000"/>
                </a:solidFill>
              </a:rPr>
              <a:t>Sampling /Non-Response Bias</a:t>
            </a:r>
          </a:p>
          <a:p>
            <a:pPr lvl="1"/>
            <a:r>
              <a:rPr lang="en-US" sz="1600" dirty="0">
                <a:solidFill>
                  <a:srgbClr val="C00000"/>
                </a:solidFill>
              </a:rPr>
              <a:t>Measurement Bias</a:t>
            </a:r>
          </a:p>
          <a:p>
            <a:r>
              <a:rPr lang="en-US" sz="1600" dirty="0"/>
              <a:t>Data Analysis Personnel (would like to recruit an administrative or faculty volunteer)</a:t>
            </a:r>
          </a:p>
          <a:p>
            <a:pPr lvl="1"/>
            <a:r>
              <a:rPr lang="en-US" sz="1600" dirty="0"/>
              <a:t>Postdoctoral Volunteers</a:t>
            </a:r>
          </a:p>
          <a:p>
            <a:pPr lvl="2"/>
            <a:r>
              <a:rPr lang="en-US" sz="1600" dirty="0">
                <a:solidFill>
                  <a:srgbClr val="C00000"/>
                </a:solidFill>
              </a:rPr>
              <a:t>Marhiah C. Montoya, PhD (if others would like to volunteer to analyze these data in my place, I welcome it)</a:t>
            </a:r>
          </a:p>
          <a:p>
            <a:pPr lvl="2"/>
            <a:r>
              <a:rPr lang="en-US" sz="1600" dirty="0">
                <a:solidFill>
                  <a:srgbClr val="C00000"/>
                </a:solidFill>
              </a:rPr>
              <a:t>Other postdoctoral analysis personnel volunteers TBD (email </a:t>
            </a:r>
            <a:r>
              <a:rPr lang="en-US" sz="1600" dirty="0">
                <a:solidFill>
                  <a:srgbClr val="C00000"/>
                </a:solidFill>
                <a:hlinkClick r:id="rId3"/>
              </a:rPr>
              <a:t>marhiah.montoya@duke.edu</a:t>
            </a:r>
            <a:r>
              <a:rPr lang="en-US" sz="1600" dirty="0">
                <a:solidFill>
                  <a:srgbClr val="C00000"/>
                </a:solidFill>
              </a:rPr>
              <a:t> if you are interested in volunteering)</a:t>
            </a:r>
          </a:p>
        </p:txBody>
      </p:sp>
    </p:spTree>
    <p:extLst>
      <p:ext uri="{BB962C8B-B14F-4D97-AF65-F5344CB8AC3E}">
        <p14:creationId xmlns:p14="http://schemas.microsoft.com/office/powerpoint/2010/main" val="106764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xEl>
                                              <p:pRg st="14" end="1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xEl>
                                              <p:pRg st="15" end="1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xEl>
                                              <p:pRg st="16" end="1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xEl>
                                              <p:pRg st="17" end="1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5">
                                            <p:txEl>
                                              <p:pRg st="18" end="1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dirty="0"/>
              <a:t>DUPA Postdoctoral Working Conditions &amp; DEI Survey</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2661478242"/>
              </p:ext>
            </p:extLst>
          </p:nvPr>
        </p:nvGraphicFramePr>
        <p:xfrm>
          <a:off x="129540" y="712222"/>
          <a:ext cx="11932920" cy="6035040"/>
        </p:xfrm>
        <a:graphic>
          <a:graphicData uri="http://schemas.openxmlformats.org/drawingml/2006/table">
            <a:tbl>
              <a:tblPr firstRow="1" bandRow="1">
                <a:tableStyleId>{1FECB4D8-DB02-4DC6-A0A2-4F2EBAE1DC90}</a:tableStyleId>
              </a:tblPr>
              <a:tblGrid>
                <a:gridCol w="5981700">
                  <a:extLst>
                    <a:ext uri="{9D8B030D-6E8A-4147-A177-3AD203B41FA5}">
                      <a16:colId xmlns:a16="http://schemas.microsoft.com/office/drawing/2014/main" val="2677039212"/>
                    </a:ext>
                  </a:extLst>
                </a:gridCol>
                <a:gridCol w="5951220">
                  <a:extLst>
                    <a:ext uri="{9D8B030D-6E8A-4147-A177-3AD203B41FA5}">
                      <a16:colId xmlns:a16="http://schemas.microsoft.com/office/drawing/2014/main" val="2823678546"/>
                    </a:ext>
                  </a:extLst>
                </a:gridCol>
              </a:tblGrid>
              <a:tr h="274320">
                <a:tc>
                  <a:txBody>
                    <a:bodyPr/>
                    <a:lstStyle/>
                    <a:p>
                      <a:r>
                        <a:rPr lang="en-US" sz="1600" dirty="0">
                          <a:solidFill>
                            <a:schemeClr val="tx1"/>
                          </a:solidFill>
                        </a:rPr>
                        <a:t>Survey Introduction</a:t>
                      </a:r>
                    </a:p>
                  </a:txBody>
                  <a:tcPr/>
                </a:tc>
                <a:tc>
                  <a:txBody>
                    <a:bodyPr/>
                    <a:lstStyle/>
                    <a:p>
                      <a:endParaRPr lang="en-US" sz="1600" dirty="0">
                        <a:solidFill>
                          <a:schemeClr val="tx1"/>
                        </a:solidFill>
                      </a:endParaRPr>
                    </a:p>
                  </a:txBody>
                  <a:tcPr/>
                </a:tc>
                <a:extLst>
                  <a:ext uri="{0D108BD9-81ED-4DB2-BD59-A6C34878D82A}">
                    <a16:rowId xmlns:a16="http://schemas.microsoft.com/office/drawing/2014/main" val="3744553088"/>
                  </a:ext>
                </a:extLst>
              </a:tr>
              <a:tr h="875820">
                <a:tc gridSpan="2">
                  <a:txBody>
                    <a:bodyPr/>
                    <a:lstStyle/>
                    <a:p>
                      <a:r>
                        <a:rPr lang="en-US" sz="1600" b="0" dirty="0">
                          <a:solidFill>
                            <a:schemeClr val="tx1"/>
                          </a:solidFill>
                        </a:rPr>
                        <a:t>The </a:t>
                      </a:r>
                      <a:r>
                        <a:rPr lang="en-US" sz="1600" b="1" dirty="0">
                          <a:solidFill>
                            <a:schemeClr val="tx1"/>
                          </a:solidFill>
                        </a:rPr>
                        <a:t>D</a:t>
                      </a:r>
                      <a:r>
                        <a:rPr lang="en-US" sz="1600" b="0" dirty="0">
                          <a:solidFill>
                            <a:schemeClr val="tx1"/>
                          </a:solidFill>
                        </a:rPr>
                        <a:t>uke </a:t>
                      </a:r>
                      <a:r>
                        <a:rPr lang="en-US" sz="1600" b="1" dirty="0">
                          <a:solidFill>
                            <a:schemeClr val="tx1"/>
                          </a:solidFill>
                        </a:rPr>
                        <a:t>U</a:t>
                      </a:r>
                      <a:r>
                        <a:rPr lang="en-US" sz="1600" b="0" dirty="0">
                          <a:solidFill>
                            <a:schemeClr val="tx1"/>
                          </a:solidFill>
                        </a:rPr>
                        <a:t>niversity </a:t>
                      </a:r>
                      <a:r>
                        <a:rPr lang="en-US" sz="1600" b="1" dirty="0">
                          <a:solidFill>
                            <a:schemeClr val="tx1"/>
                          </a:solidFill>
                        </a:rPr>
                        <a:t>P</a:t>
                      </a:r>
                      <a:r>
                        <a:rPr lang="en-US" sz="1600" b="0" dirty="0">
                          <a:solidFill>
                            <a:schemeClr val="tx1"/>
                          </a:solidFill>
                        </a:rPr>
                        <a:t>ostdoc </a:t>
                      </a:r>
                      <a:r>
                        <a:rPr lang="en-US" sz="1600" b="1" dirty="0">
                          <a:solidFill>
                            <a:schemeClr val="tx1"/>
                          </a:solidFill>
                        </a:rPr>
                        <a:t>A</a:t>
                      </a:r>
                      <a:r>
                        <a:rPr lang="en-US" sz="1600" b="0" dirty="0">
                          <a:solidFill>
                            <a:schemeClr val="tx1"/>
                          </a:solidFill>
                        </a:rPr>
                        <a:t>ssociation (DUPA) is making Diversity, Equity, and Inclusion (DEI) a priority to ensure postdocs have an accepting and supportive environment to contribute to their career growth and improve research conducted at Duke and beyond. It is DUPA’s goal to support, include, celebrate, and amplify voices of persons from all countries, cultures, ability statuses, and those part of the LGBTQIA+ community. This survey has been designed by Dr. Marhiah C. Montoya, a current Duke Postdoctoral Scholar and DUPA Diversity Chair. This survey is not intended for research purposes. </a:t>
                      </a:r>
                      <a:r>
                        <a:rPr lang="en-US" sz="1600" b="1" dirty="0">
                          <a:solidFill>
                            <a:schemeClr val="tx1"/>
                          </a:solidFill>
                        </a:rPr>
                        <a:t>The raw data will remain in the hands of Duke postdocs. The analysis will be performed by Duke postdocs. The survey analysis report (deidentified), will be distributed to all postdocs and posted on the DUPA website. </a:t>
                      </a:r>
                      <a:r>
                        <a:rPr lang="en-US" sz="1600" b="0" dirty="0">
                          <a:solidFill>
                            <a:schemeClr val="tx1"/>
                          </a:solidFill>
                        </a:rPr>
                        <a:t>In addition, the survey analysis report will also be distributed to the Duke Offices. </a:t>
                      </a:r>
                      <a:r>
                        <a:rPr lang="en-US" sz="1600" b="1" dirty="0">
                          <a:solidFill>
                            <a:schemeClr val="tx1"/>
                          </a:solidFill>
                        </a:rPr>
                        <a:t>The results will be used to inform DUPA how to advocate for postdocs and what improvements/services are needed to improve the research environment and postdoctoral training here at Duke. </a:t>
                      </a:r>
                    </a:p>
                    <a:p>
                      <a:endParaRPr lang="en-US" sz="1600" b="0" dirty="0">
                        <a:solidFill>
                          <a:schemeClr val="tx1"/>
                        </a:solidFill>
                      </a:endParaRPr>
                    </a:p>
                    <a:p>
                      <a:r>
                        <a:rPr lang="en-US" sz="1600" b="0" dirty="0">
                          <a:solidFill>
                            <a:schemeClr val="tx1"/>
                          </a:solidFill>
                        </a:rPr>
                        <a:t>This survey is being conducted for three reasons:</a:t>
                      </a:r>
                    </a:p>
                    <a:p>
                      <a:r>
                        <a:rPr lang="en-US" sz="1600" b="0" dirty="0">
                          <a:solidFill>
                            <a:schemeClr val="tx1"/>
                          </a:solidFill>
                        </a:rPr>
                        <a:t>1.) To identify professional and social well-being of postdocs and gain input from postdocs about the changes Duke and DUPA should make to improve our research culture and environment. </a:t>
                      </a:r>
                    </a:p>
                    <a:p>
                      <a:r>
                        <a:rPr lang="en-US" sz="1600" b="0" dirty="0">
                          <a:solidFill>
                            <a:schemeClr val="tx1"/>
                          </a:solidFill>
                        </a:rPr>
                        <a:t>2.) To describe the diversity of DUPA participants/non-participants and identify ways to improve engagement.</a:t>
                      </a:r>
                    </a:p>
                    <a:p>
                      <a:r>
                        <a:rPr lang="en-US" sz="1600" b="0" dirty="0">
                          <a:solidFill>
                            <a:schemeClr val="tx1"/>
                          </a:solidFill>
                        </a:rPr>
                        <a:t>3.) To identify postdoc social, research, and training needs regarding diversity, equity, and inclusion.</a:t>
                      </a:r>
                    </a:p>
                    <a:p>
                      <a:endParaRPr lang="en-US" sz="1600" b="0" dirty="0">
                        <a:solidFill>
                          <a:schemeClr val="tx1"/>
                        </a:solidFill>
                      </a:endParaRPr>
                    </a:p>
                    <a:p>
                      <a:r>
                        <a:rPr lang="en-US" sz="1600" b="0" dirty="0">
                          <a:solidFill>
                            <a:schemeClr val="tx1"/>
                          </a:solidFill>
                        </a:rPr>
                        <a:t>Your participation is voluntary, your responses are anonymous, and only collective findings will be reported.</a:t>
                      </a:r>
                    </a:p>
                    <a:p>
                      <a:r>
                        <a:rPr lang="en-US" sz="1600" b="0" dirty="0">
                          <a:solidFill>
                            <a:schemeClr val="tx1"/>
                          </a:solidFill>
                        </a:rPr>
                        <a:t>The data you provide is completely confidential. </a:t>
                      </a:r>
                    </a:p>
                    <a:p>
                      <a:r>
                        <a:rPr lang="en-US" sz="1600" b="0" dirty="0">
                          <a:solidFill>
                            <a:schemeClr val="tx1"/>
                          </a:solidFill>
                        </a:rPr>
                        <a:t>To ensure anonymity, when there are fewer than five (5) respondents in any potentially identifying category, responses will be reported in aggregate to protect identity.</a:t>
                      </a:r>
                    </a:p>
                    <a:p>
                      <a:endParaRPr lang="en-US" sz="1600" b="0" dirty="0">
                        <a:solidFill>
                          <a:schemeClr val="tx1"/>
                        </a:solidFill>
                      </a:endParaRPr>
                    </a:p>
                    <a:p>
                      <a:r>
                        <a:rPr lang="en-US" sz="1600" b="0" dirty="0">
                          <a:solidFill>
                            <a:schemeClr val="tx1"/>
                          </a:solidFill>
                        </a:rPr>
                        <a:t>If you have questions about this survey or are interested in contributing to DUPA Diversity efforts, please contact Marhiah Montoya, Ph.D. at </a:t>
                      </a:r>
                      <a:r>
                        <a:rPr lang="en-US" sz="1600" b="0" dirty="0">
                          <a:solidFill>
                            <a:schemeClr val="tx1"/>
                          </a:solidFill>
                          <a:hlinkClick r:id="rId2"/>
                        </a:rPr>
                        <a:t>Marhiah.Montoya@duke.edu</a:t>
                      </a:r>
                      <a:endParaRPr lang="en-US" sz="1600" b="0" dirty="0">
                        <a:solidFill>
                          <a:schemeClr val="tx1"/>
                        </a:solidFill>
                      </a:endParaRPr>
                    </a:p>
                    <a:p>
                      <a:r>
                        <a:rPr lang="en-US" sz="1600" b="0" dirty="0">
                          <a:solidFill>
                            <a:schemeClr val="tx1"/>
                          </a:solidFill>
                        </a:rPr>
                        <a:t>Thank you for sharing your feedback to improve the postdoctoral experience at Duke. Your opinion counts, your well-being matters.  </a:t>
                      </a:r>
                    </a:p>
                  </a:txBody>
                  <a:tcPr/>
                </a:tc>
                <a:tc hMerge="1">
                  <a:txBody>
                    <a:bodyPr/>
                    <a:lstStyle/>
                    <a:p>
                      <a:endParaRPr lang="en-US" sz="1600" dirty="0">
                        <a:solidFill>
                          <a:schemeClr val="tx1"/>
                        </a:solidFill>
                      </a:endParaRPr>
                    </a:p>
                  </a:txBody>
                  <a:tcPr/>
                </a:tc>
                <a:extLst>
                  <a:ext uri="{0D108BD9-81ED-4DB2-BD59-A6C34878D82A}">
                    <a16:rowId xmlns:a16="http://schemas.microsoft.com/office/drawing/2014/main" val="1159713870"/>
                  </a:ext>
                </a:extLst>
              </a:tr>
            </a:tbl>
          </a:graphicData>
        </a:graphic>
      </p:graphicFrame>
    </p:spTree>
    <p:extLst>
      <p:ext uri="{BB962C8B-B14F-4D97-AF65-F5344CB8AC3E}">
        <p14:creationId xmlns:p14="http://schemas.microsoft.com/office/powerpoint/2010/main" val="2780767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sz="4000" dirty="0"/>
              <a:t>Demographics – Postdoctoral Status &amp; Attributes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2721924276"/>
              </p:ext>
            </p:extLst>
          </p:nvPr>
        </p:nvGraphicFramePr>
        <p:xfrm>
          <a:off x="129540" y="1506739"/>
          <a:ext cx="11932920" cy="5127780"/>
        </p:xfrm>
        <a:graphic>
          <a:graphicData uri="http://schemas.openxmlformats.org/drawingml/2006/table">
            <a:tbl>
              <a:tblPr firstRow="1" bandRow="1">
                <a:tableStyleId>{1FECB4D8-DB02-4DC6-A0A2-4F2EBAE1DC90}</a:tableStyleId>
              </a:tblPr>
              <a:tblGrid>
                <a:gridCol w="5045133">
                  <a:extLst>
                    <a:ext uri="{9D8B030D-6E8A-4147-A177-3AD203B41FA5}">
                      <a16:colId xmlns:a16="http://schemas.microsoft.com/office/drawing/2014/main" val="2677039212"/>
                    </a:ext>
                  </a:extLst>
                </a:gridCol>
                <a:gridCol w="6887787">
                  <a:extLst>
                    <a:ext uri="{9D8B030D-6E8A-4147-A177-3AD203B41FA5}">
                      <a16:colId xmlns:a16="http://schemas.microsoft.com/office/drawing/2014/main" val="2823678546"/>
                    </a:ext>
                  </a:extLst>
                </a:gridCol>
              </a:tblGrid>
              <a:tr h="274320">
                <a:tc>
                  <a:txBody>
                    <a:bodyPr/>
                    <a:lstStyle/>
                    <a:p>
                      <a:r>
                        <a:rPr lang="en-US" sz="1600" dirty="0">
                          <a:solidFill>
                            <a:schemeClr val="tx1"/>
                          </a:solidFill>
                        </a:rPr>
                        <a:t>Question</a:t>
                      </a:r>
                    </a:p>
                  </a:txBody>
                  <a:tcPr/>
                </a:tc>
                <a:tc>
                  <a:txBody>
                    <a:bodyPr/>
                    <a:lstStyle/>
                    <a:p>
                      <a:r>
                        <a:rPr lang="en-US" sz="1600" dirty="0">
                          <a:solidFill>
                            <a:schemeClr val="tx1"/>
                          </a:solidFill>
                        </a:rPr>
                        <a:t>Answer Choices</a:t>
                      </a:r>
                    </a:p>
                  </a:txBody>
                  <a:tcPr/>
                </a:tc>
                <a:extLst>
                  <a:ext uri="{0D108BD9-81ED-4DB2-BD59-A6C34878D82A}">
                    <a16:rowId xmlns:a16="http://schemas.microsoft.com/office/drawing/2014/main" val="3744553088"/>
                  </a:ext>
                </a:extLst>
              </a:tr>
              <a:tr h="625434">
                <a:tc>
                  <a:txBody>
                    <a:bodyPr/>
                    <a:lstStyle/>
                    <a:p>
                      <a:r>
                        <a:rPr lang="en-US" sz="1400" b="1" dirty="0">
                          <a:solidFill>
                            <a:schemeClr val="tx1"/>
                          </a:solidFill>
                        </a:rPr>
                        <a:t>1) What is your current postdoctoral appointment?</a:t>
                      </a:r>
                    </a:p>
                  </a:txBody>
                  <a:tcPr/>
                </a:tc>
                <a:tc>
                  <a:txBody>
                    <a:bodyPr/>
                    <a:lstStyle/>
                    <a:p>
                      <a:pPr marL="0" indent="0">
                        <a:buFont typeface="Arial" panose="020B0604020202020204" pitchFamily="34" charset="0"/>
                        <a:buNone/>
                      </a:pPr>
                      <a:r>
                        <a:rPr lang="en-US" sz="1400" dirty="0">
                          <a:solidFill>
                            <a:schemeClr val="tx1"/>
                          </a:solidFill>
                        </a:rPr>
                        <a:t>●Postdoctoral Associate    ●Postdoctoral Scholar    ●Research Associate Senior</a:t>
                      </a:r>
                    </a:p>
                    <a:p>
                      <a:r>
                        <a:rPr lang="en-US" sz="1400" dirty="0">
                          <a:solidFill>
                            <a:schemeClr val="tx1"/>
                          </a:solidFill>
                        </a:rPr>
                        <a:t>●</a:t>
                      </a:r>
                      <a:r>
                        <a:rPr lang="en-US" sz="1400" dirty="0">
                          <a:solidFill>
                            <a:srgbClr val="FF0000"/>
                          </a:solidFill>
                        </a:rPr>
                        <a:t>Other Postdoctoral-Level Person (i.e. visiting scholar, etc.)</a:t>
                      </a:r>
                    </a:p>
                  </a:txBody>
                  <a:tcPr/>
                </a:tc>
                <a:extLst>
                  <a:ext uri="{0D108BD9-81ED-4DB2-BD59-A6C34878D82A}">
                    <a16:rowId xmlns:a16="http://schemas.microsoft.com/office/drawing/2014/main" val="1159713870"/>
                  </a:ext>
                </a:extLst>
              </a:tr>
              <a:tr h="685800">
                <a:tc>
                  <a:txBody>
                    <a:bodyPr/>
                    <a:lstStyle/>
                    <a:p>
                      <a:r>
                        <a:rPr lang="en-US" sz="1400" b="1" dirty="0">
                          <a:solidFill>
                            <a:schemeClr val="tx1"/>
                          </a:solidFill>
                        </a:rPr>
                        <a:t>2) How long have you been a Postdoc at Duke?</a:t>
                      </a:r>
                    </a:p>
                  </a:txBody>
                  <a:tcPr/>
                </a:tc>
                <a:tc>
                  <a:txBody>
                    <a:bodyPr/>
                    <a:lstStyle/>
                    <a:p>
                      <a:r>
                        <a:rPr lang="en-US" sz="1400" dirty="0">
                          <a:solidFill>
                            <a:schemeClr val="tx1"/>
                          </a:solidFill>
                        </a:rPr>
                        <a:t>●Less than 6 Months     ●6 Months to 1 year     ●1 - 2 years     ●2 - 3 years</a:t>
                      </a:r>
                    </a:p>
                    <a:p>
                      <a:r>
                        <a:rPr lang="en-US" sz="1400" dirty="0">
                          <a:solidFill>
                            <a:schemeClr val="tx1"/>
                          </a:solidFill>
                        </a:rPr>
                        <a:t>●3 - 4 years                     ●4 – 5 years                     ●Greater than 5 years</a:t>
                      </a:r>
                    </a:p>
                  </a:txBody>
                  <a:tcPr/>
                </a:tc>
                <a:extLst>
                  <a:ext uri="{0D108BD9-81ED-4DB2-BD59-A6C34878D82A}">
                    <a16:rowId xmlns:a16="http://schemas.microsoft.com/office/drawing/2014/main" val="299699709"/>
                  </a:ext>
                </a:extLst>
              </a:tr>
              <a:tr h="433266">
                <a:tc>
                  <a:txBody>
                    <a:bodyPr/>
                    <a:lstStyle/>
                    <a:p>
                      <a:r>
                        <a:rPr lang="en-US" sz="1400" b="1" dirty="0">
                          <a:solidFill>
                            <a:schemeClr val="tx1"/>
                          </a:solidFill>
                        </a:rPr>
                        <a:t>3) What is your sex/gender? (Select all that apply)</a:t>
                      </a:r>
                    </a:p>
                  </a:txBody>
                  <a:tcPr/>
                </a:tc>
                <a:tc>
                  <a:txBody>
                    <a:bodyPr/>
                    <a:lstStyle/>
                    <a:p>
                      <a:r>
                        <a:rPr lang="en-US" sz="1400" dirty="0">
                          <a:solidFill>
                            <a:schemeClr val="tx1"/>
                          </a:solidFill>
                        </a:rPr>
                        <a:t>●Do not wish to answer     ●Male                 ●Female                ●Cisgender     </a:t>
                      </a:r>
                    </a:p>
                    <a:p>
                      <a:r>
                        <a:rPr lang="en-US" sz="1400" dirty="0">
                          <a:solidFill>
                            <a:schemeClr val="tx1"/>
                          </a:solidFill>
                        </a:rPr>
                        <a:t>●Transgender                       ●Genderfluid     ●Genderqueer     ●Gender-neutral     ●Non-Binary                         ●Agender           ●Another gender not listed above</a:t>
                      </a:r>
                    </a:p>
                  </a:txBody>
                  <a:tcPr/>
                </a:tc>
                <a:extLst>
                  <a:ext uri="{0D108BD9-81ED-4DB2-BD59-A6C34878D82A}">
                    <a16:rowId xmlns:a16="http://schemas.microsoft.com/office/drawing/2014/main" val="3592497585"/>
                  </a:ext>
                </a:extLst>
              </a:tr>
              <a:tr h="433266">
                <a:tc>
                  <a:txBody>
                    <a:bodyPr/>
                    <a:lstStyle/>
                    <a:p>
                      <a:r>
                        <a:rPr lang="en-US" sz="1400" b="1" dirty="0"/>
                        <a:t>4) What is your current age (years)?</a:t>
                      </a:r>
                    </a:p>
                  </a:txBody>
                  <a:tcPr/>
                </a:tc>
                <a:tc>
                  <a:txBody>
                    <a:bodyPr/>
                    <a:lstStyle/>
                    <a:p>
                      <a:r>
                        <a:rPr lang="en-US" sz="1400" dirty="0">
                          <a:solidFill>
                            <a:schemeClr val="tx1"/>
                          </a:solidFill>
                        </a:rPr>
                        <a:t>●Do not wish to answer  ●</a:t>
                      </a:r>
                      <a:r>
                        <a:rPr lang="en-US" sz="1400" dirty="0"/>
                        <a:t>&lt; 25      </a:t>
                      </a:r>
                      <a:r>
                        <a:rPr lang="en-US" sz="1400" dirty="0">
                          <a:solidFill>
                            <a:schemeClr val="tx1"/>
                          </a:solidFill>
                        </a:rPr>
                        <a:t>●</a:t>
                      </a:r>
                      <a:r>
                        <a:rPr lang="en-US" sz="1400" dirty="0"/>
                        <a:t>25 – 29      </a:t>
                      </a:r>
                      <a:r>
                        <a:rPr lang="en-US" sz="1400" dirty="0">
                          <a:solidFill>
                            <a:schemeClr val="tx1"/>
                          </a:solidFill>
                        </a:rPr>
                        <a:t>●</a:t>
                      </a:r>
                      <a:r>
                        <a:rPr lang="en-US" sz="1400" dirty="0"/>
                        <a:t>30 – 34     </a:t>
                      </a:r>
                      <a:r>
                        <a:rPr lang="en-US" sz="1400" dirty="0">
                          <a:solidFill>
                            <a:schemeClr val="tx1"/>
                          </a:solidFill>
                        </a:rPr>
                        <a:t>●</a:t>
                      </a:r>
                      <a:r>
                        <a:rPr lang="en-US" sz="1400" dirty="0"/>
                        <a:t>35 – 39      </a:t>
                      </a:r>
                      <a:r>
                        <a:rPr lang="en-US" sz="1400" dirty="0">
                          <a:solidFill>
                            <a:schemeClr val="tx1"/>
                          </a:solidFill>
                        </a:rPr>
                        <a:t>●</a:t>
                      </a:r>
                      <a:r>
                        <a:rPr lang="en-US" sz="1400" dirty="0"/>
                        <a:t>40+</a:t>
                      </a:r>
                    </a:p>
                  </a:txBody>
                  <a:tcPr/>
                </a:tc>
                <a:extLst>
                  <a:ext uri="{0D108BD9-81ED-4DB2-BD59-A6C34878D82A}">
                    <a16:rowId xmlns:a16="http://schemas.microsoft.com/office/drawing/2014/main" val="2076238195"/>
                  </a:ext>
                </a:extLst>
              </a:tr>
              <a:tr h="433266">
                <a:tc>
                  <a:txBody>
                    <a:bodyPr/>
                    <a:lstStyle/>
                    <a:p>
                      <a:r>
                        <a:rPr lang="en-US" sz="1400" b="1" dirty="0"/>
                        <a:t>5) What is your race/ethnicity? (Select all that apply)</a:t>
                      </a:r>
                    </a:p>
                  </a:txBody>
                  <a:tcPr/>
                </a:tc>
                <a:tc>
                  <a:txBody>
                    <a:bodyPr/>
                    <a:lstStyle/>
                    <a:p>
                      <a:r>
                        <a:rPr lang="en-US" sz="1400" dirty="0">
                          <a:solidFill>
                            <a:schemeClr val="tx1"/>
                          </a:solidFill>
                        </a:rPr>
                        <a:t>●</a:t>
                      </a:r>
                      <a:r>
                        <a:rPr lang="en-US" sz="1400" dirty="0"/>
                        <a:t>Do Not Wish to Answer    </a:t>
                      </a:r>
                      <a:r>
                        <a:rPr lang="en-US" sz="1400" dirty="0">
                          <a:solidFill>
                            <a:schemeClr val="tx1"/>
                          </a:solidFill>
                        </a:rPr>
                        <a:t>●</a:t>
                      </a:r>
                      <a:r>
                        <a:rPr lang="en-US" sz="1400" dirty="0"/>
                        <a:t>American Indian/Alaska Native  </a:t>
                      </a:r>
                      <a:r>
                        <a:rPr lang="en-US" sz="1400" dirty="0">
                          <a:solidFill>
                            <a:schemeClr val="tx1"/>
                          </a:solidFill>
                        </a:rPr>
                        <a:t>●</a:t>
                      </a:r>
                      <a:r>
                        <a:rPr lang="en-US" sz="1400" dirty="0"/>
                        <a:t>Asian</a:t>
                      </a:r>
                    </a:p>
                    <a:p>
                      <a:r>
                        <a:rPr lang="en-US" sz="1400" dirty="0">
                          <a:solidFill>
                            <a:schemeClr val="tx1"/>
                          </a:solidFill>
                        </a:rPr>
                        <a:t>●</a:t>
                      </a:r>
                      <a:r>
                        <a:rPr lang="en-US" sz="1400" dirty="0"/>
                        <a:t>Black or African                  </a:t>
                      </a:r>
                      <a:r>
                        <a:rPr lang="en-US" sz="1400" dirty="0">
                          <a:solidFill>
                            <a:schemeClr val="tx1"/>
                          </a:solidFill>
                        </a:rPr>
                        <a:t>●</a:t>
                      </a:r>
                      <a:r>
                        <a:rPr lang="en-US" sz="1400" dirty="0"/>
                        <a:t>Caucasian</a:t>
                      </a:r>
                      <a:r>
                        <a:rPr lang="en-US" sz="1400" dirty="0">
                          <a:solidFill>
                            <a:schemeClr val="dk1"/>
                          </a:solidFill>
                        </a:rPr>
                        <a:t>                                       </a:t>
                      </a:r>
                      <a:r>
                        <a:rPr lang="en-US" sz="1400" dirty="0">
                          <a:solidFill>
                            <a:schemeClr val="tx1"/>
                          </a:solidFill>
                        </a:rPr>
                        <a:t>●</a:t>
                      </a:r>
                      <a:r>
                        <a:rPr lang="en-US" sz="1400" dirty="0"/>
                        <a:t>Hispanic or Latinx</a:t>
                      </a:r>
                    </a:p>
                    <a:p>
                      <a:r>
                        <a:rPr lang="en-US" sz="1400" dirty="0">
                          <a:solidFill>
                            <a:schemeClr val="tx1"/>
                          </a:solidFill>
                        </a:rPr>
                        <a:t>●</a:t>
                      </a:r>
                      <a:r>
                        <a:rPr lang="en-US" sz="1400" dirty="0"/>
                        <a:t>Native Hawaiian/Pacific Islander</a:t>
                      </a:r>
                    </a:p>
                  </a:txBody>
                  <a:tcPr/>
                </a:tc>
                <a:extLst>
                  <a:ext uri="{0D108BD9-81ED-4DB2-BD59-A6C34878D82A}">
                    <a16:rowId xmlns:a16="http://schemas.microsoft.com/office/drawing/2014/main" val="3575271811"/>
                  </a:ext>
                </a:extLst>
              </a:tr>
              <a:tr h="433266">
                <a:tc>
                  <a:txBody>
                    <a:bodyPr/>
                    <a:lstStyle/>
                    <a:p>
                      <a:r>
                        <a:rPr lang="en-US" sz="1400" b="1" dirty="0"/>
                        <a:t>6) Do you have any other diverse attributes? </a:t>
                      </a:r>
                    </a:p>
                    <a:p>
                      <a:r>
                        <a:rPr lang="en-US" sz="1400" b="1" dirty="0"/>
                        <a:t>(Select all that apply)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r>
                        <a:rPr lang="en-US" sz="1400" dirty="0"/>
                        <a:t>None                                                                  </a:t>
                      </a:r>
                      <a:r>
                        <a:rPr lang="en-US" sz="1400" dirty="0">
                          <a:solidFill>
                            <a:schemeClr val="tx1"/>
                          </a:solidFill>
                        </a:rPr>
                        <a:t>●</a:t>
                      </a:r>
                      <a:r>
                        <a:rPr lang="en-US" sz="1400" dirty="0"/>
                        <a:t>Do Not Wish to Answer</a:t>
                      </a:r>
                    </a:p>
                    <a:p>
                      <a:r>
                        <a:rPr lang="en-US" sz="1400" dirty="0">
                          <a:solidFill>
                            <a:schemeClr val="tx1"/>
                          </a:solidFill>
                        </a:rPr>
                        <a:t>●</a:t>
                      </a:r>
                      <a:r>
                        <a:rPr lang="en-US" sz="1400" dirty="0"/>
                        <a:t>Differently Able – Physical                             </a:t>
                      </a:r>
                      <a:r>
                        <a:rPr lang="en-US" sz="1400" dirty="0">
                          <a:solidFill>
                            <a:schemeClr val="tx1"/>
                          </a:solidFill>
                        </a:rPr>
                        <a:t>●</a:t>
                      </a:r>
                      <a:r>
                        <a:rPr lang="en-US" sz="1400" dirty="0">
                          <a:solidFill>
                            <a:srgbClr val="FF0000"/>
                          </a:solidFill>
                        </a:rPr>
                        <a:t>Differently Able – Vision </a:t>
                      </a:r>
                    </a:p>
                    <a:p>
                      <a:r>
                        <a:rPr lang="en-US" sz="1400" dirty="0">
                          <a:solidFill>
                            <a:schemeClr val="tx1"/>
                          </a:solidFill>
                        </a:rPr>
                        <a:t>●</a:t>
                      </a:r>
                      <a:r>
                        <a:rPr lang="en-US" sz="1400" dirty="0"/>
                        <a:t>Differently Able – Deaf/Hard of Hearing     </a:t>
                      </a:r>
                      <a:r>
                        <a:rPr lang="en-US" sz="1400" dirty="0">
                          <a:solidFill>
                            <a:schemeClr val="tx1"/>
                          </a:solidFill>
                        </a:rPr>
                        <a:t>●</a:t>
                      </a:r>
                      <a:r>
                        <a:rPr lang="en-US" sz="1400" dirty="0"/>
                        <a:t>First Generation Immigrant</a:t>
                      </a:r>
                    </a:p>
                    <a:p>
                      <a:r>
                        <a:rPr lang="en-US" sz="1400" dirty="0">
                          <a:solidFill>
                            <a:schemeClr val="tx1"/>
                          </a:solidFill>
                        </a:rPr>
                        <a:t>●</a:t>
                      </a:r>
                      <a:r>
                        <a:rPr lang="en-US" sz="1400" dirty="0">
                          <a:solidFill>
                            <a:srgbClr val="FF0000"/>
                          </a:solidFill>
                        </a:rPr>
                        <a:t>First Generation Student (Specify)               </a:t>
                      </a:r>
                      <a:r>
                        <a:rPr lang="en-US" sz="1400" dirty="0">
                          <a:solidFill>
                            <a:schemeClr val="tx1"/>
                          </a:solidFill>
                        </a:rPr>
                        <a:t>●Second Generation Immigrant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r>
                        <a:rPr lang="en-US" sz="1400" dirty="0"/>
                        <a:t>International Postdoc                                     </a:t>
                      </a:r>
                      <a:r>
                        <a:rPr lang="en-US" sz="1400" dirty="0">
                          <a:solidFill>
                            <a:schemeClr val="tx1"/>
                          </a:solidFill>
                        </a:rPr>
                        <a:t>●</a:t>
                      </a:r>
                      <a:r>
                        <a:rPr lang="en-US" sz="1400" dirty="0">
                          <a:solidFill>
                            <a:srgbClr val="FF0000"/>
                          </a:solidFill>
                        </a:rPr>
                        <a:t>Low Income Background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r>
                        <a:rPr lang="en-US" sz="1400" dirty="0"/>
                        <a:t>LGBTQAI+                                                          </a:t>
                      </a:r>
                      <a:r>
                        <a:rPr lang="en-US" sz="1400" dirty="0">
                          <a:solidFill>
                            <a:schemeClr val="tx1"/>
                          </a:solidFill>
                        </a:rPr>
                        <a:t>●</a:t>
                      </a:r>
                      <a:r>
                        <a:rPr lang="en-US" sz="1400" dirty="0"/>
                        <a:t>Military Veteran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r>
                        <a:rPr lang="en-US" sz="1400" dirty="0">
                          <a:solidFill>
                            <a:srgbClr val="FF0000"/>
                          </a:solidFill>
                        </a:rPr>
                        <a:t>Rural Background                                            </a:t>
                      </a:r>
                      <a:r>
                        <a:rPr lang="en-US" sz="1400" dirty="0">
                          <a:solidFill>
                            <a:schemeClr val="tx1"/>
                          </a:solidFill>
                        </a:rPr>
                        <a:t>●</a:t>
                      </a:r>
                      <a:r>
                        <a:rPr lang="en-US" sz="1400" dirty="0">
                          <a:solidFill>
                            <a:srgbClr val="FF0000"/>
                          </a:solidFill>
                        </a:rPr>
                        <a:t>Other Attribute (specify)</a:t>
                      </a:r>
                    </a:p>
                  </a:txBody>
                  <a:tcPr/>
                </a:tc>
                <a:extLst>
                  <a:ext uri="{0D108BD9-81ED-4DB2-BD59-A6C34878D82A}">
                    <a16:rowId xmlns:a16="http://schemas.microsoft.com/office/drawing/2014/main" val="2398214011"/>
                  </a:ext>
                </a:extLst>
              </a:tr>
            </a:tbl>
          </a:graphicData>
        </a:graphic>
      </p:graphicFrame>
      <p:sp>
        <p:nvSpPr>
          <p:cNvPr id="7" name="TextBox 6">
            <a:extLst>
              <a:ext uri="{FF2B5EF4-FFF2-40B4-BE49-F238E27FC236}">
                <a16:creationId xmlns:a16="http://schemas.microsoft.com/office/drawing/2014/main" id="{F47FAA08-15ED-4160-9F01-071805776230}"/>
              </a:ext>
            </a:extLst>
          </p:cNvPr>
          <p:cNvSpPr txBox="1"/>
          <p:nvPr/>
        </p:nvSpPr>
        <p:spPr>
          <a:xfrm>
            <a:off x="3622618" y="839755"/>
            <a:ext cx="4710890" cy="523220"/>
          </a:xfrm>
          <a:prstGeom prst="rect">
            <a:avLst/>
          </a:prstGeom>
          <a:solidFill>
            <a:schemeClr val="bg2"/>
          </a:solidFill>
        </p:spPr>
        <p:txBody>
          <a:bodyPr wrap="square" rtlCol="0">
            <a:spAutoFit/>
          </a:bodyPr>
          <a:lstStyle/>
          <a:p>
            <a:pPr algn="ctr"/>
            <a:r>
              <a:rPr lang="en-US" sz="1400" dirty="0">
                <a:solidFill>
                  <a:srgbClr val="C00000"/>
                </a:solidFill>
              </a:rPr>
              <a:t>Demographic identifiers may be combined to maintain confidentiality </a:t>
            </a:r>
          </a:p>
        </p:txBody>
      </p:sp>
    </p:spTree>
    <p:extLst>
      <p:ext uri="{BB962C8B-B14F-4D97-AF65-F5344CB8AC3E}">
        <p14:creationId xmlns:p14="http://schemas.microsoft.com/office/powerpoint/2010/main" val="4012928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92E64-B121-44E1-8235-8D0ADC10197E}"/>
              </a:ext>
            </a:extLst>
          </p:cNvPr>
          <p:cNvSpPr>
            <a:spLocks noGrp="1"/>
          </p:cNvSpPr>
          <p:nvPr>
            <p:ph type="title"/>
          </p:nvPr>
        </p:nvSpPr>
        <p:spPr>
          <a:xfrm>
            <a:off x="0" y="0"/>
            <a:ext cx="12192000" cy="839755"/>
          </a:xfrm>
        </p:spPr>
        <p:txBody>
          <a:bodyPr>
            <a:normAutofit/>
          </a:bodyPr>
          <a:lstStyle/>
          <a:p>
            <a:r>
              <a:rPr lang="en-US" sz="4000" dirty="0"/>
              <a:t>Workplace Environment &amp; Working Conditions</a:t>
            </a:r>
          </a:p>
        </p:txBody>
      </p:sp>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1791175525"/>
              </p:ext>
            </p:extLst>
          </p:nvPr>
        </p:nvGraphicFramePr>
        <p:xfrm>
          <a:off x="129540" y="702594"/>
          <a:ext cx="11932920" cy="5263173"/>
        </p:xfrm>
        <a:graphic>
          <a:graphicData uri="http://schemas.openxmlformats.org/drawingml/2006/table">
            <a:tbl>
              <a:tblPr firstRow="1" bandRow="1">
                <a:tableStyleId>{FABFCF23-3B69-468F-B69F-88F6DE6A72F2}</a:tableStyleId>
              </a:tblPr>
              <a:tblGrid>
                <a:gridCol w="6770024">
                  <a:extLst>
                    <a:ext uri="{9D8B030D-6E8A-4147-A177-3AD203B41FA5}">
                      <a16:colId xmlns:a16="http://schemas.microsoft.com/office/drawing/2014/main" val="2677039212"/>
                    </a:ext>
                  </a:extLst>
                </a:gridCol>
                <a:gridCol w="5162896">
                  <a:extLst>
                    <a:ext uri="{9D8B030D-6E8A-4147-A177-3AD203B41FA5}">
                      <a16:colId xmlns:a16="http://schemas.microsoft.com/office/drawing/2014/main" val="2823678546"/>
                    </a:ext>
                  </a:extLst>
                </a:gridCol>
              </a:tblGrid>
              <a:tr h="255972">
                <a:tc>
                  <a:txBody>
                    <a:bodyPr/>
                    <a:lstStyle/>
                    <a:p>
                      <a:r>
                        <a:rPr lang="en-US" sz="1400" dirty="0">
                          <a:solidFill>
                            <a:schemeClr val="tx1"/>
                          </a:solidFill>
                        </a:rPr>
                        <a:t>Question</a:t>
                      </a:r>
                    </a:p>
                  </a:txBody>
                  <a:tcPr/>
                </a:tc>
                <a:tc>
                  <a:txBody>
                    <a:bodyPr/>
                    <a:lstStyle/>
                    <a:p>
                      <a:r>
                        <a:rPr lang="en-US" sz="1400" dirty="0">
                          <a:solidFill>
                            <a:schemeClr val="tx1"/>
                          </a:solidFill>
                        </a:rPr>
                        <a:t>Answer Choices</a:t>
                      </a:r>
                    </a:p>
                  </a:txBody>
                  <a:tcPr/>
                </a:tc>
                <a:extLst>
                  <a:ext uri="{0D108BD9-81ED-4DB2-BD59-A6C34878D82A}">
                    <a16:rowId xmlns:a16="http://schemas.microsoft.com/office/drawing/2014/main" val="3744553088"/>
                  </a:ext>
                </a:extLst>
              </a:tr>
              <a:tr h="325413">
                <a:tc>
                  <a:txBody>
                    <a:bodyPr/>
                    <a:lstStyle/>
                    <a:p>
                      <a:r>
                        <a:rPr lang="en-US" sz="1400" b="1" dirty="0"/>
                        <a:t>7) On average, how many hours do you </a:t>
                      </a:r>
                      <a:r>
                        <a:rPr lang="en-US" sz="1400" b="1" u="sng" dirty="0"/>
                        <a:t>sleep daily</a:t>
                      </a:r>
                      <a:r>
                        <a:rPr lang="en-US" sz="1400" b="1" dirty="0"/>
                        <a:t>?</a:t>
                      </a:r>
                    </a:p>
                  </a:txBody>
                  <a:tcPr/>
                </a:tc>
                <a:tc>
                  <a:txBody>
                    <a:bodyPr/>
                    <a:lstStyle/>
                    <a:p>
                      <a:r>
                        <a:rPr lang="en-US" sz="1400" dirty="0"/>
                        <a:t>Enter Number</a:t>
                      </a:r>
                    </a:p>
                  </a:txBody>
                  <a:tcPr/>
                </a:tc>
                <a:extLst>
                  <a:ext uri="{0D108BD9-81ED-4DB2-BD59-A6C34878D82A}">
                    <a16:rowId xmlns:a16="http://schemas.microsoft.com/office/drawing/2014/main" val="3353613288"/>
                  </a:ext>
                </a:extLst>
              </a:tr>
              <a:tr h="322642">
                <a:tc>
                  <a:txBody>
                    <a:bodyPr/>
                    <a:lstStyle/>
                    <a:p>
                      <a:r>
                        <a:rPr lang="en-US" sz="1400" b="1" dirty="0"/>
                        <a:t>8) On average, how many hours do you </a:t>
                      </a:r>
                      <a:r>
                        <a:rPr lang="en-US" sz="1400" b="1" u="sng" dirty="0"/>
                        <a:t>work per week</a:t>
                      </a:r>
                      <a:r>
                        <a:rPr lang="en-US" sz="1400" b="1" dirty="0"/>
                        <a:t>?</a:t>
                      </a:r>
                    </a:p>
                  </a:txBody>
                  <a:tcPr/>
                </a:tc>
                <a:tc>
                  <a:txBody>
                    <a:bodyPr/>
                    <a:lstStyle/>
                    <a:p>
                      <a:r>
                        <a:rPr lang="en-US" sz="1400" dirty="0"/>
                        <a:t>Enter Number</a:t>
                      </a:r>
                    </a:p>
                  </a:txBody>
                  <a:tcPr/>
                </a:tc>
                <a:extLst>
                  <a:ext uri="{0D108BD9-81ED-4DB2-BD59-A6C34878D82A}">
                    <a16:rowId xmlns:a16="http://schemas.microsoft.com/office/drawing/2014/main" val="3198705446"/>
                  </a:ext>
                </a:extLst>
              </a:tr>
              <a:tr h="333726">
                <a:tc>
                  <a:txBody>
                    <a:bodyPr/>
                    <a:lstStyle/>
                    <a:p>
                      <a:r>
                        <a:rPr lang="en-US" sz="1400" b="1" dirty="0"/>
                        <a:t>9) While at Duke, have you ever worked during any of the following?</a:t>
                      </a:r>
                    </a:p>
                  </a:txBody>
                  <a:tcPr/>
                </a:tc>
                <a:tc>
                  <a:txBody>
                    <a:bodyPr/>
                    <a:lstStyle/>
                    <a:p>
                      <a:r>
                        <a:rPr lang="en-US" sz="1400" dirty="0">
                          <a:solidFill>
                            <a:schemeClr val="tx1"/>
                          </a:solidFill>
                        </a:rPr>
                        <a:t>●</a:t>
                      </a:r>
                      <a:r>
                        <a:rPr lang="en-US" sz="1400" dirty="0"/>
                        <a:t>National Holidays                                                </a:t>
                      </a:r>
                      <a:r>
                        <a:rPr lang="en-US" sz="1400" dirty="0">
                          <a:solidFill>
                            <a:schemeClr val="tx1"/>
                          </a:solidFill>
                        </a:rPr>
                        <a:t>●</a:t>
                      </a:r>
                      <a:r>
                        <a:rPr lang="en-US" sz="1400" dirty="0"/>
                        <a:t>Religious Holidays</a:t>
                      </a:r>
                    </a:p>
                    <a:p>
                      <a:r>
                        <a:rPr lang="en-US" sz="1400" dirty="0">
                          <a:solidFill>
                            <a:schemeClr val="tx1"/>
                          </a:solidFill>
                        </a:rPr>
                        <a:t>●</a:t>
                      </a:r>
                      <a:r>
                        <a:rPr lang="en-US" sz="1400" dirty="0"/>
                        <a:t>During Vacation                                                   </a:t>
                      </a:r>
                      <a:r>
                        <a:rPr lang="en-US" sz="1400" dirty="0">
                          <a:solidFill>
                            <a:schemeClr val="tx1"/>
                          </a:solidFill>
                        </a:rPr>
                        <a:t>●</a:t>
                      </a:r>
                      <a:r>
                        <a:rPr lang="en-US" sz="1400" dirty="0"/>
                        <a:t>During Parental Leave</a:t>
                      </a:r>
                    </a:p>
                    <a:p>
                      <a:r>
                        <a:rPr lang="en-US" sz="1400" dirty="0">
                          <a:solidFill>
                            <a:schemeClr val="tx1"/>
                          </a:solidFill>
                        </a:rPr>
                        <a:t>●</a:t>
                      </a:r>
                      <a:r>
                        <a:rPr lang="en-US" sz="1400" dirty="0"/>
                        <a:t>During Acute Illness                                            </a:t>
                      </a:r>
                      <a:r>
                        <a:rPr lang="en-US" sz="1400" dirty="0">
                          <a:solidFill>
                            <a:schemeClr val="tx1"/>
                          </a:solidFill>
                        </a:rPr>
                        <a:t>●</a:t>
                      </a:r>
                      <a:r>
                        <a:rPr lang="en-US" sz="1400" dirty="0"/>
                        <a:t>During Chronic Illness</a:t>
                      </a:r>
                    </a:p>
                    <a:p>
                      <a:r>
                        <a:rPr lang="en-US" sz="1400" dirty="0">
                          <a:solidFill>
                            <a:schemeClr val="tx1"/>
                          </a:solidFill>
                        </a:rPr>
                        <a:t>●</a:t>
                      </a:r>
                      <a:r>
                        <a:rPr lang="en-US" sz="1400" dirty="0"/>
                        <a:t>While Experiencing Poor Mental Health        </a:t>
                      </a:r>
                      <a:r>
                        <a:rPr lang="en-US" sz="1400" dirty="0">
                          <a:solidFill>
                            <a:schemeClr val="tx1"/>
                          </a:solidFill>
                        </a:rPr>
                        <a:t>●</a:t>
                      </a:r>
                      <a:r>
                        <a:rPr lang="en-US" sz="1400" dirty="0"/>
                        <a:t>None of the Above</a:t>
                      </a:r>
                    </a:p>
                    <a:p>
                      <a:r>
                        <a:rPr lang="en-US" sz="1400" dirty="0">
                          <a:solidFill>
                            <a:schemeClr val="tx1"/>
                          </a:solidFill>
                        </a:rPr>
                        <a:t>●</a:t>
                      </a:r>
                      <a:r>
                        <a:rPr lang="en-US" sz="1400" dirty="0"/>
                        <a:t>While Feeling Burnt Out or Unhappy</a:t>
                      </a:r>
                    </a:p>
                  </a:txBody>
                  <a:tcPr/>
                </a:tc>
                <a:extLst>
                  <a:ext uri="{0D108BD9-81ED-4DB2-BD59-A6C34878D82A}">
                    <a16:rowId xmlns:a16="http://schemas.microsoft.com/office/drawing/2014/main" val="4186670704"/>
                  </a:ext>
                </a:extLst>
              </a:tr>
              <a:tr h="317438">
                <a:tc>
                  <a:txBody>
                    <a:bodyPr/>
                    <a:lstStyle/>
                    <a:p>
                      <a:r>
                        <a:rPr lang="en-US" sz="1400" b="1" dirty="0"/>
                        <a:t>10) Have working hours </a:t>
                      </a:r>
                      <a:r>
                        <a:rPr lang="en-US" sz="1400" b="1" u="sng" dirty="0"/>
                        <a:t>negatively impacted your personal relationships</a:t>
                      </a:r>
                      <a:r>
                        <a:rPr lang="en-US" sz="1400" b="1"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       Yes</a:t>
                      </a:r>
                    </a:p>
                  </a:txBody>
                  <a:tcPr/>
                </a:tc>
                <a:extLst>
                  <a:ext uri="{0D108BD9-81ED-4DB2-BD59-A6C34878D82A}">
                    <a16:rowId xmlns:a16="http://schemas.microsoft.com/office/drawing/2014/main" val="3754484958"/>
                  </a:ext>
                </a:extLst>
              </a:tr>
              <a:tr h="433266">
                <a:tc>
                  <a:txBody>
                    <a:bodyPr/>
                    <a:lstStyle/>
                    <a:p>
                      <a:r>
                        <a:rPr lang="en-US" sz="1400" b="1" dirty="0">
                          <a:solidFill>
                            <a:schemeClr val="tx1"/>
                          </a:solidFill>
                        </a:rPr>
                        <a:t>11a) Rate your physical health before beginning your postdoc at Duke</a:t>
                      </a:r>
                    </a:p>
                    <a:p>
                      <a:r>
                        <a:rPr lang="en-US" sz="1400" b="1" dirty="0">
                          <a:solidFill>
                            <a:schemeClr val="tx1"/>
                          </a:solidFill>
                        </a:rPr>
                        <a:t>11b) Rate your physical health after starting your postdoc at Duke (currently)</a:t>
                      </a:r>
                    </a:p>
                    <a:p>
                      <a:endParaRPr lang="en-US" sz="1400" b="1" dirty="0">
                        <a:solidFill>
                          <a:schemeClr val="tx1"/>
                        </a:solidFill>
                      </a:endParaRPr>
                    </a:p>
                    <a:p>
                      <a:r>
                        <a:rPr lang="en-US" sz="1400" b="1" dirty="0">
                          <a:solidFill>
                            <a:schemeClr val="tx1"/>
                          </a:solidFill>
                        </a:rPr>
                        <a:t>11c) If you believe your physical health has declined, what has contributed?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Scale of 1 – 10, with 10 being the Healthiest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Scale of 1 – 10, with 10 being the Healthiest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●COVID-19                             ●Personal/Family Stresses or Issues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●Work Stresses or Issues    ●Other </a:t>
                      </a:r>
                    </a:p>
                  </a:txBody>
                  <a:tcPr/>
                </a:tc>
                <a:extLst>
                  <a:ext uri="{0D108BD9-81ED-4DB2-BD59-A6C34878D82A}">
                    <a16:rowId xmlns:a16="http://schemas.microsoft.com/office/drawing/2014/main" val="2853542981"/>
                  </a:ext>
                </a:extLst>
              </a:tr>
              <a:tr h="433266">
                <a:tc>
                  <a:txBody>
                    <a:bodyPr/>
                    <a:lstStyle/>
                    <a:p>
                      <a:r>
                        <a:rPr lang="en-US" sz="1400" b="1" dirty="0">
                          <a:solidFill>
                            <a:schemeClr val="tx1"/>
                          </a:solidFill>
                        </a:rPr>
                        <a:t>12a) Rate your mental health before beginning your postdoc at Duke</a:t>
                      </a:r>
                    </a:p>
                    <a:p>
                      <a:r>
                        <a:rPr lang="en-US" sz="1400" b="1" dirty="0">
                          <a:solidFill>
                            <a:schemeClr val="tx1"/>
                          </a:solidFill>
                        </a:rPr>
                        <a:t>12b) Rate your mental health after starting your postdoc at Duke (currently)</a:t>
                      </a:r>
                    </a:p>
                    <a:p>
                      <a:endParaRPr lang="en-US" sz="1400" b="1" dirty="0">
                        <a:solidFill>
                          <a:schemeClr val="tx1"/>
                        </a:solidFill>
                      </a:endParaRPr>
                    </a:p>
                    <a:p>
                      <a:r>
                        <a:rPr lang="en-US" sz="1400" b="1" dirty="0">
                          <a:solidFill>
                            <a:schemeClr val="tx1"/>
                          </a:solidFill>
                        </a:rPr>
                        <a:t>12c) If you believe your mental health has declined, what has contributed?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Scale of 1 – 10, with 10 being the Healthiest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Scale of 1 – 10, with 10 being the Healthiest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●COVID-19                             ●Personal/Family Stresses or Issues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●Work Stresses or Issues    ●Other</a:t>
                      </a:r>
                    </a:p>
                  </a:txBody>
                  <a:tcPr/>
                </a:tc>
                <a:extLst>
                  <a:ext uri="{0D108BD9-81ED-4DB2-BD59-A6C34878D82A}">
                    <a16:rowId xmlns:a16="http://schemas.microsoft.com/office/drawing/2014/main" val="3294025666"/>
                  </a:ext>
                </a:extLst>
              </a:tr>
              <a:tr h="433266">
                <a:tc>
                  <a:txBody>
                    <a:bodyPr/>
                    <a:lstStyle/>
                    <a:p>
                      <a:r>
                        <a:rPr lang="en-US" sz="1400" b="1" dirty="0">
                          <a:solidFill>
                            <a:schemeClr val="tx1"/>
                          </a:solidFill>
                        </a:rPr>
                        <a:t>13) Have you sought or considered seeking counseling/therapy or any additional services for your mental health due to the stress of this job?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No        Yes</a:t>
                      </a:r>
                    </a:p>
                  </a:txBody>
                  <a:tcPr/>
                </a:tc>
                <a:extLst>
                  <a:ext uri="{0D108BD9-81ED-4DB2-BD59-A6C34878D82A}">
                    <a16:rowId xmlns:a16="http://schemas.microsoft.com/office/drawing/2014/main" val="3133984988"/>
                  </a:ext>
                </a:extLst>
              </a:tr>
            </a:tbl>
          </a:graphicData>
        </a:graphic>
      </p:graphicFrame>
    </p:spTree>
    <p:extLst>
      <p:ext uri="{BB962C8B-B14F-4D97-AF65-F5344CB8AC3E}">
        <p14:creationId xmlns:p14="http://schemas.microsoft.com/office/powerpoint/2010/main" val="216588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23">
            <a:extLst>
              <a:ext uri="{FF2B5EF4-FFF2-40B4-BE49-F238E27FC236}">
                <a16:creationId xmlns:a16="http://schemas.microsoft.com/office/drawing/2014/main" id="{DC6C16DD-708A-45D3-8013-16DD0515FC79}"/>
              </a:ext>
            </a:extLst>
          </p:cNvPr>
          <p:cNvGraphicFramePr>
            <a:graphicFrameLocks/>
          </p:cNvGraphicFramePr>
          <p:nvPr>
            <p:extLst>
              <p:ext uri="{D42A27DB-BD31-4B8C-83A1-F6EECF244321}">
                <p14:modId xmlns:p14="http://schemas.microsoft.com/office/powerpoint/2010/main" val="3750478673"/>
              </p:ext>
            </p:extLst>
          </p:nvPr>
        </p:nvGraphicFramePr>
        <p:xfrm>
          <a:off x="74731" y="121920"/>
          <a:ext cx="12042537" cy="6096000"/>
        </p:xfrm>
        <a:graphic>
          <a:graphicData uri="http://schemas.openxmlformats.org/drawingml/2006/table">
            <a:tbl>
              <a:tblPr firstRow="1" bandRow="1">
                <a:tableStyleId>{FABFCF23-3B69-468F-B69F-88F6DE6A72F2}</a:tableStyleId>
              </a:tblPr>
              <a:tblGrid>
                <a:gridCol w="7412482">
                  <a:extLst>
                    <a:ext uri="{9D8B030D-6E8A-4147-A177-3AD203B41FA5}">
                      <a16:colId xmlns:a16="http://schemas.microsoft.com/office/drawing/2014/main" val="2677039212"/>
                    </a:ext>
                  </a:extLst>
                </a:gridCol>
                <a:gridCol w="724408">
                  <a:extLst>
                    <a:ext uri="{9D8B030D-6E8A-4147-A177-3AD203B41FA5}">
                      <a16:colId xmlns:a16="http://schemas.microsoft.com/office/drawing/2014/main" val="2823678546"/>
                    </a:ext>
                  </a:extLst>
                </a:gridCol>
                <a:gridCol w="1279469">
                  <a:extLst>
                    <a:ext uri="{9D8B030D-6E8A-4147-A177-3AD203B41FA5}">
                      <a16:colId xmlns:a16="http://schemas.microsoft.com/office/drawing/2014/main" val="2979048094"/>
                    </a:ext>
                  </a:extLst>
                </a:gridCol>
                <a:gridCol w="914443">
                  <a:extLst>
                    <a:ext uri="{9D8B030D-6E8A-4147-A177-3AD203B41FA5}">
                      <a16:colId xmlns:a16="http://schemas.microsoft.com/office/drawing/2014/main" val="2372756541"/>
                    </a:ext>
                  </a:extLst>
                </a:gridCol>
                <a:gridCol w="824440">
                  <a:extLst>
                    <a:ext uri="{9D8B030D-6E8A-4147-A177-3AD203B41FA5}">
                      <a16:colId xmlns:a16="http://schemas.microsoft.com/office/drawing/2014/main" val="1217986038"/>
                    </a:ext>
                  </a:extLst>
                </a:gridCol>
                <a:gridCol w="887295">
                  <a:extLst>
                    <a:ext uri="{9D8B030D-6E8A-4147-A177-3AD203B41FA5}">
                      <a16:colId xmlns:a16="http://schemas.microsoft.com/office/drawing/2014/main" val="2068738765"/>
                    </a:ext>
                  </a:extLst>
                </a:gridCol>
              </a:tblGrid>
              <a:tr h="301789">
                <a:tc>
                  <a:txBody>
                    <a:bodyPr/>
                    <a:lstStyle/>
                    <a:p>
                      <a:r>
                        <a:rPr lang="en-US" sz="1400" dirty="0">
                          <a:solidFill>
                            <a:schemeClr val="tx1"/>
                          </a:solidFill>
                        </a:rPr>
                        <a:t>Question</a:t>
                      </a:r>
                    </a:p>
                  </a:txBody>
                  <a:tcPr>
                    <a:lnR w="12700" cap="flat" cmpd="sng" algn="ctr">
                      <a:solidFill>
                        <a:schemeClr val="tx1"/>
                      </a:solidFill>
                      <a:prstDash val="solid"/>
                      <a:round/>
                      <a:headEnd type="none" w="med" len="med"/>
                      <a:tailEnd type="none" w="med" len="med"/>
                    </a:lnR>
                  </a:tcPr>
                </a:tc>
                <a:tc gridSpan="5">
                  <a:txBody>
                    <a:bodyPr/>
                    <a:lstStyle/>
                    <a:p>
                      <a:r>
                        <a:rPr lang="en-US" sz="1400" dirty="0">
                          <a:solidFill>
                            <a:schemeClr val="tx1"/>
                          </a:solidFill>
                        </a:rPr>
                        <a:t>Answer Choices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455308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C00000"/>
                          </a:solidFill>
                        </a:rPr>
                        <a:t>14) As a Duke Postdoc, have </a:t>
                      </a:r>
                      <a:r>
                        <a:rPr lang="en-US" sz="1400" b="1" u="sng" dirty="0">
                          <a:solidFill>
                            <a:srgbClr val="C00000"/>
                          </a:solidFill>
                        </a:rPr>
                        <a:t>you personally EXPERIENCED: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Never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Occasionally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Monthly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Weekly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Daily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3613288"/>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Academic Bullying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8705446"/>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Any form of Harassment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1874637"/>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Blaming without Justification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9062830"/>
                  </a:ext>
                </a:extLst>
              </a:tr>
              <a:tr h="274320">
                <a:tc>
                  <a:txBody>
                    <a:bodyPr/>
                    <a:lstStyle/>
                    <a:p>
                      <a:pPr marL="457200" algn="l"/>
                      <a:r>
                        <a:rPr lang="en-US" sz="1400" dirty="0"/>
                        <a:t>Discrimination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9202892"/>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Disrespected or Ignored in Meetings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2903117"/>
                  </a:ext>
                </a:extLst>
              </a:tr>
              <a:tr h="274320">
                <a:tc>
                  <a:txBody>
                    <a:bodyPr/>
                    <a:lstStyle/>
                    <a:p>
                      <a:pPr marL="457200" algn="l"/>
                      <a:r>
                        <a:rPr lang="en-US" sz="1400" dirty="0"/>
                        <a:t>Hostility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7045746"/>
                  </a:ext>
                </a:extLst>
              </a:tr>
              <a:tr h="274320">
                <a:tc>
                  <a:txBody>
                    <a:bodyPr/>
                    <a:lstStyle/>
                    <a:p>
                      <a:pPr marL="457200" algn="l"/>
                      <a:r>
                        <a:rPr lang="en-US" sz="1400" dirty="0"/>
                        <a:t>Micromanagement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270520"/>
                  </a:ext>
                </a:extLst>
              </a:tr>
              <a:tr h="274320">
                <a:tc>
                  <a:txBody>
                    <a:bodyPr/>
                    <a:lstStyle/>
                    <a:p>
                      <a:pPr marL="457200" algn="l"/>
                      <a:r>
                        <a:rPr lang="en-US" sz="1400" dirty="0"/>
                        <a:t>Racism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6084555"/>
                  </a:ext>
                </a:extLst>
              </a:tr>
              <a:tr h="274320">
                <a:tc>
                  <a:txBody>
                    <a:bodyPr/>
                    <a:lstStyle/>
                    <a:p>
                      <a:pPr marL="457200" algn="l"/>
                      <a:r>
                        <a:rPr lang="en-US" sz="1400" dirty="0"/>
                        <a:t>Sabotage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6670704"/>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Shouting or Swearing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4484958"/>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Threats of Any Kind (ex. Funding, authorship, employment,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3542981"/>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Unhealthy Competition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4025666"/>
                  </a:ext>
                </a:extLst>
              </a:tr>
              <a:tr h="274320">
                <a:tc>
                  <a:txBody>
                    <a:bodyPr/>
                    <a:lstStyle/>
                    <a:p>
                      <a:pPr marL="457200" algn="l"/>
                      <a:r>
                        <a:rPr lang="en-US" sz="1400" dirty="0"/>
                        <a:t>Unrealistic 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9795525"/>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Unwarranted, Invalid, or Public Criticism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3211585"/>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Workplace Physical Abuse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8451948"/>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Workplace Psychological Abuse (See attachment for definition/example)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9763182"/>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Other (specify):</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704321"/>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285750" marR="0" lvl="0" indent="-285750" algn="ctr"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dirty="0"/>
                        <a:t>I have never personally experienced any of these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50310955"/>
                  </a:ext>
                </a:extLst>
              </a:tr>
            </a:tbl>
          </a:graphicData>
        </a:graphic>
      </p:graphicFrame>
      <p:sp>
        <p:nvSpPr>
          <p:cNvPr id="4" name="TextBox 3">
            <a:extLst>
              <a:ext uri="{FF2B5EF4-FFF2-40B4-BE49-F238E27FC236}">
                <a16:creationId xmlns:a16="http://schemas.microsoft.com/office/drawing/2014/main" id="{1B7AEDED-FB3F-4FE6-88B4-9DB35222755E}"/>
              </a:ext>
            </a:extLst>
          </p:cNvPr>
          <p:cNvSpPr txBox="1"/>
          <p:nvPr/>
        </p:nvSpPr>
        <p:spPr>
          <a:xfrm>
            <a:off x="2348346" y="2310938"/>
            <a:ext cx="7907480" cy="1384995"/>
          </a:xfrm>
          <a:prstGeom prst="rect">
            <a:avLst/>
          </a:prstGeom>
          <a:solidFill>
            <a:schemeClr val="bg1"/>
          </a:solidFill>
          <a:ln>
            <a:solidFill>
              <a:schemeClr val="tx1"/>
            </a:solidFill>
          </a:ln>
        </p:spPr>
        <p:txBody>
          <a:bodyPr wrap="square" rtlCol="0">
            <a:spAutoFit/>
          </a:bodyPr>
          <a:lstStyle/>
          <a:p>
            <a:r>
              <a:rPr lang="en-US" sz="1400" dirty="0"/>
              <a:t>Postdocs suggested adding the following:</a:t>
            </a:r>
          </a:p>
          <a:p>
            <a:r>
              <a:rPr lang="en-US" sz="1400" dirty="0">
                <a:solidFill>
                  <a:srgbClr val="C00000"/>
                </a:solidFill>
              </a:rPr>
              <a:t>Felt suicidal because of work/working conditions</a:t>
            </a:r>
          </a:p>
          <a:p>
            <a:r>
              <a:rPr lang="en-US" sz="1400" dirty="0">
                <a:solidFill>
                  <a:srgbClr val="C00000"/>
                </a:solidFill>
              </a:rPr>
              <a:t>Felt tokenized for funding</a:t>
            </a:r>
          </a:p>
          <a:p>
            <a:r>
              <a:rPr lang="en-US" sz="1400" dirty="0">
                <a:solidFill>
                  <a:srgbClr val="C00000"/>
                </a:solidFill>
              </a:rPr>
              <a:t>Felt Exploited</a:t>
            </a:r>
          </a:p>
          <a:p>
            <a:r>
              <a:rPr lang="en-US" sz="1400" dirty="0">
                <a:solidFill>
                  <a:srgbClr val="C00000"/>
                </a:solidFill>
              </a:rPr>
              <a:t>Felt your visa/immigration status was threatened or being used as leverage </a:t>
            </a:r>
          </a:p>
          <a:p>
            <a:r>
              <a:rPr lang="en-US" sz="1400" dirty="0">
                <a:solidFill>
                  <a:srgbClr val="C00000"/>
                </a:solidFill>
              </a:rPr>
              <a:t>Felt your employment or institutional sponsorship was threatened or  being used as leverage (H-1B vs J-1).</a:t>
            </a:r>
          </a:p>
        </p:txBody>
      </p:sp>
    </p:spTree>
    <p:extLst>
      <p:ext uri="{BB962C8B-B14F-4D97-AF65-F5344CB8AC3E}">
        <p14:creationId xmlns:p14="http://schemas.microsoft.com/office/powerpoint/2010/main" val="1578748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able 23">
            <a:extLst>
              <a:ext uri="{FF2B5EF4-FFF2-40B4-BE49-F238E27FC236}">
                <a16:creationId xmlns:a16="http://schemas.microsoft.com/office/drawing/2014/main" id="{8C9E06F3-743E-4A8D-9EC4-12EE3027BE41}"/>
              </a:ext>
            </a:extLst>
          </p:cNvPr>
          <p:cNvGraphicFramePr>
            <a:graphicFrameLocks noGrp="1"/>
          </p:cNvGraphicFramePr>
          <p:nvPr>
            <p:ph idx="1"/>
            <p:extLst>
              <p:ext uri="{D42A27DB-BD31-4B8C-83A1-F6EECF244321}">
                <p14:modId xmlns:p14="http://schemas.microsoft.com/office/powerpoint/2010/main" val="3653918746"/>
              </p:ext>
            </p:extLst>
          </p:nvPr>
        </p:nvGraphicFramePr>
        <p:xfrm>
          <a:off x="74731" y="121920"/>
          <a:ext cx="12042537" cy="6096000"/>
        </p:xfrm>
        <a:graphic>
          <a:graphicData uri="http://schemas.openxmlformats.org/drawingml/2006/table">
            <a:tbl>
              <a:tblPr firstRow="1" bandRow="1">
                <a:tableStyleId>{FABFCF23-3B69-468F-B69F-88F6DE6A72F2}</a:tableStyleId>
              </a:tblPr>
              <a:tblGrid>
                <a:gridCol w="7412482">
                  <a:extLst>
                    <a:ext uri="{9D8B030D-6E8A-4147-A177-3AD203B41FA5}">
                      <a16:colId xmlns:a16="http://schemas.microsoft.com/office/drawing/2014/main" val="2677039212"/>
                    </a:ext>
                  </a:extLst>
                </a:gridCol>
                <a:gridCol w="724408">
                  <a:extLst>
                    <a:ext uri="{9D8B030D-6E8A-4147-A177-3AD203B41FA5}">
                      <a16:colId xmlns:a16="http://schemas.microsoft.com/office/drawing/2014/main" val="2823678546"/>
                    </a:ext>
                  </a:extLst>
                </a:gridCol>
                <a:gridCol w="1279469">
                  <a:extLst>
                    <a:ext uri="{9D8B030D-6E8A-4147-A177-3AD203B41FA5}">
                      <a16:colId xmlns:a16="http://schemas.microsoft.com/office/drawing/2014/main" val="2979048094"/>
                    </a:ext>
                  </a:extLst>
                </a:gridCol>
                <a:gridCol w="914443">
                  <a:extLst>
                    <a:ext uri="{9D8B030D-6E8A-4147-A177-3AD203B41FA5}">
                      <a16:colId xmlns:a16="http://schemas.microsoft.com/office/drawing/2014/main" val="2372756541"/>
                    </a:ext>
                  </a:extLst>
                </a:gridCol>
                <a:gridCol w="824440">
                  <a:extLst>
                    <a:ext uri="{9D8B030D-6E8A-4147-A177-3AD203B41FA5}">
                      <a16:colId xmlns:a16="http://schemas.microsoft.com/office/drawing/2014/main" val="1217986038"/>
                    </a:ext>
                  </a:extLst>
                </a:gridCol>
                <a:gridCol w="887295">
                  <a:extLst>
                    <a:ext uri="{9D8B030D-6E8A-4147-A177-3AD203B41FA5}">
                      <a16:colId xmlns:a16="http://schemas.microsoft.com/office/drawing/2014/main" val="2068738765"/>
                    </a:ext>
                  </a:extLst>
                </a:gridCol>
              </a:tblGrid>
              <a:tr h="301789">
                <a:tc>
                  <a:txBody>
                    <a:bodyPr/>
                    <a:lstStyle/>
                    <a:p>
                      <a:r>
                        <a:rPr lang="en-US" sz="1400" dirty="0">
                          <a:solidFill>
                            <a:schemeClr val="tx1"/>
                          </a:solidFill>
                        </a:rPr>
                        <a:t>Question</a:t>
                      </a:r>
                    </a:p>
                  </a:txBody>
                  <a:tcPr>
                    <a:lnR w="12700" cap="flat" cmpd="sng" algn="ctr">
                      <a:solidFill>
                        <a:schemeClr val="tx1"/>
                      </a:solidFill>
                      <a:prstDash val="solid"/>
                      <a:round/>
                      <a:headEnd type="none" w="med" len="med"/>
                      <a:tailEnd type="none" w="med" len="med"/>
                    </a:lnR>
                  </a:tcPr>
                </a:tc>
                <a:tc gridSpan="5">
                  <a:txBody>
                    <a:bodyPr/>
                    <a:lstStyle/>
                    <a:p>
                      <a:r>
                        <a:rPr lang="en-US" sz="1400" dirty="0">
                          <a:solidFill>
                            <a:schemeClr val="tx1"/>
                          </a:solidFill>
                        </a:rPr>
                        <a:t>Answer Choices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4553088"/>
                  </a:ext>
                </a:extLst>
              </a:tr>
              <a:tr h="0">
                <a:tc>
                  <a:txBody>
                    <a:bodyPr/>
                    <a:lstStyle/>
                    <a:p>
                      <a:r>
                        <a:rPr lang="en-US" sz="1400" b="1" dirty="0">
                          <a:solidFill>
                            <a:srgbClr val="C00000"/>
                          </a:solidFill>
                        </a:rPr>
                        <a:t>15) As a Duke postdoc, have </a:t>
                      </a:r>
                      <a:r>
                        <a:rPr lang="en-US" sz="1400" b="1" u="sng" dirty="0">
                          <a:solidFill>
                            <a:srgbClr val="C00000"/>
                          </a:solidFill>
                        </a:rPr>
                        <a:t>you personally WITNESSED </a:t>
                      </a:r>
                      <a:r>
                        <a:rPr lang="en-US" sz="1400" b="1" u="none" dirty="0">
                          <a:solidFill>
                            <a:srgbClr val="C00000"/>
                          </a:solidFill>
                        </a:rPr>
                        <a:t>any of the following at Duke</a:t>
                      </a:r>
                      <a:r>
                        <a:rPr lang="en-US" sz="1400" b="1" dirty="0">
                          <a:solidFill>
                            <a:srgbClr val="C00000"/>
                          </a:solidFill>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Never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Occasionally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Monthly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Weekly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Daily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3613288"/>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Academic Bullying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8705446"/>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Any form of Harassment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1874637"/>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Blaming without Justification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9062830"/>
                  </a:ext>
                </a:extLst>
              </a:tr>
              <a:tr h="274320">
                <a:tc>
                  <a:txBody>
                    <a:bodyPr/>
                    <a:lstStyle/>
                    <a:p>
                      <a:pPr marL="457200" algn="l"/>
                      <a:r>
                        <a:rPr lang="en-US" sz="1400" dirty="0"/>
                        <a:t>Discrimination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9202892"/>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Disrespected or Ignored in Meetings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2903117"/>
                  </a:ext>
                </a:extLst>
              </a:tr>
              <a:tr h="274320">
                <a:tc>
                  <a:txBody>
                    <a:bodyPr/>
                    <a:lstStyle/>
                    <a:p>
                      <a:pPr marL="457200" algn="l"/>
                      <a:r>
                        <a:rPr lang="en-US" sz="1400" dirty="0"/>
                        <a:t>Hostility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7045746"/>
                  </a:ext>
                </a:extLst>
              </a:tr>
              <a:tr h="274320">
                <a:tc>
                  <a:txBody>
                    <a:bodyPr/>
                    <a:lstStyle/>
                    <a:p>
                      <a:pPr marL="457200" algn="l"/>
                      <a:r>
                        <a:rPr lang="en-US" sz="1400" dirty="0"/>
                        <a:t>Micromanagement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270520"/>
                  </a:ext>
                </a:extLst>
              </a:tr>
              <a:tr h="274320">
                <a:tc>
                  <a:txBody>
                    <a:bodyPr/>
                    <a:lstStyle/>
                    <a:p>
                      <a:pPr marL="457200" algn="l"/>
                      <a:r>
                        <a:rPr lang="en-US" sz="1400" dirty="0"/>
                        <a:t>Racism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6084555"/>
                  </a:ext>
                </a:extLst>
              </a:tr>
              <a:tr h="274320">
                <a:tc>
                  <a:txBody>
                    <a:bodyPr/>
                    <a:lstStyle/>
                    <a:p>
                      <a:pPr marL="457200" algn="l"/>
                      <a:r>
                        <a:rPr lang="en-US" sz="1400" dirty="0"/>
                        <a:t>Sabotage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6670704"/>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Shouting or Swearing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4484958"/>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Threats of Any Kind (ex. Funding, authorship, employment,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3542981"/>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Unhealthy Competition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4025666"/>
                  </a:ext>
                </a:extLst>
              </a:tr>
              <a:tr h="274320">
                <a:tc>
                  <a:txBody>
                    <a:bodyPr/>
                    <a:lstStyle/>
                    <a:p>
                      <a:pPr marL="457200" algn="l"/>
                      <a:r>
                        <a:rPr lang="en-US" sz="1400" dirty="0"/>
                        <a:t>Unrealistic 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9795525"/>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Unwarranted, Invalid, or Public Criticism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3211585"/>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Workplace Physical Abuse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8451948"/>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t>Workplace Psychological Abuse (See attachment for definition/example)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9763182"/>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Other (specify):</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704321"/>
                  </a:ext>
                </a:extLst>
              </a:tr>
              <a:tr h="274320">
                <a:tc>
                  <a: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285750" marR="0" lvl="0" indent="-285750" algn="ctr"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dirty="0"/>
                        <a:t>I have never personally witnessed any of these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3350310955"/>
                  </a:ext>
                </a:extLst>
              </a:tr>
            </a:tbl>
          </a:graphicData>
        </a:graphic>
      </p:graphicFrame>
    </p:spTree>
    <p:extLst>
      <p:ext uri="{BB962C8B-B14F-4D97-AF65-F5344CB8AC3E}">
        <p14:creationId xmlns:p14="http://schemas.microsoft.com/office/powerpoint/2010/main" val="1744946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23">
            <a:extLst>
              <a:ext uri="{FF2B5EF4-FFF2-40B4-BE49-F238E27FC236}">
                <a16:creationId xmlns:a16="http://schemas.microsoft.com/office/drawing/2014/main" id="{7D51B05D-9513-4C6D-8A15-46FC05221480}"/>
              </a:ext>
            </a:extLst>
          </p:cNvPr>
          <p:cNvGraphicFramePr>
            <a:graphicFrameLocks/>
          </p:cNvGraphicFramePr>
          <p:nvPr>
            <p:extLst>
              <p:ext uri="{D42A27DB-BD31-4B8C-83A1-F6EECF244321}">
                <p14:modId xmlns:p14="http://schemas.microsoft.com/office/powerpoint/2010/main" val="2864447047"/>
              </p:ext>
            </p:extLst>
          </p:nvPr>
        </p:nvGraphicFramePr>
        <p:xfrm>
          <a:off x="240204" y="125383"/>
          <a:ext cx="11711589" cy="2987040"/>
        </p:xfrm>
        <a:graphic>
          <a:graphicData uri="http://schemas.openxmlformats.org/drawingml/2006/table">
            <a:tbl>
              <a:tblPr firstRow="1" bandRow="1">
                <a:tableStyleId>{FABFCF23-3B69-468F-B69F-88F6DE6A72F2}</a:tableStyleId>
              </a:tblPr>
              <a:tblGrid>
                <a:gridCol w="7002260">
                  <a:extLst>
                    <a:ext uri="{9D8B030D-6E8A-4147-A177-3AD203B41FA5}">
                      <a16:colId xmlns:a16="http://schemas.microsoft.com/office/drawing/2014/main" val="2677039212"/>
                    </a:ext>
                  </a:extLst>
                </a:gridCol>
                <a:gridCol w="4709329">
                  <a:extLst>
                    <a:ext uri="{9D8B030D-6E8A-4147-A177-3AD203B41FA5}">
                      <a16:colId xmlns:a16="http://schemas.microsoft.com/office/drawing/2014/main" val="2823678546"/>
                    </a:ext>
                  </a:extLst>
                </a:gridCol>
              </a:tblGrid>
              <a:tr h="255972">
                <a:tc>
                  <a:txBody>
                    <a:bodyPr/>
                    <a:lstStyle/>
                    <a:p>
                      <a:r>
                        <a:rPr lang="en-US" sz="1400" dirty="0">
                          <a:solidFill>
                            <a:schemeClr val="tx1"/>
                          </a:solidFill>
                        </a:rPr>
                        <a:t>Question</a:t>
                      </a:r>
                    </a:p>
                  </a:txBody>
                  <a:tcPr/>
                </a:tc>
                <a:tc>
                  <a:txBody>
                    <a:bodyPr/>
                    <a:lstStyle/>
                    <a:p>
                      <a:r>
                        <a:rPr lang="en-US" sz="1400" dirty="0">
                          <a:solidFill>
                            <a:schemeClr val="tx1"/>
                          </a:solidFill>
                        </a:rPr>
                        <a:t>Answer Choices</a:t>
                      </a:r>
                    </a:p>
                  </a:txBody>
                  <a:tcPr/>
                </a:tc>
                <a:extLst>
                  <a:ext uri="{0D108BD9-81ED-4DB2-BD59-A6C34878D82A}">
                    <a16:rowId xmlns:a16="http://schemas.microsoft.com/office/drawing/2014/main" val="3744553088"/>
                  </a:ext>
                </a:extLst>
              </a:tr>
              <a:tr h="274320">
                <a:tc>
                  <a:txBody>
                    <a:bodyPr/>
                    <a:lstStyle/>
                    <a:p>
                      <a:pPr marL="0" algn="l"/>
                      <a:r>
                        <a:rPr lang="en-US" sz="1400" b="1" dirty="0">
                          <a:solidFill>
                            <a:schemeClr val="tx1"/>
                          </a:solidFill>
                        </a:rPr>
                        <a:t>16) During your postdoctoral appointment have you had an unprofessional/questionable/negative experience at Duke?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 Yes, Unsure</a:t>
                      </a:r>
                    </a:p>
                  </a:txBody>
                  <a:tcPr/>
                </a:tc>
                <a:extLst>
                  <a:ext uri="{0D108BD9-81ED-4DB2-BD59-A6C34878D82A}">
                    <a16:rowId xmlns:a16="http://schemas.microsoft.com/office/drawing/2014/main" val="2853542981"/>
                  </a:ext>
                </a:extLst>
              </a:tr>
              <a:tr h="274320">
                <a:tc>
                  <a:txBody>
                    <a:bodyPr/>
                    <a:lstStyle/>
                    <a:p>
                      <a:pPr marL="0" algn="l"/>
                      <a:r>
                        <a:rPr lang="en-US" sz="1400" b="1" dirty="0">
                          <a:solidFill>
                            <a:schemeClr val="tx1"/>
                          </a:solidFill>
                        </a:rPr>
                        <a:t>       16a) If no, responder will be directed to Q 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1227682167"/>
                  </a:ext>
                </a:extLst>
              </a:tr>
              <a:tr h="274320">
                <a:tc>
                  <a:txBody>
                    <a:bodyPr/>
                    <a:lstStyle/>
                    <a:p>
                      <a:pPr marL="0" algn="l"/>
                      <a:r>
                        <a:rPr lang="en-US" sz="1400" b="1" dirty="0">
                          <a:solidFill>
                            <a:schemeClr val="tx1"/>
                          </a:solidFill>
                        </a:rPr>
                        <a:t>       16b) If yes or Unsure, did you tell someone or report the event?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Yes, No</a:t>
                      </a:r>
                    </a:p>
                  </a:txBody>
                  <a:tcPr/>
                </a:tc>
                <a:extLst>
                  <a:ext uri="{0D108BD9-81ED-4DB2-BD59-A6C34878D82A}">
                    <a16:rowId xmlns:a16="http://schemas.microsoft.com/office/drawing/2014/main" val="3294025666"/>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16b.1) If not, why?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See Orange Answer Choices</a:t>
                      </a:r>
                    </a:p>
                  </a:txBody>
                  <a:tcPr/>
                </a:tc>
                <a:extLst>
                  <a:ext uri="{0D108BD9-81ED-4DB2-BD59-A6C34878D82A}">
                    <a16:rowId xmlns:a16="http://schemas.microsoft.com/office/drawing/2014/main" val="334977319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16b.2) If yes, whom did you contact?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See Green Answer Choices</a:t>
                      </a:r>
                    </a:p>
                  </a:txBody>
                  <a:tcPr/>
                </a:tc>
                <a:extLst>
                  <a:ext uri="{0D108BD9-81ED-4DB2-BD59-A6C34878D82A}">
                    <a16:rowId xmlns:a16="http://schemas.microsoft.com/office/drawing/2014/main" val="1959088822"/>
                  </a:ext>
                </a:extLst>
              </a:tr>
              <a:tr h="274320">
                <a:tc>
                  <a:txBody>
                    <a:bodyPr/>
                    <a:lstStyle/>
                    <a:p>
                      <a:pPr marL="0" algn="l"/>
                      <a:r>
                        <a:rPr lang="en-US" sz="1400" b="1" dirty="0"/>
                        <a:t>17) Please provide us with your input/experiences at Duke as a workplace.</a:t>
                      </a:r>
                      <a:endParaRPr lang="en-US" sz="1400" dirty="0"/>
                    </a:p>
                    <a:p>
                      <a:pPr marL="0" algn="just"/>
                      <a:r>
                        <a:rPr lang="en-US" sz="1400" b="1" dirty="0"/>
                        <a:t>Topic Examples: </a:t>
                      </a:r>
                      <a:r>
                        <a:rPr lang="en-US" sz="1400" dirty="0"/>
                        <a:t>Personal accounts of DEI successes or failures at Duke, better ways to report misconduct/issues, topics/communities we have not included, additional ways to improve postdoctoral working conditions/DEI, etc.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Optional Free Response</a:t>
                      </a:r>
                    </a:p>
                  </a:txBody>
                  <a:tcPr/>
                </a:tc>
                <a:extLst>
                  <a:ext uri="{0D108BD9-81ED-4DB2-BD59-A6C34878D82A}">
                    <a16:rowId xmlns:a16="http://schemas.microsoft.com/office/drawing/2014/main" val="4021252304"/>
                  </a:ext>
                </a:extLst>
              </a:tr>
            </a:tbl>
          </a:graphicData>
        </a:graphic>
      </p:graphicFrame>
      <p:sp>
        <p:nvSpPr>
          <p:cNvPr id="9" name="TextBox 8">
            <a:extLst>
              <a:ext uri="{FF2B5EF4-FFF2-40B4-BE49-F238E27FC236}">
                <a16:creationId xmlns:a16="http://schemas.microsoft.com/office/drawing/2014/main" id="{D62059A2-36D1-4A2D-86D2-018CDB0524E1}"/>
              </a:ext>
            </a:extLst>
          </p:cNvPr>
          <p:cNvSpPr txBox="1"/>
          <p:nvPr/>
        </p:nvSpPr>
        <p:spPr>
          <a:xfrm>
            <a:off x="240204" y="5647175"/>
            <a:ext cx="6690532" cy="523220"/>
          </a:xfrm>
          <a:prstGeom prst="rect">
            <a:avLst/>
          </a:prstGeom>
          <a:solidFill>
            <a:schemeClr val="bg2"/>
          </a:solidFill>
        </p:spPr>
        <p:txBody>
          <a:bodyPr wrap="square" rtlCol="0">
            <a:spAutoFit/>
          </a:bodyPr>
          <a:lstStyle/>
          <a:p>
            <a:pPr algn="ctr"/>
            <a:r>
              <a:rPr lang="en-US" sz="1400" dirty="0">
                <a:solidFill>
                  <a:srgbClr val="C00000"/>
                </a:solidFill>
              </a:rPr>
              <a:t>Free Responses, if they contain any identifiable information, will be deidentified.</a:t>
            </a:r>
          </a:p>
          <a:p>
            <a:pPr algn="ctr"/>
            <a:r>
              <a:rPr lang="en-US" sz="1400" dirty="0">
                <a:solidFill>
                  <a:srgbClr val="C00000"/>
                </a:solidFill>
              </a:rPr>
              <a:t>Individual quotes are not going to be included in the results analysis report, only themes.</a:t>
            </a:r>
          </a:p>
        </p:txBody>
      </p:sp>
    </p:spTree>
    <p:extLst>
      <p:ext uri="{BB962C8B-B14F-4D97-AF65-F5344CB8AC3E}">
        <p14:creationId xmlns:p14="http://schemas.microsoft.com/office/powerpoint/2010/main" val="2895856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9313</TotalTime>
  <Words>4502</Words>
  <Application>Microsoft Office PowerPoint</Application>
  <PresentationFormat>Widescreen</PresentationFormat>
  <Paragraphs>736</Paragraphs>
  <Slides>25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vt:lpstr>
      <vt:lpstr>Office Theme</vt:lpstr>
      <vt:lpstr>DUPA Postdoctoral Working Conditions  &amp;  Diversity, Equity, and Inclusion Survey</vt:lpstr>
      <vt:lpstr>Survey Components &amp; Analysis Plan</vt:lpstr>
      <vt:lpstr>Survey Components &amp; Analysis Plan</vt:lpstr>
      <vt:lpstr>DUPA Postdoctoral Working Conditions &amp; DEI Survey</vt:lpstr>
      <vt:lpstr>Demographics – Postdoctoral Status &amp; Attributes</vt:lpstr>
      <vt:lpstr>Workplace Environment &amp; Working Conditions</vt:lpstr>
      <vt:lpstr>PowerPoint Presentation</vt:lpstr>
      <vt:lpstr>PowerPoint Presentation</vt:lpstr>
      <vt:lpstr>PowerPoint Presentation</vt:lpstr>
      <vt:lpstr>PowerPoint Presentation</vt:lpstr>
      <vt:lpstr>PowerPoint Presentation</vt:lpstr>
      <vt:lpstr>Postdoc DEI Interests/Needs</vt:lpstr>
      <vt:lpstr>Postdoc DEI Interests/Needs</vt:lpstr>
      <vt:lpstr>Postdoc DEI Interests/Needs</vt:lpstr>
      <vt:lpstr>Postdoc DEI Interests/Needs</vt:lpstr>
      <vt:lpstr>Postdoc DEI Interests/Needs</vt:lpstr>
      <vt:lpstr>Postdoc DEI Interests/Needs</vt:lpstr>
      <vt:lpstr>Postdoc DEI Interests/Needs</vt:lpstr>
      <vt:lpstr>Postdoc DEI Interests/Needs</vt:lpstr>
      <vt:lpstr>Postdoc DEI Interests/Needs</vt:lpstr>
      <vt:lpstr>DUPA Participation</vt:lpstr>
      <vt:lpstr>DUPA Participation</vt:lpstr>
      <vt:lpstr>DUPA Participation</vt:lpstr>
      <vt:lpstr>DUPA Participation</vt:lpstr>
      <vt:lpstr>DUPA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DUPA Survey</dc:title>
  <dc:creator>Marhiah C. Montoya</dc:creator>
  <cp:lastModifiedBy>Marhiah C. Montoya</cp:lastModifiedBy>
  <cp:revision>96</cp:revision>
  <dcterms:created xsi:type="dcterms:W3CDTF">2021-08-02T17:23:44Z</dcterms:created>
  <dcterms:modified xsi:type="dcterms:W3CDTF">2021-08-31T21:34:10Z</dcterms:modified>
</cp:coreProperties>
</file>