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8" r:id="rId3"/>
    <p:sldId id="305" r:id="rId4"/>
    <p:sldId id="303" r:id="rId5"/>
    <p:sldId id="306" r:id="rId6"/>
    <p:sldId id="262" r:id="rId7"/>
    <p:sldId id="263" r:id="rId8"/>
    <p:sldId id="309" r:id="rId9"/>
    <p:sldId id="299" r:id="rId10"/>
    <p:sldId id="314" r:id="rId11"/>
    <p:sldId id="313" r:id="rId12"/>
    <p:sldId id="270" r:id="rId13"/>
    <p:sldId id="274" r:id="rId14"/>
    <p:sldId id="272" r:id="rId15"/>
    <p:sldId id="275" r:id="rId16"/>
    <p:sldId id="278" r:id="rId17"/>
    <p:sldId id="279" r:id="rId18"/>
    <p:sldId id="288" r:id="rId19"/>
    <p:sldId id="276" r:id="rId20"/>
    <p:sldId id="292" r:id="rId21"/>
    <p:sldId id="290" r:id="rId22"/>
    <p:sldId id="293" r:id="rId23"/>
    <p:sldId id="294" r:id="rId24"/>
    <p:sldId id="295" r:id="rId25"/>
    <p:sldId id="296"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1081" autoAdjust="0"/>
  </p:normalViewPr>
  <p:slideViewPr>
    <p:cSldViewPr snapToGrid="0">
      <p:cViewPr varScale="1">
        <p:scale>
          <a:sx n="92" d="100"/>
          <a:sy n="92" d="100"/>
        </p:scale>
        <p:origin x="125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E63FE1-9EF2-4F81-B9D4-571E0A918767}" type="datetimeFigureOut">
              <a:rPr lang="en-US" smtClean="0"/>
              <a:t>8/31/2021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985DB1-4441-4FA6-BCA6-2E10083ADEFF}" type="slidenum">
              <a:rPr lang="en-US" smtClean="0"/>
              <a:t>‹#›</a:t>
            </a:fld>
            <a:endParaRPr lang="en-US"/>
          </a:p>
        </p:txBody>
      </p:sp>
    </p:spTree>
    <p:extLst>
      <p:ext uri="{BB962C8B-B14F-4D97-AF65-F5344CB8AC3E}">
        <p14:creationId xmlns:p14="http://schemas.microsoft.com/office/powerpoint/2010/main" val="7804894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D985DB1-4441-4FA6-BCA6-2E10083ADEFF}" type="slidenum">
              <a:rPr lang="en-US" smtClean="0"/>
              <a:t>1</a:t>
            </a:fld>
            <a:endParaRPr lang="en-US"/>
          </a:p>
        </p:txBody>
      </p:sp>
    </p:spTree>
    <p:extLst>
      <p:ext uri="{BB962C8B-B14F-4D97-AF65-F5344CB8AC3E}">
        <p14:creationId xmlns:p14="http://schemas.microsoft.com/office/powerpoint/2010/main" val="1251037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Descriptive Survey</a:t>
            </a:r>
          </a:p>
          <a:p>
            <a:endParaRPr lang="en-US" dirty="0"/>
          </a:p>
        </p:txBody>
      </p:sp>
      <p:sp>
        <p:nvSpPr>
          <p:cNvPr id="4" name="Slide Number Placeholder 3"/>
          <p:cNvSpPr>
            <a:spLocks noGrp="1"/>
          </p:cNvSpPr>
          <p:nvPr>
            <p:ph type="sldNum" sz="quarter" idx="5"/>
          </p:nvPr>
        </p:nvSpPr>
        <p:spPr/>
        <p:txBody>
          <a:bodyPr/>
          <a:lstStyle/>
          <a:p>
            <a:fld id="{DD985DB1-4441-4FA6-BCA6-2E10083ADEFF}" type="slidenum">
              <a:rPr lang="en-US" smtClean="0"/>
              <a:t>2</a:t>
            </a:fld>
            <a:endParaRPr lang="en-US"/>
          </a:p>
        </p:txBody>
      </p:sp>
    </p:spTree>
    <p:extLst>
      <p:ext uri="{BB962C8B-B14F-4D97-AF65-F5344CB8AC3E}">
        <p14:creationId xmlns:p14="http://schemas.microsoft.com/office/powerpoint/2010/main" val="251127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dirty="0">
                <a:solidFill>
                  <a:srgbClr val="000000"/>
                </a:solidFill>
                <a:effectLst/>
                <a:latin typeface="Times New Roman" panose="02020603050405020304" pitchFamily="18" charset="0"/>
              </a:rPr>
              <a:t>Sampling bias</a:t>
            </a:r>
            <a:r>
              <a:rPr lang="en-US" b="0" i="0" dirty="0">
                <a:solidFill>
                  <a:srgbClr val="000000"/>
                </a:solidFill>
                <a:effectLst/>
                <a:latin typeface="Times New Roman" panose="02020603050405020304" pitchFamily="18" charset="0"/>
              </a:rPr>
              <a:t> – This occurs when the sample selected for the study is not representative of the population such that the sample values cannot be generalized to the broader population.</a:t>
            </a:r>
          </a:p>
          <a:p>
            <a:endParaRPr lang="en-US" b="0" i="0" dirty="0">
              <a:solidFill>
                <a:srgbClr val="000000"/>
              </a:solidFill>
              <a:effectLst/>
              <a:latin typeface="Times New Roman" panose="02020603050405020304" pitchFamily="18" charset="0"/>
            </a:endParaRPr>
          </a:p>
          <a:p>
            <a:r>
              <a:rPr lang="en-US" b="0" i="1" dirty="0">
                <a:solidFill>
                  <a:srgbClr val="000000"/>
                </a:solidFill>
                <a:effectLst/>
                <a:latin typeface="Times New Roman" panose="02020603050405020304" pitchFamily="18" charset="0"/>
              </a:rPr>
              <a:t>Non-response bias</a:t>
            </a:r>
            <a:r>
              <a:rPr lang="en-US" b="0" i="0" dirty="0">
                <a:solidFill>
                  <a:srgbClr val="000000"/>
                </a:solidFill>
                <a:effectLst/>
                <a:latin typeface="Times New Roman" panose="02020603050405020304" pitchFamily="18" charset="0"/>
              </a:rPr>
              <a:t> – This occurs when individuals who responded to the survey have different attributes than those who did not respond to the survey.</a:t>
            </a:r>
            <a:endParaRPr lang="en-US" b="0" i="1" dirty="0">
              <a:solidFill>
                <a:srgbClr val="000000"/>
              </a:solidFill>
              <a:effectLst/>
              <a:latin typeface="Times New Roman" panose="02020603050405020304" pitchFamily="18" charset="0"/>
            </a:endParaRPr>
          </a:p>
          <a:p>
            <a:endParaRPr lang="en-US" b="0" i="1" dirty="0">
              <a:solidFill>
                <a:srgbClr val="000000"/>
              </a:solidFill>
              <a:effectLst/>
              <a:latin typeface="Times New Roman" panose="02020603050405020304" pitchFamily="18" charset="0"/>
            </a:endParaRPr>
          </a:p>
          <a:p>
            <a:r>
              <a:rPr lang="en-US" b="0" i="1" dirty="0">
                <a:solidFill>
                  <a:srgbClr val="000000"/>
                </a:solidFill>
                <a:effectLst/>
                <a:latin typeface="Times New Roman" panose="02020603050405020304" pitchFamily="18" charset="0"/>
              </a:rPr>
              <a:t>Measurement bias</a:t>
            </a:r>
            <a:r>
              <a:rPr lang="en-US" b="0" i="0" dirty="0">
                <a:solidFill>
                  <a:srgbClr val="000000"/>
                </a:solidFill>
                <a:effectLst/>
                <a:latin typeface="Times New Roman" panose="02020603050405020304" pitchFamily="18" charset="0"/>
              </a:rPr>
              <a:t> – This occurs when there is a difference between the survey results obtained and the true values in the population. One major cause is deficient instrument design due to ambiguous items, unclear instructions, or poor usability. To reduce measurement bias one should apply good survey design practices, adequate pretesting or pilot testing of the instrument, and formal tests for validity and reliability. </a:t>
            </a:r>
            <a:endParaRPr lang="en-US" dirty="0"/>
          </a:p>
        </p:txBody>
      </p:sp>
      <p:sp>
        <p:nvSpPr>
          <p:cNvPr id="4" name="Slide Number Placeholder 3"/>
          <p:cNvSpPr>
            <a:spLocks noGrp="1"/>
          </p:cNvSpPr>
          <p:nvPr>
            <p:ph type="sldNum" sz="quarter" idx="5"/>
          </p:nvPr>
        </p:nvSpPr>
        <p:spPr/>
        <p:txBody>
          <a:bodyPr/>
          <a:lstStyle/>
          <a:p>
            <a:fld id="{DD985DB1-4441-4FA6-BCA6-2E10083ADEFF}" type="slidenum">
              <a:rPr lang="en-US" smtClean="0"/>
              <a:t>3</a:t>
            </a:fld>
            <a:endParaRPr lang="en-US"/>
          </a:p>
        </p:txBody>
      </p:sp>
    </p:spTree>
    <p:extLst>
      <p:ext uri="{BB962C8B-B14F-4D97-AF65-F5344CB8AC3E}">
        <p14:creationId xmlns:p14="http://schemas.microsoft.com/office/powerpoint/2010/main" val="4952296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D985DB1-4441-4FA6-BCA6-2E10083ADEFF}" type="slidenum">
              <a:rPr lang="en-US" smtClean="0"/>
              <a:t>7</a:t>
            </a:fld>
            <a:endParaRPr lang="en-US"/>
          </a:p>
        </p:txBody>
      </p:sp>
    </p:spTree>
    <p:extLst>
      <p:ext uri="{BB962C8B-B14F-4D97-AF65-F5344CB8AC3E}">
        <p14:creationId xmlns:p14="http://schemas.microsoft.com/office/powerpoint/2010/main" val="10132857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D985DB1-4441-4FA6-BCA6-2E10083ADEFF}" type="slidenum">
              <a:rPr lang="en-US" smtClean="0"/>
              <a:t>8</a:t>
            </a:fld>
            <a:endParaRPr lang="en-US"/>
          </a:p>
        </p:txBody>
      </p:sp>
    </p:spTree>
    <p:extLst>
      <p:ext uri="{BB962C8B-B14F-4D97-AF65-F5344CB8AC3E}">
        <p14:creationId xmlns:p14="http://schemas.microsoft.com/office/powerpoint/2010/main" val="17630865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D985DB1-4441-4FA6-BCA6-2E10083ADEFF}" type="slidenum">
              <a:rPr lang="en-US" smtClean="0"/>
              <a:t>23</a:t>
            </a:fld>
            <a:endParaRPr lang="en-US"/>
          </a:p>
        </p:txBody>
      </p:sp>
    </p:spTree>
    <p:extLst>
      <p:ext uri="{BB962C8B-B14F-4D97-AF65-F5344CB8AC3E}">
        <p14:creationId xmlns:p14="http://schemas.microsoft.com/office/powerpoint/2010/main" val="3032690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242C1-92AB-4195-9822-C776A78D057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0D281C8-4CEA-4F1A-B3F6-927853C85B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051165C-2D45-4D28-B702-D035E86E8FD0}"/>
              </a:ext>
            </a:extLst>
          </p:cNvPr>
          <p:cNvSpPr>
            <a:spLocks noGrp="1"/>
          </p:cNvSpPr>
          <p:nvPr>
            <p:ph type="dt" sz="half" idx="10"/>
          </p:nvPr>
        </p:nvSpPr>
        <p:spPr/>
        <p:txBody>
          <a:bodyPr/>
          <a:lstStyle/>
          <a:p>
            <a:fld id="{C36027D0-0BDC-47AB-962D-66D33BAD1771}" type="datetimeFigureOut">
              <a:rPr lang="en-US" smtClean="0"/>
              <a:t>8/31/2021</a:t>
            </a:fld>
            <a:endParaRPr lang="en-US"/>
          </a:p>
        </p:txBody>
      </p:sp>
      <p:sp>
        <p:nvSpPr>
          <p:cNvPr id="5" name="Footer Placeholder 4">
            <a:extLst>
              <a:ext uri="{FF2B5EF4-FFF2-40B4-BE49-F238E27FC236}">
                <a16:creationId xmlns:a16="http://schemas.microsoft.com/office/drawing/2014/main" id="{74AD48DF-57A4-4D35-8D04-FE1634F658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726164-3F77-4145-BFFF-0C3FF72700A3}"/>
              </a:ext>
            </a:extLst>
          </p:cNvPr>
          <p:cNvSpPr>
            <a:spLocks noGrp="1"/>
          </p:cNvSpPr>
          <p:nvPr>
            <p:ph type="sldNum" sz="quarter" idx="12"/>
          </p:nvPr>
        </p:nvSpPr>
        <p:spPr/>
        <p:txBody>
          <a:bodyPr/>
          <a:lstStyle/>
          <a:p>
            <a:fld id="{C8B10FD2-6F08-4B06-944D-4A17CFAE7A71}" type="slidenum">
              <a:rPr lang="en-US" smtClean="0"/>
              <a:t>‹#›</a:t>
            </a:fld>
            <a:endParaRPr lang="en-US"/>
          </a:p>
        </p:txBody>
      </p:sp>
    </p:spTree>
    <p:extLst>
      <p:ext uri="{BB962C8B-B14F-4D97-AF65-F5344CB8AC3E}">
        <p14:creationId xmlns:p14="http://schemas.microsoft.com/office/powerpoint/2010/main" val="3279395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A3EB5-93FA-4EE6-949E-67DBB354075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AFA3993-B689-4F96-AF7B-7ABE7A4ADCE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C26D58-C575-4E51-97A7-1ADF9B82058B}"/>
              </a:ext>
            </a:extLst>
          </p:cNvPr>
          <p:cNvSpPr>
            <a:spLocks noGrp="1"/>
          </p:cNvSpPr>
          <p:nvPr>
            <p:ph type="dt" sz="half" idx="10"/>
          </p:nvPr>
        </p:nvSpPr>
        <p:spPr/>
        <p:txBody>
          <a:bodyPr/>
          <a:lstStyle/>
          <a:p>
            <a:fld id="{C36027D0-0BDC-47AB-962D-66D33BAD1771}" type="datetimeFigureOut">
              <a:rPr lang="en-US" smtClean="0"/>
              <a:t>8/31/2021</a:t>
            </a:fld>
            <a:endParaRPr lang="en-US"/>
          </a:p>
        </p:txBody>
      </p:sp>
      <p:sp>
        <p:nvSpPr>
          <p:cNvPr id="5" name="Footer Placeholder 4">
            <a:extLst>
              <a:ext uri="{FF2B5EF4-FFF2-40B4-BE49-F238E27FC236}">
                <a16:creationId xmlns:a16="http://schemas.microsoft.com/office/drawing/2014/main" id="{8CC3B2FE-D8C4-402B-898C-54F719FA08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380A0B-E2A0-4F35-9A82-CA058361572C}"/>
              </a:ext>
            </a:extLst>
          </p:cNvPr>
          <p:cNvSpPr>
            <a:spLocks noGrp="1"/>
          </p:cNvSpPr>
          <p:nvPr>
            <p:ph type="sldNum" sz="quarter" idx="12"/>
          </p:nvPr>
        </p:nvSpPr>
        <p:spPr/>
        <p:txBody>
          <a:bodyPr/>
          <a:lstStyle/>
          <a:p>
            <a:fld id="{C8B10FD2-6F08-4B06-944D-4A17CFAE7A71}" type="slidenum">
              <a:rPr lang="en-US" smtClean="0"/>
              <a:t>‹#›</a:t>
            </a:fld>
            <a:endParaRPr lang="en-US"/>
          </a:p>
        </p:txBody>
      </p:sp>
    </p:spTree>
    <p:extLst>
      <p:ext uri="{BB962C8B-B14F-4D97-AF65-F5344CB8AC3E}">
        <p14:creationId xmlns:p14="http://schemas.microsoft.com/office/powerpoint/2010/main" val="665915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D9A505-59B4-46F4-90B8-C7C1A1B6E96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0D59971-E8F0-4015-B561-3E4B8571076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2CA420-7BA1-4337-AE65-6535982B0791}"/>
              </a:ext>
            </a:extLst>
          </p:cNvPr>
          <p:cNvSpPr>
            <a:spLocks noGrp="1"/>
          </p:cNvSpPr>
          <p:nvPr>
            <p:ph type="dt" sz="half" idx="10"/>
          </p:nvPr>
        </p:nvSpPr>
        <p:spPr/>
        <p:txBody>
          <a:bodyPr/>
          <a:lstStyle/>
          <a:p>
            <a:fld id="{C36027D0-0BDC-47AB-962D-66D33BAD1771}" type="datetimeFigureOut">
              <a:rPr lang="en-US" smtClean="0"/>
              <a:t>8/31/2021</a:t>
            </a:fld>
            <a:endParaRPr lang="en-US"/>
          </a:p>
        </p:txBody>
      </p:sp>
      <p:sp>
        <p:nvSpPr>
          <p:cNvPr id="5" name="Footer Placeholder 4">
            <a:extLst>
              <a:ext uri="{FF2B5EF4-FFF2-40B4-BE49-F238E27FC236}">
                <a16:creationId xmlns:a16="http://schemas.microsoft.com/office/drawing/2014/main" id="{0F17A367-0BED-4491-9D4A-F7761D7B8E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101E11-8179-471A-84F3-FCE5580EEB89}"/>
              </a:ext>
            </a:extLst>
          </p:cNvPr>
          <p:cNvSpPr>
            <a:spLocks noGrp="1"/>
          </p:cNvSpPr>
          <p:nvPr>
            <p:ph type="sldNum" sz="quarter" idx="12"/>
          </p:nvPr>
        </p:nvSpPr>
        <p:spPr/>
        <p:txBody>
          <a:bodyPr/>
          <a:lstStyle/>
          <a:p>
            <a:fld id="{C8B10FD2-6F08-4B06-944D-4A17CFAE7A71}" type="slidenum">
              <a:rPr lang="en-US" smtClean="0"/>
              <a:t>‹#›</a:t>
            </a:fld>
            <a:endParaRPr lang="en-US"/>
          </a:p>
        </p:txBody>
      </p:sp>
    </p:spTree>
    <p:extLst>
      <p:ext uri="{BB962C8B-B14F-4D97-AF65-F5344CB8AC3E}">
        <p14:creationId xmlns:p14="http://schemas.microsoft.com/office/powerpoint/2010/main" val="1191494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3743C-C924-47B5-89F6-E5871010E7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F473D8-29BA-4805-A8BD-6C859F4AB6F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9B35CA-B59C-4780-B25D-3683FD41D22A}"/>
              </a:ext>
            </a:extLst>
          </p:cNvPr>
          <p:cNvSpPr>
            <a:spLocks noGrp="1"/>
          </p:cNvSpPr>
          <p:nvPr>
            <p:ph type="dt" sz="half" idx="10"/>
          </p:nvPr>
        </p:nvSpPr>
        <p:spPr/>
        <p:txBody>
          <a:bodyPr/>
          <a:lstStyle/>
          <a:p>
            <a:fld id="{C36027D0-0BDC-47AB-962D-66D33BAD1771}" type="datetimeFigureOut">
              <a:rPr lang="en-US" smtClean="0"/>
              <a:t>8/31/2021</a:t>
            </a:fld>
            <a:endParaRPr lang="en-US"/>
          </a:p>
        </p:txBody>
      </p:sp>
      <p:sp>
        <p:nvSpPr>
          <p:cNvPr id="5" name="Footer Placeholder 4">
            <a:extLst>
              <a:ext uri="{FF2B5EF4-FFF2-40B4-BE49-F238E27FC236}">
                <a16:creationId xmlns:a16="http://schemas.microsoft.com/office/drawing/2014/main" id="{95962E50-F637-4AB4-B49D-7FBDFFAB0C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3B6516-BD85-4A2E-A1C6-E73E9A68DDD3}"/>
              </a:ext>
            </a:extLst>
          </p:cNvPr>
          <p:cNvSpPr>
            <a:spLocks noGrp="1"/>
          </p:cNvSpPr>
          <p:nvPr>
            <p:ph type="sldNum" sz="quarter" idx="12"/>
          </p:nvPr>
        </p:nvSpPr>
        <p:spPr/>
        <p:txBody>
          <a:bodyPr/>
          <a:lstStyle/>
          <a:p>
            <a:fld id="{C8B10FD2-6F08-4B06-944D-4A17CFAE7A71}" type="slidenum">
              <a:rPr lang="en-US" smtClean="0"/>
              <a:t>‹#›</a:t>
            </a:fld>
            <a:endParaRPr lang="en-US"/>
          </a:p>
        </p:txBody>
      </p:sp>
    </p:spTree>
    <p:extLst>
      <p:ext uri="{BB962C8B-B14F-4D97-AF65-F5344CB8AC3E}">
        <p14:creationId xmlns:p14="http://schemas.microsoft.com/office/powerpoint/2010/main" val="2060029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18087-F0BF-49EF-B861-7A6252C37CB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28D17A8-C4DF-4300-85EE-C648818C41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570B853-B0BD-4557-AD44-BA9AD6BB2C69}"/>
              </a:ext>
            </a:extLst>
          </p:cNvPr>
          <p:cNvSpPr>
            <a:spLocks noGrp="1"/>
          </p:cNvSpPr>
          <p:nvPr>
            <p:ph type="dt" sz="half" idx="10"/>
          </p:nvPr>
        </p:nvSpPr>
        <p:spPr/>
        <p:txBody>
          <a:bodyPr/>
          <a:lstStyle/>
          <a:p>
            <a:fld id="{C36027D0-0BDC-47AB-962D-66D33BAD1771}" type="datetimeFigureOut">
              <a:rPr lang="en-US" smtClean="0"/>
              <a:t>8/31/2021</a:t>
            </a:fld>
            <a:endParaRPr lang="en-US"/>
          </a:p>
        </p:txBody>
      </p:sp>
      <p:sp>
        <p:nvSpPr>
          <p:cNvPr id="5" name="Footer Placeholder 4">
            <a:extLst>
              <a:ext uri="{FF2B5EF4-FFF2-40B4-BE49-F238E27FC236}">
                <a16:creationId xmlns:a16="http://schemas.microsoft.com/office/drawing/2014/main" id="{1A2E5BD1-7DEA-4BF2-B857-BDD0CBB2AC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B3E0A9-8F55-4513-B915-9E23EE2F3392}"/>
              </a:ext>
            </a:extLst>
          </p:cNvPr>
          <p:cNvSpPr>
            <a:spLocks noGrp="1"/>
          </p:cNvSpPr>
          <p:nvPr>
            <p:ph type="sldNum" sz="quarter" idx="12"/>
          </p:nvPr>
        </p:nvSpPr>
        <p:spPr/>
        <p:txBody>
          <a:bodyPr/>
          <a:lstStyle/>
          <a:p>
            <a:fld id="{C8B10FD2-6F08-4B06-944D-4A17CFAE7A71}" type="slidenum">
              <a:rPr lang="en-US" smtClean="0"/>
              <a:t>‹#›</a:t>
            </a:fld>
            <a:endParaRPr lang="en-US"/>
          </a:p>
        </p:txBody>
      </p:sp>
    </p:spTree>
    <p:extLst>
      <p:ext uri="{BB962C8B-B14F-4D97-AF65-F5344CB8AC3E}">
        <p14:creationId xmlns:p14="http://schemas.microsoft.com/office/powerpoint/2010/main" val="4006750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06F42-6379-437C-B08E-459E931E3A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F17FC45-B43D-4300-BBC5-819B3785C5C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5579F5E-F2B3-4B4F-BDFB-05C89F065E3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0D6AB21-A9D0-4399-B96C-013B6EEE1111}"/>
              </a:ext>
            </a:extLst>
          </p:cNvPr>
          <p:cNvSpPr>
            <a:spLocks noGrp="1"/>
          </p:cNvSpPr>
          <p:nvPr>
            <p:ph type="dt" sz="half" idx="10"/>
          </p:nvPr>
        </p:nvSpPr>
        <p:spPr/>
        <p:txBody>
          <a:bodyPr/>
          <a:lstStyle/>
          <a:p>
            <a:fld id="{C36027D0-0BDC-47AB-962D-66D33BAD1771}" type="datetimeFigureOut">
              <a:rPr lang="en-US" smtClean="0"/>
              <a:t>8/31/2021</a:t>
            </a:fld>
            <a:endParaRPr lang="en-US"/>
          </a:p>
        </p:txBody>
      </p:sp>
      <p:sp>
        <p:nvSpPr>
          <p:cNvPr id="6" name="Footer Placeholder 5">
            <a:extLst>
              <a:ext uri="{FF2B5EF4-FFF2-40B4-BE49-F238E27FC236}">
                <a16:creationId xmlns:a16="http://schemas.microsoft.com/office/drawing/2014/main" id="{7DDB68CC-7972-4A38-94C2-02B768ED01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9706F0-2628-4FDB-8215-27592E66CDE2}"/>
              </a:ext>
            </a:extLst>
          </p:cNvPr>
          <p:cNvSpPr>
            <a:spLocks noGrp="1"/>
          </p:cNvSpPr>
          <p:nvPr>
            <p:ph type="sldNum" sz="quarter" idx="12"/>
          </p:nvPr>
        </p:nvSpPr>
        <p:spPr/>
        <p:txBody>
          <a:bodyPr/>
          <a:lstStyle/>
          <a:p>
            <a:fld id="{C8B10FD2-6F08-4B06-944D-4A17CFAE7A71}" type="slidenum">
              <a:rPr lang="en-US" smtClean="0"/>
              <a:t>‹#›</a:t>
            </a:fld>
            <a:endParaRPr lang="en-US"/>
          </a:p>
        </p:txBody>
      </p:sp>
    </p:spTree>
    <p:extLst>
      <p:ext uri="{BB962C8B-B14F-4D97-AF65-F5344CB8AC3E}">
        <p14:creationId xmlns:p14="http://schemas.microsoft.com/office/powerpoint/2010/main" val="3812882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27057-3FD5-4BA2-87CD-288A19A4F7A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F3CF266-D5C2-4083-B03E-471FA01A87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EFDECD1-BBD8-442F-B5A0-933703CB888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A40C9CE-D7E4-498F-90A4-3C646743DCD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6ED09CE-038A-45F1-BBB8-A85F7B4E98E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4EBF864-0BB9-406A-98C4-628C73CA408F}"/>
              </a:ext>
            </a:extLst>
          </p:cNvPr>
          <p:cNvSpPr>
            <a:spLocks noGrp="1"/>
          </p:cNvSpPr>
          <p:nvPr>
            <p:ph type="dt" sz="half" idx="10"/>
          </p:nvPr>
        </p:nvSpPr>
        <p:spPr/>
        <p:txBody>
          <a:bodyPr/>
          <a:lstStyle/>
          <a:p>
            <a:fld id="{C36027D0-0BDC-47AB-962D-66D33BAD1771}" type="datetimeFigureOut">
              <a:rPr lang="en-US" smtClean="0"/>
              <a:t>8/31/2021</a:t>
            </a:fld>
            <a:endParaRPr lang="en-US"/>
          </a:p>
        </p:txBody>
      </p:sp>
      <p:sp>
        <p:nvSpPr>
          <p:cNvPr id="8" name="Footer Placeholder 7">
            <a:extLst>
              <a:ext uri="{FF2B5EF4-FFF2-40B4-BE49-F238E27FC236}">
                <a16:creationId xmlns:a16="http://schemas.microsoft.com/office/drawing/2014/main" id="{59025708-CC82-45B0-9BD4-39AC0D65DB7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768D941-4A52-4A02-A699-E39A62E1B666}"/>
              </a:ext>
            </a:extLst>
          </p:cNvPr>
          <p:cNvSpPr>
            <a:spLocks noGrp="1"/>
          </p:cNvSpPr>
          <p:nvPr>
            <p:ph type="sldNum" sz="quarter" idx="12"/>
          </p:nvPr>
        </p:nvSpPr>
        <p:spPr/>
        <p:txBody>
          <a:bodyPr/>
          <a:lstStyle/>
          <a:p>
            <a:fld id="{C8B10FD2-6F08-4B06-944D-4A17CFAE7A71}" type="slidenum">
              <a:rPr lang="en-US" smtClean="0"/>
              <a:t>‹#›</a:t>
            </a:fld>
            <a:endParaRPr lang="en-US"/>
          </a:p>
        </p:txBody>
      </p:sp>
    </p:spTree>
    <p:extLst>
      <p:ext uri="{BB962C8B-B14F-4D97-AF65-F5344CB8AC3E}">
        <p14:creationId xmlns:p14="http://schemas.microsoft.com/office/powerpoint/2010/main" val="2048027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1D353-B3FA-4C72-A5F7-EB9FAFF68E3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177AEA6-B71C-49E0-A09E-EC0D3373FAE5}"/>
              </a:ext>
            </a:extLst>
          </p:cNvPr>
          <p:cNvSpPr>
            <a:spLocks noGrp="1"/>
          </p:cNvSpPr>
          <p:nvPr>
            <p:ph type="dt" sz="half" idx="10"/>
          </p:nvPr>
        </p:nvSpPr>
        <p:spPr/>
        <p:txBody>
          <a:bodyPr/>
          <a:lstStyle/>
          <a:p>
            <a:fld id="{C36027D0-0BDC-47AB-962D-66D33BAD1771}" type="datetimeFigureOut">
              <a:rPr lang="en-US" smtClean="0"/>
              <a:t>8/31/2021</a:t>
            </a:fld>
            <a:endParaRPr lang="en-US"/>
          </a:p>
        </p:txBody>
      </p:sp>
      <p:sp>
        <p:nvSpPr>
          <p:cNvPr id="4" name="Footer Placeholder 3">
            <a:extLst>
              <a:ext uri="{FF2B5EF4-FFF2-40B4-BE49-F238E27FC236}">
                <a16:creationId xmlns:a16="http://schemas.microsoft.com/office/drawing/2014/main" id="{016C1E12-CA1B-4ACA-97F6-4996D8BE4E6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D404FF3-7262-4187-951D-BAEFC4D14F27}"/>
              </a:ext>
            </a:extLst>
          </p:cNvPr>
          <p:cNvSpPr>
            <a:spLocks noGrp="1"/>
          </p:cNvSpPr>
          <p:nvPr>
            <p:ph type="sldNum" sz="quarter" idx="12"/>
          </p:nvPr>
        </p:nvSpPr>
        <p:spPr/>
        <p:txBody>
          <a:bodyPr/>
          <a:lstStyle/>
          <a:p>
            <a:fld id="{C8B10FD2-6F08-4B06-944D-4A17CFAE7A71}" type="slidenum">
              <a:rPr lang="en-US" smtClean="0"/>
              <a:t>‹#›</a:t>
            </a:fld>
            <a:endParaRPr lang="en-US"/>
          </a:p>
        </p:txBody>
      </p:sp>
    </p:spTree>
    <p:extLst>
      <p:ext uri="{BB962C8B-B14F-4D97-AF65-F5344CB8AC3E}">
        <p14:creationId xmlns:p14="http://schemas.microsoft.com/office/powerpoint/2010/main" val="4202601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629C41-1D65-4F50-9B2F-84AEE3900A4A}"/>
              </a:ext>
            </a:extLst>
          </p:cNvPr>
          <p:cNvSpPr>
            <a:spLocks noGrp="1"/>
          </p:cNvSpPr>
          <p:nvPr>
            <p:ph type="dt" sz="half" idx="10"/>
          </p:nvPr>
        </p:nvSpPr>
        <p:spPr/>
        <p:txBody>
          <a:bodyPr/>
          <a:lstStyle/>
          <a:p>
            <a:fld id="{C36027D0-0BDC-47AB-962D-66D33BAD1771}" type="datetimeFigureOut">
              <a:rPr lang="en-US" smtClean="0"/>
              <a:t>8/31/2021</a:t>
            </a:fld>
            <a:endParaRPr lang="en-US"/>
          </a:p>
        </p:txBody>
      </p:sp>
      <p:sp>
        <p:nvSpPr>
          <p:cNvPr id="3" name="Footer Placeholder 2">
            <a:extLst>
              <a:ext uri="{FF2B5EF4-FFF2-40B4-BE49-F238E27FC236}">
                <a16:creationId xmlns:a16="http://schemas.microsoft.com/office/drawing/2014/main" id="{F42EC6F6-8107-47B1-BA27-3BCF82F5C31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2B88E3B-E5B4-48FF-AF29-0BFB83E92DC2}"/>
              </a:ext>
            </a:extLst>
          </p:cNvPr>
          <p:cNvSpPr>
            <a:spLocks noGrp="1"/>
          </p:cNvSpPr>
          <p:nvPr>
            <p:ph type="sldNum" sz="quarter" idx="12"/>
          </p:nvPr>
        </p:nvSpPr>
        <p:spPr/>
        <p:txBody>
          <a:bodyPr/>
          <a:lstStyle/>
          <a:p>
            <a:fld id="{C8B10FD2-6F08-4B06-944D-4A17CFAE7A71}" type="slidenum">
              <a:rPr lang="en-US" smtClean="0"/>
              <a:t>‹#›</a:t>
            </a:fld>
            <a:endParaRPr lang="en-US"/>
          </a:p>
        </p:txBody>
      </p:sp>
    </p:spTree>
    <p:extLst>
      <p:ext uri="{BB962C8B-B14F-4D97-AF65-F5344CB8AC3E}">
        <p14:creationId xmlns:p14="http://schemas.microsoft.com/office/powerpoint/2010/main" val="3481234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5D7E3-8D9A-4045-894D-D3919912EE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A518976-27B1-42B1-8A2A-7B920AAC51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C23C440-C62B-404A-A2BF-30728A3081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CB3DA2-48C9-4DA4-9ECE-FD9B4E1CBA52}"/>
              </a:ext>
            </a:extLst>
          </p:cNvPr>
          <p:cNvSpPr>
            <a:spLocks noGrp="1"/>
          </p:cNvSpPr>
          <p:nvPr>
            <p:ph type="dt" sz="half" idx="10"/>
          </p:nvPr>
        </p:nvSpPr>
        <p:spPr/>
        <p:txBody>
          <a:bodyPr/>
          <a:lstStyle/>
          <a:p>
            <a:fld id="{C36027D0-0BDC-47AB-962D-66D33BAD1771}" type="datetimeFigureOut">
              <a:rPr lang="en-US" smtClean="0"/>
              <a:t>8/31/2021</a:t>
            </a:fld>
            <a:endParaRPr lang="en-US"/>
          </a:p>
        </p:txBody>
      </p:sp>
      <p:sp>
        <p:nvSpPr>
          <p:cNvPr id="6" name="Footer Placeholder 5">
            <a:extLst>
              <a:ext uri="{FF2B5EF4-FFF2-40B4-BE49-F238E27FC236}">
                <a16:creationId xmlns:a16="http://schemas.microsoft.com/office/drawing/2014/main" id="{09A220E2-577B-4E4C-900E-B9F51527B6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5DDF71-7BAA-486F-92CD-30C60FA74C5E}"/>
              </a:ext>
            </a:extLst>
          </p:cNvPr>
          <p:cNvSpPr>
            <a:spLocks noGrp="1"/>
          </p:cNvSpPr>
          <p:nvPr>
            <p:ph type="sldNum" sz="quarter" idx="12"/>
          </p:nvPr>
        </p:nvSpPr>
        <p:spPr/>
        <p:txBody>
          <a:bodyPr/>
          <a:lstStyle/>
          <a:p>
            <a:fld id="{C8B10FD2-6F08-4B06-944D-4A17CFAE7A71}" type="slidenum">
              <a:rPr lang="en-US" smtClean="0"/>
              <a:t>‹#›</a:t>
            </a:fld>
            <a:endParaRPr lang="en-US"/>
          </a:p>
        </p:txBody>
      </p:sp>
    </p:spTree>
    <p:extLst>
      <p:ext uri="{BB962C8B-B14F-4D97-AF65-F5344CB8AC3E}">
        <p14:creationId xmlns:p14="http://schemas.microsoft.com/office/powerpoint/2010/main" val="1022890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6474B-EB74-4803-A273-6CE2A9CF22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A13FDE6-6B2E-4136-985D-F5D863CE82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3DCE9C3-FAAC-4908-AEC6-146A991351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85B08A-9547-4626-81CA-4105D1B0BA97}"/>
              </a:ext>
            </a:extLst>
          </p:cNvPr>
          <p:cNvSpPr>
            <a:spLocks noGrp="1"/>
          </p:cNvSpPr>
          <p:nvPr>
            <p:ph type="dt" sz="half" idx="10"/>
          </p:nvPr>
        </p:nvSpPr>
        <p:spPr/>
        <p:txBody>
          <a:bodyPr/>
          <a:lstStyle/>
          <a:p>
            <a:fld id="{C36027D0-0BDC-47AB-962D-66D33BAD1771}" type="datetimeFigureOut">
              <a:rPr lang="en-US" smtClean="0"/>
              <a:t>8/31/2021</a:t>
            </a:fld>
            <a:endParaRPr lang="en-US"/>
          </a:p>
        </p:txBody>
      </p:sp>
      <p:sp>
        <p:nvSpPr>
          <p:cNvPr id="6" name="Footer Placeholder 5">
            <a:extLst>
              <a:ext uri="{FF2B5EF4-FFF2-40B4-BE49-F238E27FC236}">
                <a16:creationId xmlns:a16="http://schemas.microsoft.com/office/drawing/2014/main" id="{E3D36695-1723-4266-A9CC-442CCF9555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344B42-13C3-48E2-BAA9-43582C6A97AB}"/>
              </a:ext>
            </a:extLst>
          </p:cNvPr>
          <p:cNvSpPr>
            <a:spLocks noGrp="1"/>
          </p:cNvSpPr>
          <p:nvPr>
            <p:ph type="sldNum" sz="quarter" idx="12"/>
          </p:nvPr>
        </p:nvSpPr>
        <p:spPr/>
        <p:txBody>
          <a:bodyPr/>
          <a:lstStyle/>
          <a:p>
            <a:fld id="{C8B10FD2-6F08-4B06-944D-4A17CFAE7A71}" type="slidenum">
              <a:rPr lang="en-US" smtClean="0"/>
              <a:t>‹#›</a:t>
            </a:fld>
            <a:endParaRPr lang="en-US"/>
          </a:p>
        </p:txBody>
      </p:sp>
    </p:spTree>
    <p:extLst>
      <p:ext uri="{BB962C8B-B14F-4D97-AF65-F5344CB8AC3E}">
        <p14:creationId xmlns:p14="http://schemas.microsoft.com/office/powerpoint/2010/main" val="3423522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A9732D-741F-471D-8800-526A17823A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774CFFA-D4E4-4A08-8E69-BD0D7718CC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4FA061-3CA1-4ED8-9426-E21DEFE33E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6027D0-0BDC-47AB-962D-66D33BAD1771}" type="datetimeFigureOut">
              <a:rPr lang="en-US" smtClean="0"/>
              <a:t>8/31/2021</a:t>
            </a:fld>
            <a:endParaRPr lang="en-US"/>
          </a:p>
        </p:txBody>
      </p:sp>
      <p:sp>
        <p:nvSpPr>
          <p:cNvPr id="5" name="Footer Placeholder 4">
            <a:extLst>
              <a:ext uri="{FF2B5EF4-FFF2-40B4-BE49-F238E27FC236}">
                <a16:creationId xmlns:a16="http://schemas.microsoft.com/office/drawing/2014/main" id="{89D36A97-D3D5-4EEE-9D17-FA6A54DA34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BA765BF-87FA-40CF-9E75-66BFFF18B1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B10FD2-6F08-4B06-944D-4A17CFAE7A71}" type="slidenum">
              <a:rPr lang="en-US" smtClean="0"/>
              <a:t>‹#›</a:t>
            </a:fld>
            <a:endParaRPr lang="en-US"/>
          </a:p>
        </p:txBody>
      </p:sp>
    </p:spTree>
    <p:extLst>
      <p:ext uri="{BB962C8B-B14F-4D97-AF65-F5344CB8AC3E}">
        <p14:creationId xmlns:p14="http://schemas.microsoft.com/office/powerpoint/2010/main" val="14016307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rhiah.montoya@duke.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marhiah.montoya@duke.edu"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Marhiah.Montoya@duke.ed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D4DE2C1-D570-4022-A0A7-490EB9E060BC}"/>
              </a:ext>
            </a:extLst>
          </p:cNvPr>
          <p:cNvSpPr/>
          <p:nvPr/>
        </p:nvSpPr>
        <p:spPr>
          <a:xfrm>
            <a:off x="299208" y="180359"/>
            <a:ext cx="11593585" cy="2986481"/>
          </a:xfrm>
          <a:prstGeom prst="rect">
            <a:avLst/>
          </a:prstGeom>
          <a:solidFill>
            <a:schemeClr val="accent1">
              <a:alpha val="2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DDD33FC-0E08-41DD-BD44-F2E8A1D580C9}"/>
              </a:ext>
            </a:extLst>
          </p:cNvPr>
          <p:cNvSpPr>
            <a:spLocks noGrp="1"/>
          </p:cNvSpPr>
          <p:nvPr>
            <p:ph type="ctrTitle"/>
          </p:nvPr>
        </p:nvSpPr>
        <p:spPr>
          <a:xfrm>
            <a:off x="176169" y="-314590"/>
            <a:ext cx="11903977" cy="3367350"/>
          </a:xfrm>
        </p:spPr>
        <p:txBody>
          <a:bodyPr>
            <a:noAutofit/>
          </a:bodyPr>
          <a:lstStyle/>
          <a:p>
            <a:r>
              <a:rPr lang="en-US" sz="4800" dirty="0"/>
              <a:t>DUPA</a:t>
            </a:r>
            <a:br>
              <a:rPr lang="en-US" sz="4800" dirty="0"/>
            </a:br>
            <a:r>
              <a:rPr lang="en-US" sz="4800" dirty="0"/>
              <a:t>Postdoctoral Working Conditions </a:t>
            </a:r>
            <a:br>
              <a:rPr lang="en-US" sz="4800" dirty="0"/>
            </a:br>
            <a:r>
              <a:rPr lang="en-US" sz="4800" dirty="0"/>
              <a:t>&amp; </a:t>
            </a:r>
            <a:br>
              <a:rPr lang="en-US" sz="4800" dirty="0"/>
            </a:br>
            <a:r>
              <a:rPr lang="en-US" sz="4800" dirty="0"/>
              <a:t>Diversity, Equity, and Inclusion Survey</a:t>
            </a:r>
          </a:p>
        </p:txBody>
      </p:sp>
      <p:sp>
        <p:nvSpPr>
          <p:cNvPr id="3" name="Subtitle 2">
            <a:extLst>
              <a:ext uri="{FF2B5EF4-FFF2-40B4-BE49-F238E27FC236}">
                <a16:creationId xmlns:a16="http://schemas.microsoft.com/office/drawing/2014/main" id="{9B9C4A5A-73D9-4B34-86D3-511614A52D00}"/>
              </a:ext>
            </a:extLst>
          </p:cNvPr>
          <p:cNvSpPr>
            <a:spLocks noGrp="1"/>
          </p:cNvSpPr>
          <p:nvPr>
            <p:ph type="subTitle" idx="1"/>
          </p:nvPr>
        </p:nvSpPr>
        <p:spPr>
          <a:xfrm>
            <a:off x="299207" y="6041247"/>
            <a:ext cx="9144000" cy="494949"/>
          </a:xfrm>
        </p:spPr>
        <p:txBody>
          <a:bodyPr>
            <a:normAutofit/>
          </a:bodyPr>
          <a:lstStyle/>
          <a:p>
            <a:pPr algn="l"/>
            <a:r>
              <a:rPr lang="en-US" dirty="0"/>
              <a:t>August 2021</a:t>
            </a:r>
          </a:p>
        </p:txBody>
      </p:sp>
      <p:sp>
        <p:nvSpPr>
          <p:cNvPr id="5" name="TextBox 4">
            <a:extLst>
              <a:ext uri="{FF2B5EF4-FFF2-40B4-BE49-F238E27FC236}">
                <a16:creationId xmlns:a16="http://schemas.microsoft.com/office/drawing/2014/main" id="{F294CBFB-5FAB-4E11-84FB-0E3A5473FCDE}"/>
              </a:ext>
            </a:extLst>
          </p:cNvPr>
          <p:cNvSpPr txBox="1"/>
          <p:nvPr/>
        </p:nvSpPr>
        <p:spPr>
          <a:xfrm>
            <a:off x="299207" y="3328589"/>
            <a:ext cx="11593585" cy="2585323"/>
          </a:xfrm>
          <a:prstGeom prst="rect">
            <a:avLst/>
          </a:prstGeom>
          <a:noFill/>
        </p:spPr>
        <p:txBody>
          <a:bodyPr wrap="square" rtlCol="0">
            <a:spAutoFit/>
          </a:bodyPr>
          <a:lstStyle/>
          <a:p>
            <a:r>
              <a:rPr lang="en-US" dirty="0"/>
              <a:t>This survey is </a:t>
            </a:r>
            <a:r>
              <a:rPr lang="en-US" b="1" u="sng" dirty="0"/>
              <a:t>not</a:t>
            </a:r>
            <a:r>
              <a:rPr lang="en-US" dirty="0"/>
              <a:t> intended for research purposes. </a:t>
            </a:r>
          </a:p>
          <a:p>
            <a:r>
              <a:rPr lang="en-US" dirty="0"/>
              <a:t>All the responses to this survey will be </a:t>
            </a:r>
            <a:r>
              <a:rPr lang="en-US" b="1" u="sng" dirty="0"/>
              <a:t>completely confidential </a:t>
            </a:r>
            <a:r>
              <a:rPr lang="en-US" dirty="0"/>
              <a:t>and </a:t>
            </a:r>
            <a:r>
              <a:rPr lang="en-US" b="1" u="sng" dirty="0"/>
              <a:t>unidentifiable</a:t>
            </a:r>
            <a:r>
              <a:rPr lang="en-US" dirty="0"/>
              <a:t>. </a:t>
            </a:r>
          </a:p>
          <a:p>
            <a:r>
              <a:rPr lang="en-US" dirty="0"/>
              <a:t>The results from this survey will </a:t>
            </a:r>
            <a:r>
              <a:rPr lang="en-US" b="1" u="sng" dirty="0"/>
              <a:t>not</a:t>
            </a:r>
            <a:r>
              <a:rPr lang="en-US" dirty="0"/>
              <a:t> be published in a scientific manuscript.</a:t>
            </a:r>
          </a:p>
          <a:p>
            <a:r>
              <a:rPr lang="en-US" dirty="0"/>
              <a:t>The results from this survey will be compiled in an analysis report and distributed to all current Duke Postdocs, posted on the DUPA website, and sent to Duke Offices.</a:t>
            </a:r>
          </a:p>
          <a:p>
            <a:r>
              <a:rPr lang="en-US" dirty="0"/>
              <a:t>This survey was created by the Duke University Postdoctoral Association Diversity Chair, Dr. Marhiah C. Montoya, PhD</a:t>
            </a:r>
          </a:p>
          <a:p>
            <a:r>
              <a:rPr lang="en-US" dirty="0"/>
              <a:t>Data collected in this survey is only accessible by Dr. Marhiah C. Montoya until a postdoctoral analysis team is assembled.</a:t>
            </a:r>
          </a:p>
          <a:p>
            <a:r>
              <a:rPr lang="en-US" b="1" dirty="0"/>
              <a:t>If any current Duke Postdoc has experience with this type of data analysis and would like to volunteer to help perform the analysis, please email </a:t>
            </a:r>
            <a:r>
              <a:rPr lang="en-US" dirty="0">
                <a:hlinkClick r:id="rId3"/>
              </a:rPr>
              <a:t>marhiah.montoya@duke.edu</a:t>
            </a:r>
            <a:r>
              <a:rPr lang="en-US" dirty="0"/>
              <a:t> </a:t>
            </a:r>
          </a:p>
        </p:txBody>
      </p:sp>
    </p:spTree>
    <p:extLst>
      <p:ext uri="{BB962C8B-B14F-4D97-AF65-F5344CB8AC3E}">
        <p14:creationId xmlns:p14="http://schemas.microsoft.com/office/powerpoint/2010/main" val="2702978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23">
            <a:extLst>
              <a:ext uri="{FF2B5EF4-FFF2-40B4-BE49-F238E27FC236}">
                <a16:creationId xmlns:a16="http://schemas.microsoft.com/office/drawing/2014/main" id="{7D51B05D-9513-4C6D-8A15-46FC05221480}"/>
              </a:ext>
            </a:extLst>
          </p:cNvPr>
          <p:cNvGraphicFramePr>
            <a:graphicFrameLocks/>
          </p:cNvGraphicFramePr>
          <p:nvPr>
            <p:extLst>
              <p:ext uri="{D42A27DB-BD31-4B8C-83A1-F6EECF244321}">
                <p14:modId xmlns:p14="http://schemas.microsoft.com/office/powerpoint/2010/main" val="3946729593"/>
              </p:ext>
            </p:extLst>
          </p:nvPr>
        </p:nvGraphicFramePr>
        <p:xfrm>
          <a:off x="240204" y="125383"/>
          <a:ext cx="11711589" cy="2987040"/>
        </p:xfrm>
        <a:graphic>
          <a:graphicData uri="http://schemas.openxmlformats.org/drawingml/2006/table">
            <a:tbl>
              <a:tblPr firstRow="1" bandRow="1">
                <a:tableStyleId>{FABFCF23-3B69-468F-B69F-88F6DE6A72F2}</a:tableStyleId>
              </a:tblPr>
              <a:tblGrid>
                <a:gridCol w="7002260">
                  <a:extLst>
                    <a:ext uri="{9D8B030D-6E8A-4147-A177-3AD203B41FA5}">
                      <a16:colId xmlns:a16="http://schemas.microsoft.com/office/drawing/2014/main" val="2677039212"/>
                    </a:ext>
                  </a:extLst>
                </a:gridCol>
                <a:gridCol w="4709329">
                  <a:extLst>
                    <a:ext uri="{9D8B030D-6E8A-4147-A177-3AD203B41FA5}">
                      <a16:colId xmlns:a16="http://schemas.microsoft.com/office/drawing/2014/main" val="2823678546"/>
                    </a:ext>
                  </a:extLst>
                </a:gridCol>
              </a:tblGrid>
              <a:tr h="255972">
                <a:tc>
                  <a:txBody>
                    <a:bodyPr/>
                    <a:lstStyle/>
                    <a:p>
                      <a:r>
                        <a:rPr lang="en-US" sz="1400" dirty="0">
                          <a:solidFill>
                            <a:schemeClr val="tx1"/>
                          </a:solidFill>
                        </a:rPr>
                        <a:t>Question</a:t>
                      </a:r>
                    </a:p>
                  </a:txBody>
                  <a:tcPr/>
                </a:tc>
                <a:tc>
                  <a:txBody>
                    <a:bodyPr/>
                    <a:lstStyle/>
                    <a:p>
                      <a:r>
                        <a:rPr lang="en-US" sz="1400" dirty="0">
                          <a:solidFill>
                            <a:schemeClr val="tx1"/>
                          </a:solidFill>
                        </a:rPr>
                        <a:t>Answer Choices</a:t>
                      </a:r>
                    </a:p>
                  </a:txBody>
                  <a:tcPr/>
                </a:tc>
                <a:extLst>
                  <a:ext uri="{0D108BD9-81ED-4DB2-BD59-A6C34878D82A}">
                    <a16:rowId xmlns:a16="http://schemas.microsoft.com/office/drawing/2014/main" val="3744553088"/>
                  </a:ext>
                </a:extLst>
              </a:tr>
              <a:tr h="274320">
                <a:tc>
                  <a:txBody>
                    <a:bodyPr/>
                    <a:lstStyle/>
                    <a:p>
                      <a:pPr marL="0" algn="l"/>
                      <a:r>
                        <a:rPr lang="en-US" sz="1400" b="1" dirty="0">
                          <a:solidFill>
                            <a:schemeClr val="tx1"/>
                          </a:solidFill>
                        </a:rPr>
                        <a:t>16) During your postdoctoral appointment have you had an unprofessional/questionable/negative experience at Duke?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No, Yes, Unsure</a:t>
                      </a:r>
                    </a:p>
                  </a:txBody>
                  <a:tcPr/>
                </a:tc>
                <a:extLst>
                  <a:ext uri="{0D108BD9-81ED-4DB2-BD59-A6C34878D82A}">
                    <a16:rowId xmlns:a16="http://schemas.microsoft.com/office/drawing/2014/main" val="2853542981"/>
                  </a:ext>
                </a:extLst>
              </a:tr>
              <a:tr h="274320">
                <a:tc>
                  <a:txBody>
                    <a:bodyPr/>
                    <a:lstStyle/>
                    <a:p>
                      <a:pPr marL="0" algn="l"/>
                      <a:r>
                        <a:rPr lang="en-US" sz="1400" b="1" dirty="0">
                          <a:solidFill>
                            <a:schemeClr val="tx1"/>
                          </a:solidFill>
                        </a:rPr>
                        <a:t>       16a) If no, responder will be directed to Q 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a:tc>
                <a:extLst>
                  <a:ext uri="{0D108BD9-81ED-4DB2-BD59-A6C34878D82A}">
                    <a16:rowId xmlns:a16="http://schemas.microsoft.com/office/drawing/2014/main" val="1227682167"/>
                  </a:ext>
                </a:extLst>
              </a:tr>
              <a:tr h="274320">
                <a:tc>
                  <a:txBody>
                    <a:bodyPr/>
                    <a:lstStyle/>
                    <a:p>
                      <a:pPr marL="0" algn="l"/>
                      <a:r>
                        <a:rPr lang="en-US" sz="1400" b="1" dirty="0">
                          <a:solidFill>
                            <a:schemeClr val="tx1"/>
                          </a:solidFill>
                        </a:rPr>
                        <a:t>       16b) If yes or Unsure, did you tell someone or report the event?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Yes, No</a:t>
                      </a:r>
                    </a:p>
                  </a:txBody>
                  <a:tcPr/>
                </a:tc>
                <a:extLst>
                  <a:ext uri="{0D108BD9-81ED-4DB2-BD59-A6C34878D82A}">
                    <a16:rowId xmlns:a16="http://schemas.microsoft.com/office/drawing/2014/main" val="3294025666"/>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t>              16b.1) If not, why?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See Orange Answer Choices</a:t>
                      </a:r>
                    </a:p>
                  </a:txBody>
                  <a:tcPr/>
                </a:tc>
                <a:extLst>
                  <a:ext uri="{0D108BD9-81ED-4DB2-BD59-A6C34878D82A}">
                    <a16:rowId xmlns:a16="http://schemas.microsoft.com/office/drawing/2014/main" val="3349773198"/>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t>              16b.2) If yes, whom did you contact?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See Green Answer Choices</a:t>
                      </a:r>
                    </a:p>
                  </a:txBody>
                  <a:tcPr/>
                </a:tc>
                <a:extLst>
                  <a:ext uri="{0D108BD9-81ED-4DB2-BD59-A6C34878D82A}">
                    <a16:rowId xmlns:a16="http://schemas.microsoft.com/office/drawing/2014/main" val="1959088822"/>
                  </a:ext>
                </a:extLst>
              </a:tr>
              <a:tr h="274320">
                <a:tc>
                  <a:txBody>
                    <a:bodyPr/>
                    <a:lstStyle/>
                    <a:p>
                      <a:pPr marL="0" algn="l"/>
                      <a:r>
                        <a:rPr lang="en-US" sz="1400" b="1" dirty="0"/>
                        <a:t>17) Please provide us with your input/experiences at Duke as a workplace.</a:t>
                      </a:r>
                      <a:endParaRPr lang="en-US" sz="1400" dirty="0"/>
                    </a:p>
                    <a:p>
                      <a:pPr marL="0" algn="just"/>
                      <a:r>
                        <a:rPr lang="en-US" sz="1400" b="1" dirty="0"/>
                        <a:t>Topic Examples: </a:t>
                      </a:r>
                      <a:r>
                        <a:rPr lang="en-US" sz="1400" dirty="0"/>
                        <a:t>Personal accounts of DEI successes or failures at Duke, better ways to report misconduct/issues, topics/communities we have not included, additional ways to improve postdoctoral working conditions/DEI, etc.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Optional Free Response</a:t>
                      </a:r>
                    </a:p>
                  </a:txBody>
                  <a:tcPr/>
                </a:tc>
                <a:extLst>
                  <a:ext uri="{0D108BD9-81ED-4DB2-BD59-A6C34878D82A}">
                    <a16:rowId xmlns:a16="http://schemas.microsoft.com/office/drawing/2014/main" val="4021252304"/>
                  </a:ext>
                </a:extLst>
              </a:tr>
            </a:tbl>
          </a:graphicData>
        </a:graphic>
      </p:graphicFrame>
      <p:sp>
        <p:nvSpPr>
          <p:cNvPr id="9" name="TextBox 8">
            <a:extLst>
              <a:ext uri="{FF2B5EF4-FFF2-40B4-BE49-F238E27FC236}">
                <a16:creationId xmlns:a16="http://schemas.microsoft.com/office/drawing/2014/main" id="{D62059A2-36D1-4A2D-86D2-018CDB0524E1}"/>
              </a:ext>
            </a:extLst>
          </p:cNvPr>
          <p:cNvSpPr txBox="1"/>
          <p:nvPr/>
        </p:nvSpPr>
        <p:spPr>
          <a:xfrm>
            <a:off x="240204" y="5647175"/>
            <a:ext cx="6690532" cy="523220"/>
          </a:xfrm>
          <a:prstGeom prst="rect">
            <a:avLst/>
          </a:prstGeom>
          <a:solidFill>
            <a:schemeClr val="bg2"/>
          </a:solidFill>
        </p:spPr>
        <p:txBody>
          <a:bodyPr wrap="square" rtlCol="0">
            <a:spAutoFit/>
          </a:bodyPr>
          <a:lstStyle/>
          <a:p>
            <a:pPr algn="ctr"/>
            <a:r>
              <a:rPr lang="en-US" sz="1400" dirty="0">
                <a:solidFill>
                  <a:srgbClr val="C00000"/>
                </a:solidFill>
              </a:rPr>
              <a:t>Free Responses, if they contain any identifiable information, will be deidentified.</a:t>
            </a:r>
          </a:p>
          <a:p>
            <a:pPr algn="ctr"/>
            <a:r>
              <a:rPr lang="en-US" sz="1400" dirty="0">
                <a:solidFill>
                  <a:srgbClr val="C00000"/>
                </a:solidFill>
              </a:rPr>
              <a:t>Individual quotes are not going to be included in the results analysis report, only themes.</a:t>
            </a:r>
          </a:p>
        </p:txBody>
      </p:sp>
      <p:graphicFrame>
        <p:nvGraphicFramePr>
          <p:cNvPr id="4" name="Table 3">
            <a:extLst>
              <a:ext uri="{FF2B5EF4-FFF2-40B4-BE49-F238E27FC236}">
                <a16:creationId xmlns:a16="http://schemas.microsoft.com/office/drawing/2014/main" id="{F3628873-BB74-4692-8970-A72FF0898DBF}"/>
              </a:ext>
            </a:extLst>
          </p:cNvPr>
          <p:cNvGraphicFramePr>
            <a:graphicFrameLocks noGrp="1"/>
          </p:cNvGraphicFramePr>
          <p:nvPr>
            <p:extLst>
              <p:ext uri="{D42A27DB-BD31-4B8C-83A1-F6EECF244321}">
                <p14:modId xmlns:p14="http://schemas.microsoft.com/office/powerpoint/2010/main" val="1292843145"/>
              </p:ext>
            </p:extLst>
          </p:nvPr>
        </p:nvGraphicFramePr>
        <p:xfrm>
          <a:off x="7034645" y="122782"/>
          <a:ext cx="5083400" cy="5791200"/>
        </p:xfrm>
        <a:graphic>
          <a:graphicData uri="http://schemas.openxmlformats.org/drawingml/2006/table">
            <a:tbl>
              <a:tblPr firstRow="1" bandRow="1">
                <a:tableStyleId>{9DCAF9ED-07DC-4A11-8D7F-57B35C25682E}</a:tableStyleId>
              </a:tblPr>
              <a:tblGrid>
                <a:gridCol w="5083400">
                  <a:extLst>
                    <a:ext uri="{9D8B030D-6E8A-4147-A177-3AD203B41FA5}">
                      <a16:colId xmlns:a16="http://schemas.microsoft.com/office/drawing/2014/main" val="445783616"/>
                    </a:ext>
                  </a:extLst>
                </a:gridCol>
              </a:tblGrid>
              <a:tr h="274320">
                <a:tc>
                  <a:txBody>
                    <a:bodyPr/>
                    <a:lstStyle/>
                    <a:p>
                      <a:r>
                        <a:rPr lang="en-US" sz="1400" dirty="0">
                          <a:solidFill>
                            <a:schemeClr val="tx1"/>
                          </a:solidFill>
                        </a:rPr>
                        <a:t>Answer (Check all that apply)</a:t>
                      </a:r>
                    </a:p>
                  </a:txBody>
                  <a:tcPr/>
                </a:tc>
                <a:extLst>
                  <a:ext uri="{0D108BD9-81ED-4DB2-BD59-A6C34878D82A}">
                    <a16:rowId xmlns:a16="http://schemas.microsoft.com/office/drawing/2014/main" val="1691215080"/>
                  </a:ext>
                </a:extLst>
              </a:tr>
              <a:tr h="274320">
                <a:tc>
                  <a:txBody>
                    <a:bodyPr/>
                    <a:lstStyle/>
                    <a:p>
                      <a:r>
                        <a:rPr lang="en-US" sz="1400" dirty="0"/>
                        <a:t>Reporting would make working conditions worse</a:t>
                      </a:r>
                    </a:p>
                  </a:txBody>
                  <a:tcPr/>
                </a:tc>
                <a:extLst>
                  <a:ext uri="{0D108BD9-81ED-4DB2-BD59-A6C34878D82A}">
                    <a16:rowId xmlns:a16="http://schemas.microsoft.com/office/drawing/2014/main" val="4093318549"/>
                  </a:ext>
                </a:extLst>
              </a:tr>
              <a:tr h="274320">
                <a:tc>
                  <a:txBody>
                    <a:bodyPr/>
                    <a:lstStyle/>
                    <a:p>
                      <a:r>
                        <a:rPr lang="en-US" sz="1400" dirty="0"/>
                        <a:t>Reporting would negatively impact mental/physical health</a:t>
                      </a:r>
                    </a:p>
                  </a:txBody>
                  <a:tcPr/>
                </a:tc>
                <a:extLst>
                  <a:ext uri="{0D108BD9-81ED-4DB2-BD59-A6C34878D82A}">
                    <a16:rowId xmlns:a16="http://schemas.microsoft.com/office/drawing/2014/main" val="3640540489"/>
                  </a:ext>
                </a:extLst>
              </a:tr>
              <a:tr h="274320">
                <a:tc>
                  <a:txBody>
                    <a:bodyPr/>
                    <a:lstStyle/>
                    <a:p>
                      <a:r>
                        <a:rPr lang="en-US" sz="1400" dirty="0"/>
                        <a:t>Reporting would negatively impact career</a:t>
                      </a:r>
                    </a:p>
                  </a:txBody>
                  <a:tcPr/>
                </a:tc>
                <a:extLst>
                  <a:ext uri="{0D108BD9-81ED-4DB2-BD59-A6C34878D82A}">
                    <a16:rowId xmlns:a16="http://schemas.microsoft.com/office/drawing/2014/main" val="2967846913"/>
                  </a:ext>
                </a:extLst>
              </a:tr>
              <a:tr h="274320">
                <a:tc>
                  <a:txBody>
                    <a:bodyPr/>
                    <a:lstStyle/>
                    <a:p>
                      <a:r>
                        <a:rPr lang="en-US" sz="1400" dirty="0"/>
                        <a:t>Reporting would increase workload</a:t>
                      </a:r>
                    </a:p>
                  </a:txBody>
                  <a:tcPr/>
                </a:tc>
                <a:extLst>
                  <a:ext uri="{0D108BD9-81ED-4DB2-BD59-A6C34878D82A}">
                    <a16:rowId xmlns:a16="http://schemas.microsoft.com/office/drawing/2014/main" val="3037817225"/>
                  </a:ext>
                </a:extLst>
              </a:tr>
              <a:tr h="274320">
                <a:tc>
                  <a:txBody>
                    <a:bodyPr/>
                    <a:lstStyle/>
                    <a:p>
                      <a:r>
                        <a:rPr lang="en-US" sz="1400" dirty="0"/>
                        <a:t>Reporting and Resolution process would take too long</a:t>
                      </a:r>
                    </a:p>
                  </a:txBody>
                  <a:tcPr/>
                </a:tc>
                <a:extLst>
                  <a:ext uri="{0D108BD9-81ED-4DB2-BD59-A6C34878D82A}">
                    <a16:rowId xmlns:a16="http://schemas.microsoft.com/office/drawing/2014/main" val="2044036588"/>
                  </a:ext>
                </a:extLst>
              </a:tr>
              <a:tr h="274320">
                <a:tc>
                  <a:txBody>
                    <a:bodyPr/>
                    <a:lstStyle/>
                    <a:p>
                      <a:r>
                        <a:rPr lang="en-US" sz="1400" dirty="0"/>
                        <a:t>Issue would be disregarded by administration</a:t>
                      </a:r>
                    </a:p>
                  </a:txBody>
                  <a:tcPr/>
                </a:tc>
                <a:extLst>
                  <a:ext uri="{0D108BD9-81ED-4DB2-BD59-A6C34878D82A}">
                    <a16:rowId xmlns:a16="http://schemas.microsoft.com/office/drawing/2014/main" val="1499107833"/>
                  </a:ext>
                </a:extLst>
              </a:tr>
              <a:tr h="274320">
                <a:tc>
                  <a:txBody>
                    <a:bodyPr/>
                    <a:lstStyle/>
                    <a:p>
                      <a:r>
                        <a:rPr lang="en-US" sz="1400" dirty="0"/>
                        <a:t>Offender has tenure</a:t>
                      </a:r>
                    </a:p>
                  </a:txBody>
                  <a:tcPr/>
                </a:tc>
                <a:extLst>
                  <a:ext uri="{0D108BD9-81ED-4DB2-BD59-A6C34878D82A}">
                    <a16:rowId xmlns:a16="http://schemas.microsoft.com/office/drawing/2014/main" val="3613736842"/>
                  </a:ext>
                </a:extLst>
              </a:tr>
              <a:tr h="274320">
                <a:tc>
                  <a:txBody>
                    <a:bodyPr/>
                    <a:lstStyle/>
                    <a:p>
                      <a:r>
                        <a:rPr lang="en-US" sz="1400" dirty="0"/>
                        <a:t>Offender was a co-worker</a:t>
                      </a:r>
                    </a:p>
                  </a:txBody>
                  <a:tcPr/>
                </a:tc>
                <a:extLst>
                  <a:ext uri="{0D108BD9-81ED-4DB2-BD59-A6C34878D82A}">
                    <a16:rowId xmlns:a16="http://schemas.microsoft.com/office/drawing/2014/main" val="2218996839"/>
                  </a:ext>
                </a:extLst>
              </a:tr>
              <a:tr h="274320">
                <a:tc>
                  <a:txBody>
                    <a:bodyPr/>
                    <a:lstStyle/>
                    <a:p>
                      <a:r>
                        <a:rPr lang="en-US" sz="1400" dirty="0"/>
                        <a:t>Lack of anonymity</a:t>
                      </a:r>
                    </a:p>
                  </a:txBody>
                  <a:tcPr/>
                </a:tc>
                <a:extLst>
                  <a:ext uri="{0D108BD9-81ED-4DB2-BD59-A6C34878D82A}">
                    <a16:rowId xmlns:a16="http://schemas.microsoft.com/office/drawing/2014/main" val="4228183904"/>
                  </a:ext>
                </a:extLst>
              </a:tr>
              <a:tr h="274320">
                <a:tc>
                  <a:txBody>
                    <a:bodyPr/>
                    <a:lstStyle/>
                    <a:p>
                      <a:r>
                        <a:rPr lang="en-US" sz="1400" dirty="0"/>
                        <a:t>Lack of support/protection from administration</a:t>
                      </a:r>
                    </a:p>
                  </a:txBody>
                  <a:tcPr/>
                </a:tc>
                <a:extLst>
                  <a:ext uri="{0D108BD9-81ED-4DB2-BD59-A6C34878D82A}">
                    <a16:rowId xmlns:a16="http://schemas.microsoft.com/office/drawing/2014/main" val="307874548"/>
                  </a:ext>
                </a:extLst>
              </a:tr>
              <a:tr h="274320">
                <a:tc>
                  <a:txBody>
                    <a:bodyPr/>
                    <a:lstStyle/>
                    <a:p>
                      <a:r>
                        <a:rPr lang="en-US" sz="1400" dirty="0"/>
                        <a:t>Lack of evidence</a:t>
                      </a:r>
                    </a:p>
                  </a:txBody>
                  <a:tcPr/>
                </a:tc>
                <a:extLst>
                  <a:ext uri="{0D108BD9-81ED-4DB2-BD59-A6C34878D82A}">
                    <a16:rowId xmlns:a16="http://schemas.microsoft.com/office/drawing/2014/main" val="3323823057"/>
                  </a:ext>
                </a:extLst>
              </a:tr>
              <a:tr h="274320">
                <a:tc>
                  <a:txBody>
                    <a:bodyPr/>
                    <a:lstStyle/>
                    <a:p>
                      <a:r>
                        <a:rPr lang="en-US" sz="1400" dirty="0"/>
                        <a:t>Fear of retaliation</a:t>
                      </a:r>
                    </a:p>
                  </a:txBody>
                  <a:tcPr/>
                </a:tc>
                <a:extLst>
                  <a:ext uri="{0D108BD9-81ED-4DB2-BD59-A6C34878D82A}">
                    <a16:rowId xmlns:a16="http://schemas.microsoft.com/office/drawing/2014/main" val="3444875283"/>
                  </a:ext>
                </a:extLst>
              </a:tr>
              <a:tr h="274320">
                <a:tc>
                  <a:txBody>
                    <a:bodyPr/>
                    <a:lstStyle/>
                    <a:p>
                      <a:r>
                        <a:rPr lang="en-US" sz="1400" dirty="0"/>
                        <a:t>Fear of offender</a:t>
                      </a:r>
                    </a:p>
                  </a:txBody>
                  <a:tcPr/>
                </a:tc>
                <a:extLst>
                  <a:ext uri="{0D108BD9-81ED-4DB2-BD59-A6C34878D82A}">
                    <a16:rowId xmlns:a16="http://schemas.microsoft.com/office/drawing/2014/main" val="1064437318"/>
                  </a:ext>
                </a:extLst>
              </a:tr>
              <a:tr h="274320">
                <a:tc>
                  <a:txBody>
                    <a:bodyPr/>
                    <a:lstStyle/>
                    <a:p>
                      <a:r>
                        <a:rPr lang="en-US" sz="1400" dirty="0"/>
                        <a:t>Fear no one would believe you</a:t>
                      </a:r>
                    </a:p>
                  </a:txBody>
                  <a:tcPr/>
                </a:tc>
                <a:extLst>
                  <a:ext uri="{0D108BD9-81ED-4DB2-BD59-A6C34878D82A}">
                    <a16:rowId xmlns:a16="http://schemas.microsoft.com/office/drawing/2014/main" val="31043645"/>
                  </a:ext>
                </a:extLst>
              </a:tr>
              <a:tr h="274320">
                <a:tc>
                  <a:txBody>
                    <a:bodyPr/>
                    <a:lstStyle/>
                    <a:p>
                      <a:r>
                        <a:rPr lang="en-US" sz="1400" dirty="0"/>
                        <a:t>Fear visa/immigration status would be threatened</a:t>
                      </a:r>
                    </a:p>
                  </a:txBody>
                  <a:tcPr/>
                </a:tc>
                <a:extLst>
                  <a:ext uri="{0D108BD9-81ED-4DB2-BD59-A6C34878D82A}">
                    <a16:rowId xmlns:a16="http://schemas.microsoft.com/office/drawing/2014/main" val="1959918819"/>
                  </a:ext>
                </a:extLst>
              </a:tr>
              <a:tr h="274320">
                <a:tc>
                  <a:txBody>
                    <a:bodyPr/>
                    <a:lstStyle/>
                    <a:p>
                      <a:r>
                        <a:rPr lang="en-US" sz="1400" dirty="0"/>
                        <a:t>Uncomfortable with confronting offender</a:t>
                      </a:r>
                    </a:p>
                  </a:txBody>
                  <a:tcPr/>
                </a:tc>
                <a:extLst>
                  <a:ext uri="{0D108BD9-81ED-4DB2-BD59-A6C34878D82A}">
                    <a16:rowId xmlns:a16="http://schemas.microsoft.com/office/drawing/2014/main" val="525635788"/>
                  </a:ext>
                </a:extLst>
              </a:tr>
              <a:tr h="274320">
                <a:tc>
                  <a:txBody>
                    <a:bodyPr/>
                    <a:lstStyle/>
                    <a:p>
                      <a:r>
                        <a:rPr lang="en-US" sz="1400" dirty="0"/>
                        <a:t>Offence is not technically considered harassment or discrimination</a:t>
                      </a:r>
                    </a:p>
                  </a:txBody>
                  <a:tcPr/>
                </a:tc>
                <a:extLst>
                  <a:ext uri="{0D108BD9-81ED-4DB2-BD59-A6C34878D82A}">
                    <a16:rowId xmlns:a16="http://schemas.microsoft.com/office/drawing/2014/main" val="422494641"/>
                  </a:ext>
                </a:extLst>
              </a:tr>
              <a:tr h="274320">
                <a:tc>
                  <a:txBody>
                    <a:bodyPr/>
                    <a:lstStyle/>
                    <a:p>
                      <a:r>
                        <a:rPr lang="en-US" sz="1400" dirty="0"/>
                        <a:t>Other (specify): Free Response</a:t>
                      </a:r>
                    </a:p>
                  </a:txBody>
                  <a:tcPr/>
                </a:tc>
                <a:extLst>
                  <a:ext uri="{0D108BD9-81ED-4DB2-BD59-A6C34878D82A}">
                    <a16:rowId xmlns:a16="http://schemas.microsoft.com/office/drawing/2014/main" val="51317178"/>
                  </a:ext>
                </a:extLst>
              </a:tr>
            </a:tbl>
          </a:graphicData>
        </a:graphic>
      </p:graphicFrame>
      <p:sp>
        <p:nvSpPr>
          <p:cNvPr id="5" name="Arrow: Right 4">
            <a:extLst>
              <a:ext uri="{FF2B5EF4-FFF2-40B4-BE49-F238E27FC236}">
                <a16:creationId xmlns:a16="http://schemas.microsoft.com/office/drawing/2014/main" id="{0E7F082D-DB05-4403-A7FB-341B0EB3BB79}"/>
              </a:ext>
            </a:extLst>
          </p:cNvPr>
          <p:cNvSpPr/>
          <p:nvPr/>
        </p:nvSpPr>
        <p:spPr>
          <a:xfrm>
            <a:off x="2441863" y="1556557"/>
            <a:ext cx="4540827" cy="289214"/>
          </a:xfrm>
          <a:prstGeom prst="rightArrow">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Tree>
    <p:extLst>
      <p:ext uri="{BB962C8B-B14F-4D97-AF65-F5344CB8AC3E}">
        <p14:creationId xmlns:p14="http://schemas.microsoft.com/office/powerpoint/2010/main" val="30643918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23">
            <a:extLst>
              <a:ext uri="{FF2B5EF4-FFF2-40B4-BE49-F238E27FC236}">
                <a16:creationId xmlns:a16="http://schemas.microsoft.com/office/drawing/2014/main" id="{7D51B05D-9513-4C6D-8A15-46FC05221480}"/>
              </a:ext>
            </a:extLst>
          </p:cNvPr>
          <p:cNvGraphicFramePr>
            <a:graphicFrameLocks/>
          </p:cNvGraphicFramePr>
          <p:nvPr>
            <p:extLst>
              <p:ext uri="{D42A27DB-BD31-4B8C-83A1-F6EECF244321}">
                <p14:modId xmlns:p14="http://schemas.microsoft.com/office/powerpoint/2010/main" val="1076262573"/>
              </p:ext>
            </p:extLst>
          </p:nvPr>
        </p:nvGraphicFramePr>
        <p:xfrm>
          <a:off x="240204" y="125383"/>
          <a:ext cx="11711589" cy="2987040"/>
        </p:xfrm>
        <a:graphic>
          <a:graphicData uri="http://schemas.openxmlformats.org/drawingml/2006/table">
            <a:tbl>
              <a:tblPr firstRow="1" bandRow="1">
                <a:tableStyleId>{FABFCF23-3B69-468F-B69F-88F6DE6A72F2}</a:tableStyleId>
              </a:tblPr>
              <a:tblGrid>
                <a:gridCol w="7002260">
                  <a:extLst>
                    <a:ext uri="{9D8B030D-6E8A-4147-A177-3AD203B41FA5}">
                      <a16:colId xmlns:a16="http://schemas.microsoft.com/office/drawing/2014/main" val="2677039212"/>
                    </a:ext>
                  </a:extLst>
                </a:gridCol>
                <a:gridCol w="4709329">
                  <a:extLst>
                    <a:ext uri="{9D8B030D-6E8A-4147-A177-3AD203B41FA5}">
                      <a16:colId xmlns:a16="http://schemas.microsoft.com/office/drawing/2014/main" val="2823678546"/>
                    </a:ext>
                  </a:extLst>
                </a:gridCol>
              </a:tblGrid>
              <a:tr h="255972">
                <a:tc>
                  <a:txBody>
                    <a:bodyPr/>
                    <a:lstStyle/>
                    <a:p>
                      <a:r>
                        <a:rPr lang="en-US" sz="1400" dirty="0">
                          <a:solidFill>
                            <a:schemeClr val="tx1"/>
                          </a:solidFill>
                        </a:rPr>
                        <a:t>Question</a:t>
                      </a:r>
                    </a:p>
                  </a:txBody>
                  <a:tcPr/>
                </a:tc>
                <a:tc>
                  <a:txBody>
                    <a:bodyPr/>
                    <a:lstStyle/>
                    <a:p>
                      <a:r>
                        <a:rPr lang="en-US" sz="1400" dirty="0">
                          <a:solidFill>
                            <a:schemeClr val="tx1"/>
                          </a:solidFill>
                        </a:rPr>
                        <a:t>Answer Choices</a:t>
                      </a:r>
                    </a:p>
                  </a:txBody>
                  <a:tcPr/>
                </a:tc>
                <a:extLst>
                  <a:ext uri="{0D108BD9-81ED-4DB2-BD59-A6C34878D82A}">
                    <a16:rowId xmlns:a16="http://schemas.microsoft.com/office/drawing/2014/main" val="3744553088"/>
                  </a:ext>
                </a:extLst>
              </a:tr>
              <a:tr h="274320">
                <a:tc>
                  <a:txBody>
                    <a:bodyPr/>
                    <a:lstStyle/>
                    <a:p>
                      <a:pPr marL="0" algn="l"/>
                      <a:r>
                        <a:rPr lang="en-US" sz="1400" b="1" dirty="0">
                          <a:solidFill>
                            <a:schemeClr val="tx1"/>
                          </a:solidFill>
                        </a:rPr>
                        <a:t>16) During your postdoctoral appointment have you had an unprofessional/questionable/negative experience at Duke?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No, Yes, Unsure</a:t>
                      </a:r>
                    </a:p>
                  </a:txBody>
                  <a:tcPr/>
                </a:tc>
                <a:extLst>
                  <a:ext uri="{0D108BD9-81ED-4DB2-BD59-A6C34878D82A}">
                    <a16:rowId xmlns:a16="http://schemas.microsoft.com/office/drawing/2014/main" val="2853542981"/>
                  </a:ext>
                </a:extLst>
              </a:tr>
              <a:tr h="274320">
                <a:tc>
                  <a:txBody>
                    <a:bodyPr/>
                    <a:lstStyle/>
                    <a:p>
                      <a:pPr marL="0" algn="l"/>
                      <a:r>
                        <a:rPr lang="en-US" sz="1400" b="1" dirty="0">
                          <a:solidFill>
                            <a:schemeClr val="tx1"/>
                          </a:solidFill>
                        </a:rPr>
                        <a:t>       16a) If no, responder will be directed to Q 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a:tc>
                <a:extLst>
                  <a:ext uri="{0D108BD9-81ED-4DB2-BD59-A6C34878D82A}">
                    <a16:rowId xmlns:a16="http://schemas.microsoft.com/office/drawing/2014/main" val="1227682167"/>
                  </a:ext>
                </a:extLst>
              </a:tr>
              <a:tr h="274320">
                <a:tc>
                  <a:txBody>
                    <a:bodyPr/>
                    <a:lstStyle/>
                    <a:p>
                      <a:pPr marL="0" algn="l"/>
                      <a:r>
                        <a:rPr lang="en-US" sz="1400" b="1" dirty="0">
                          <a:solidFill>
                            <a:schemeClr val="tx1"/>
                          </a:solidFill>
                        </a:rPr>
                        <a:t>       16b) If yes or Unsure, did you tell someone or report the event?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Yes, No</a:t>
                      </a:r>
                    </a:p>
                  </a:txBody>
                  <a:tcPr/>
                </a:tc>
                <a:extLst>
                  <a:ext uri="{0D108BD9-81ED-4DB2-BD59-A6C34878D82A}">
                    <a16:rowId xmlns:a16="http://schemas.microsoft.com/office/drawing/2014/main" val="3294025666"/>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t>              16b.1) If not, why?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See Orange Answer Choices</a:t>
                      </a:r>
                    </a:p>
                  </a:txBody>
                  <a:tcPr/>
                </a:tc>
                <a:extLst>
                  <a:ext uri="{0D108BD9-81ED-4DB2-BD59-A6C34878D82A}">
                    <a16:rowId xmlns:a16="http://schemas.microsoft.com/office/drawing/2014/main" val="3349773198"/>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t>              16b.2) If yes, whom did you contact?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See Green Answer Choices</a:t>
                      </a:r>
                    </a:p>
                  </a:txBody>
                  <a:tcPr/>
                </a:tc>
                <a:extLst>
                  <a:ext uri="{0D108BD9-81ED-4DB2-BD59-A6C34878D82A}">
                    <a16:rowId xmlns:a16="http://schemas.microsoft.com/office/drawing/2014/main" val="1959088822"/>
                  </a:ext>
                </a:extLst>
              </a:tr>
              <a:tr h="274320">
                <a:tc>
                  <a:txBody>
                    <a:bodyPr/>
                    <a:lstStyle/>
                    <a:p>
                      <a:pPr marL="0" algn="l"/>
                      <a:r>
                        <a:rPr lang="en-US" sz="1400" b="1" dirty="0"/>
                        <a:t>17) Please provide us with your input/experiences at Duke as a workplace.</a:t>
                      </a:r>
                      <a:endParaRPr lang="en-US" sz="1400" dirty="0"/>
                    </a:p>
                    <a:p>
                      <a:pPr marL="0" algn="just"/>
                      <a:r>
                        <a:rPr lang="en-US" sz="1400" b="1" dirty="0"/>
                        <a:t>Topic Examples: </a:t>
                      </a:r>
                      <a:r>
                        <a:rPr lang="en-US" sz="1400" dirty="0"/>
                        <a:t>Personal accounts of DEI successes or failures at Duke, better ways to report misconduct/issues, topics/communities we have not included, additional ways to improve postdoctoral working conditions/DEI, etc.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Optional Free Response</a:t>
                      </a:r>
                    </a:p>
                  </a:txBody>
                  <a:tcPr/>
                </a:tc>
                <a:extLst>
                  <a:ext uri="{0D108BD9-81ED-4DB2-BD59-A6C34878D82A}">
                    <a16:rowId xmlns:a16="http://schemas.microsoft.com/office/drawing/2014/main" val="4021252304"/>
                  </a:ext>
                </a:extLst>
              </a:tr>
            </a:tbl>
          </a:graphicData>
        </a:graphic>
      </p:graphicFrame>
      <p:sp>
        <p:nvSpPr>
          <p:cNvPr id="9" name="TextBox 8">
            <a:extLst>
              <a:ext uri="{FF2B5EF4-FFF2-40B4-BE49-F238E27FC236}">
                <a16:creationId xmlns:a16="http://schemas.microsoft.com/office/drawing/2014/main" id="{D62059A2-36D1-4A2D-86D2-018CDB0524E1}"/>
              </a:ext>
            </a:extLst>
          </p:cNvPr>
          <p:cNvSpPr txBox="1"/>
          <p:nvPr/>
        </p:nvSpPr>
        <p:spPr>
          <a:xfrm>
            <a:off x="240204" y="5647175"/>
            <a:ext cx="6690532" cy="523220"/>
          </a:xfrm>
          <a:prstGeom prst="rect">
            <a:avLst/>
          </a:prstGeom>
          <a:solidFill>
            <a:schemeClr val="bg2"/>
          </a:solidFill>
        </p:spPr>
        <p:txBody>
          <a:bodyPr wrap="square" rtlCol="0">
            <a:spAutoFit/>
          </a:bodyPr>
          <a:lstStyle/>
          <a:p>
            <a:pPr algn="ctr"/>
            <a:r>
              <a:rPr lang="en-US" sz="1400" dirty="0">
                <a:solidFill>
                  <a:srgbClr val="C00000"/>
                </a:solidFill>
              </a:rPr>
              <a:t>Free Responses, if they contain any identifiable information, will be deidentified.</a:t>
            </a:r>
          </a:p>
          <a:p>
            <a:pPr algn="ctr"/>
            <a:r>
              <a:rPr lang="en-US" sz="1400" dirty="0">
                <a:solidFill>
                  <a:srgbClr val="C00000"/>
                </a:solidFill>
              </a:rPr>
              <a:t>Individual quotes are not going to be included in the results analysis report, only themes.</a:t>
            </a:r>
          </a:p>
        </p:txBody>
      </p:sp>
      <p:sp>
        <p:nvSpPr>
          <p:cNvPr id="4" name="Arrow: Right 3">
            <a:extLst>
              <a:ext uri="{FF2B5EF4-FFF2-40B4-BE49-F238E27FC236}">
                <a16:creationId xmlns:a16="http://schemas.microsoft.com/office/drawing/2014/main" id="{8E0C27AD-86E4-42FD-972F-D00D804B69FA}"/>
              </a:ext>
            </a:extLst>
          </p:cNvPr>
          <p:cNvSpPr/>
          <p:nvPr/>
        </p:nvSpPr>
        <p:spPr>
          <a:xfrm>
            <a:off x="3678384" y="1870362"/>
            <a:ext cx="1779096" cy="258227"/>
          </a:xfrm>
          <a:prstGeom prst="rightArrow">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able 3">
            <a:extLst>
              <a:ext uri="{FF2B5EF4-FFF2-40B4-BE49-F238E27FC236}">
                <a16:creationId xmlns:a16="http://schemas.microsoft.com/office/drawing/2014/main" id="{7BFD6D0A-D8B9-4DF6-8859-1D32FADBE286}"/>
              </a:ext>
            </a:extLst>
          </p:cNvPr>
          <p:cNvGraphicFramePr>
            <a:graphicFrameLocks noGrp="1"/>
          </p:cNvGraphicFramePr>
          <p:nvPr>
            <p:extLst>
              <p:ext uri="{D42A27DB-BD31-4B8C-83A1-F6EECF244321}">
                <p14:modId xmlns:p14="http://schemas.microsoft.com/office/powerpoint/2010/main" val="73999956"/>
              </p:ext>
            </p:extLst>
          </p:nvPr>
        </p:nvGraphicFramePr>
        <p:xfrm>
          <a:off x="5550993" y="122781"/>
          <a:ext cx="6400800" cy="4615470"/>
        </p:xfrm>
        <a:graphic>
          <a:graphicData uri="http://schemas.openxmlformats.org/drawingml/2006/table">
            <a:tbl>
              <a:tblPr firstRow="1" bandRow="1">
                <a:tableStyleId>{10A1B5D5-9B99-4C35-A422-299274C87663}</a:tableStyleId>
              </a:tblPr>
              <a:tblGrid>
                <a:gridCol w="6400800">
                  <a:extLst>
                    <a:ext uri="{9D8B030D-6E8A-4147-A177-3AD203B41FA5}">
                      <a16:colId xmlns:a16="http://schemas.microsoft.com/office/drawing/2014/main" val="445783616"/>
                    </a:ext>
                  </a:extLst>
                </a:gridCol>
              </a:tblGrid>
              <a:tr h="307698">
                <a:tc>
                  <a:txBody>
                    <a:bodyPr/>
                    <a:lstStyle/>
                    <a:p>
                      <a:r>
                        <a:rPr lang="en-US" sz="1400" dirty="0">
                          <a:solidFill>
                            <a:schemeClr val="tx1"/>
                          </a:solidFill>
                        </a:rPr>
                        <a:t>Answer (Check all that apply)</a:t>
                      </a:r>
                    </a:p>
                  </a:txBody>
                  <a:tcPr/>
                </a:tc>
                <a:extLst>
                  <a:ext uri="{0D108BD9-81ED-4DB2-BD59-A6C34878D82A}">
                    <a16:rowId xmlns:a16="http://schemas.microsoft.com/office/drawing/2014/main" val="1691215080"/>
                  </a:ext>
                </a:extLst>
              </a:tr>
              <a:tr h="307698">
                <a:tc>
                  <a:txBody>
                    <a:bodyPr/>
                    <a:lstStyle/>
                    <a:p>
                      <a:r>
                        <a:rPr lang="en-US" sz="1400" dirty="0"/>
                        <a:t>Department Chair</a:t>
                      </a:r>
                    </a:p>
                  </a:txBody>
                  <a:tcPr/>
                </a:tc>
                <a:extLst>
                  <a:ext uri="{0D108BD9-81ED-4DB2-BD59-A6C34878D82A}">
                    <a16:rowId xmlns:a16="http://schemas.microsoft.com/office/drawing/2014/main" val="4093318549"/>
                  </a:ext>
                </a:extLst>
              </a:tr>
              <a:tr h="3076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Dispute Resolution Process</a:t>
                      </a:r>
                    </a:p>
                  </a:txBody>
                  <a:tcPr/>
                </a:tc>
                <a:extLst>
                  <a:ext uri="{0D108BD9-81ED-4DB2-BD59-A6C34878D82A}">
                    <a16:rowId xmlns:a16="http://schemas.microsoft.com/office/drawing/2014/main" val="3640540489"/>
                  </a:ext>
                </a:extLst>
              </a:tr>
              <a:tr h="3076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Duke University Postdoctoral Association (DUPA)</a:t>
                      </a:r>
                    </a:p>
                  </a:txBody>
                  <a:tcPr/>
                </a:tc>
                <a:extLst>
                  <a:ext uri="{0D108BD9-81ED-4DB2-BD59-A6C34878D82A}">
                    <a16:rowId xmlns:a16="http://schemas.microsoft.com/office/drawing/2014/main" val="2967846913"/>
                  </a:ext>
                </a:extLst>
              </a:tr>
              <a:tr h="3076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External Faculty/Previous Mentor</a:t>
                      </a:r>
                    </a:p>
                  </a:txBody>
                  <a:tcPr/>
                </a:tc>
                <a:extLst>
                  <a:ext uri="{0D108BD9-81ED-4DB2-BD59-A6C34878D82A}">
                    <a16:rowId xmlns:a16="http://schemas.microsoft.com/office/drawing/2014/main" val="3037817225"/>
                  </a:ext>
                </a:extLst>
              </a:tr>
              <a:tr h="3076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Human Resources</a:t>
                      </a:r>
                    </a:p>
                  </a:txBody>
                  <a:tcPr/>
                </a:tc>
                <a:extLst>
                  <a:ext uri="{0D108BD9-81ED-4DB2-BD59-A6C34878D82A}">
                    <a16:rowId xmlns:a16="http://schemas.microsoft.com/office/drawing/2014/main" val="2044036588"/>
                  </a:ext>
                </a:extLst>
              </a:tr>
              <a:tr h="3076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Inclusion, Diversity, Equity, Advancement, &amp; Leadership in the Sciences (IDEALS) Office</a:t>
                      </a:r>
                    </a:p>
                  </a:txBody>
                  <a:tcPr/>
                </a:tc>
                <a:extLst>
                  <a:ext uri="{0D108BD9-81ED-4DB2-BD59-A6C34878D82A}">
                    <a16:rowId xmlns:a16="http://schemas.microsoft.com/office/drawing/2014/main" val="1499107833"/>
                  </a:ext>
                </a:extLst>
              </a:tr>
              <a:tr h="3076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Institutional Equity</a:t>
                      </a:r>
                    </a:p>
                  </a:txBody>
                  <a:tcPr/>
                </a:tc>
                <a:extLst>
                  <a:ext uri="{0D108BD9-81ED-4DB2-BD59-A6C34878D82A}">
                    <a16:rowId xmlns:a16="http://schemas.microsoft.com/office/drawing/2014/main" val="3613736842"/>
                  </a:ext>
                </a:extLst>
              </a:tr>
              <a:tr h="3076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Ombudsperson</a:t>
                      </a:r>
                    </a:p>
                  </a:txBody>
                  <a:tcPr/>
                </a:tc>
                <a:extLst>
                  <a:ext uri="{0D108BD9-81ED-4DB2-BD59-A6C34878D82A}">
                    <a16:rowId xmlns:a16="http://schemas.microsoft.com/office/drawing/2014/main" val="2218996839"/>
                  </a:ext>
                </a:extLst>
              </a:tr>
              <a:tr h="3076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Other Duke Faculty</a:t>
                      </a:r>
                    </a:p>
                  </a:txBody>
                  <a:tcPr/>
                </a:tc>
                <a:extLst>
                  <a:ext uri="{0D108BD9-81ED-4DB2-BD59-A6C34878D82A}">
                    <a16:rowId xmlns:a16="http://schemas.microsoft.com/office/drawing/2014/main" val="4228183904"/>
                  </a:ext>
                </a:extLst>
              </a:tr>
              <a:tr h="3076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Peer/Co-worker</a:t>
                      </a:r>
                    </a:p>
                  </a:txBody>
                  <a:tcPr/>
                </a:tc>
                <a:extLst>
                  <a:ext uri="{0D108BD9-81ED-4DB2-BD59-A6C34878D82A}">
                    <a16:rowId xmlns:a16="http://schemas.microsoft.com/office/drawing/2014/main" val="307874548"/>
                  </a:ext>
                </a:extLst>
              </a:tr>
              <a:tr h="3076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Personal Lawyer</a:t>
                      </a:r>
                    </a:p>
                  </a:txBody>
                  <a:tcPr/>
                </a:tc>
                <a:extLst>
                  <a:ext uri="{0D108BD9-81ED-4DB2-BD59-A6C34878D82A}">
                    <a16:rowId xmlns:a16="http://schemas.microsoft.com/office/drawing/2014/main" val="3323823057"/>
                  </a:ext>
                </a:extLst>
              </a:tr>
              <a:tr h="3076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Postdoctoral Services</a:t>
                      </a:r>
                    </a:p>
                  </a:txBody>
                  <a:tcPr/>
                </a:tc>
                <a:extLst>
                  <a:ext uri="{0D108BD9-81ED-4DB2-BD59-A6C34878D82A}">
                    <a16:rowId xmlns:a16="http://schemas.microsoft.com/office/drawing/2014/main" val="3444875283"/>
                  </a:ext>
                </a:extLst>
              </a:tr>
              <a:tr h="3076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Supervisor/Principal Investigator</a:t>
                      </a:r>
                    </a:p>
                  </a:txBody>
                  <a:tcPr/>
                </a:tc>
                <a:extLst>
                  <a:ext uri="{0D108BD9-81ED-4DB2-BD59-A6C34878D82A}">
                    <a16:rowId xmlns:a16="http://schemas.microsoft.com/office/drawing/2014/main" val="1064437318"/>
                  </a:ext>
                </a:extLst>
              </a:tr>
              <a:tr h="3076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Other (specify): Free Response</a:t>
                      </a:r>
                    </a:p>
                  </a:txBody>
                  <a:tcPr/>
                </a:tc>
                <a:extLst>
                  <a:ext uri="{0D108BD9-81ED-4DB2-BD59-A6C34878D82A}">
                    <a16:rowId xmlns:a16="http://schemas.microsoft.com/office/drawing/2014/main" val="31043645"/>
                  </a:ext>
                </a:extLst>
              </a:tr>
            </a:tbl>
          </a:graphicData>
        </a:graphic>
      </p:graphicFrame>
    </p:spTree>
    <p:extLst>
      <p:ext uri="{BB962C8B-B14F-4D97-AF65-F5344CB8AC3E}">
        <p14:creationId xmlns:p14="http://schemas.microsoft.com/office/powerpoint/2010/main" val="39469201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92E64-B121-44E1-8235-8D0ADC10197E}"/>
              </a:ext>
            </a:extLst>
          </p:cNvPr>
          <p:cNvSpPr>
            <a:spLocks noGrp="1"/>
          </p:cNvSpPr>
          <p:nvPr>
            <p:ph type="title"/>
          </p:nvPr>
        </p:nvSpPr>
        <p:spPr>
          <a:xfrm>
            <a:off x="0" y="0"/>
            <a:ext cx="12192000" cy="839755"/>
          </a:xfrm>
        </p:spPr>
        <p:txBody>
          <a:bodyPr>
            <a:normAutofit/>
          </a:bodyPr>
          <a:lstStyle/>
          <a:p>
            <a:r>
              <a:rPr lang="en-US" dirty="0"/>
              <a:t>Postdoc DEI Interests/Needs</a:t>
            </a:r>
          </a:p>
        </p:txBody>
      </p:sp>
      <p:graphicFrame>
        <p:nvGraphicFramePr>
          <p:cNvPr id="23" name="Table 23">
            <a:extLst>
              <a:ext uri="{FF2B5EF4-FFF2-40B4-BE49-F238E27FC236}">
                <a16:creationId xmlns:a16="http://schemas.microsoft.com/office/drawing/2014/main" id="{8C9E06F3-743E-4A8D-9EC4-12EE3027BE41}"/>
              </a:ext>
            </a:extLst>
          </p:cNvPr>
          <p:cNvGraphicFramePr>
            <a:graphicFrameLocks noGrp="1"/>
          </p:cNvGraphicFramePr>
          <p:nvPr>
            <p:ph idx="1"/>
            <p:extLst>
              <p:ext uri="{D42A27DB-BD31-4B8C-83A1-F6EECF244321}">
                <p14:modId xmlns:p14="http://schemas.microsoft.com/office/powerpoint/2010/main" val="2402293480"/>
              </p:ext>
            </p:extLst>
          </p:nvPr>
        </p:nvGraphicFramePr>
        <p:xfrm>
          <a:off x="129540" y="702594"/>
          <a:ext cx="5326380" cy="3017520"/>
        </p:xfrm>
        <a:graphic>
          <a:graphicData uri="http://schemas.openxmlformats.org/drawingml/2006/table">
            <a:tbl>
              <a:tblPr firstRow="1" bandRow="1">
                <a:tableStyleId>{793D81CF-94F2-401A-BA57-92F5A7B2D0C5}</a:tableStyleId>
              </a:tblPr>
              <a:tblGrid>
                <a:gridCol w="5326380">
                  <a:extLst>
                    <a:ext uri="{9D8B030D-6E8A-4147-A177-3AD203B41FA5}">
                      <a16:colId xmlns:a16="http://schemas.microsoft.com/office/drawing/2014/main" val="2677039212"/>
                    </a:ext>
                  </a:extLst>
                </a:gridCol>
              </a:tblGrid>
              <a:tr h="255972">
                <a:tc>
                  <a:txBody>
                    <a:bodyPr/>
                    <a:lstStyle/>
                    <a:p>
                      <a:r>
                        <a:rPr lang="en-US" sz="1600" dirty="0">
                          <a:solidFill>
                            <a:schemeClr val="bg1"/>
                          </a:solidFill>
                        </a:rPr>
                        <a:t>Question</a:t>
                      </a:r>
                    </a:p>
                  </a:txBody>
                  <a:tcPr/>
                </a:tc>
                <a:extLst>
                  <a:ext uri="{0D108BD9-81ED-4DB2-BD59-A6C34878D82A}">
                    <a16:rowId xmlns:a16="http://schemas.microsoft.com/office/drawing/2014/main" val="3744553088"/>
                  </a:ext>
                </a:extLst>
              </a:tr>
              <a:tr h="274320">
                <a:tc>
                  <a:txBody>
                    <a:bodyPr/>
                    <a:lstStyle/>
                    <a:p>
                      <a:r>
                        <a:rPr lang="en-US" sz="1600" b="1" dirty="0"/>
                        <a:t>18) What are your DEI interests/Needs?</a:t>
                      </a:r>
                    </a:p>
                  </a:txBody>
                  <a:tcPr/>
                </a:tc>
                <a:extLst>
                  <a:ext uri="{0D108BD9-81ED-4DB2-BD59-A6C34878D82A}">
                    <a16:rowId xmlns:a16="http://schemas.microsoft.com/office/drawing/2014/main" val="3353613288"/>
                  </a:ext>
                </a:extLst>
              </a:tr>
              <a:tr h="274320">
                <a:tc>
                  <a:txBody>
                    <a:bodyPr/>
                    <a:lstStyle/>
                    <a:p>
                      <a:pPr marL="0" algn="l"/>
                      <a:endParaRPr lang="en-US" sz="1600" dirty="0"/>
                    </a:p>
                  </a:txBody>
                  <a:tcPr/>
                </a:tc>
                <a:extLst>
                  <a:ext uri="{0D108BD9-81ED-4DB2-BD59-A6C34878D82A}">
                    <a16:rowId xmlns:a16="http://schemas.microsoft.com/office/drawing/2014/main" val="3198705446"/>
                  </a:ext>
                </a:extLst>
              </a:tr>
              <a:tr h="274320">
                <a:tc>
                  <a:txBody>
                    <a:bodyPr/>
                    <a:lstStyle/>
                    <a:p>
                      <a:pPr marL="457200" algn="l"/>
                      <a:endParaRPr lang="en-US" sz="1600" dirty="0"/>
                    </a:p>
                  </a:txBody>
                  <a:tcPr/>
                </a:tc>
                <a:extLst>
                  <a:ext uri="{0D108BD9-81ED-4DB2-BD59-A6C34878D82A}">
                    <a16:rowId xmlns:a16="http://schemas.microsoft.com/office/drawing/2014/main" val="3801874637"/>
                  </a:ext>
                </a:extLst>
              </a:tr>
              <a:tr h="274320">
                <a:tc>
                  <a:txBody>
                    <a:bodyPr/>
                    <a:lstStyle/>
                    <a:p>
                      <a:pPr marL="457200" algn="l"/>
                      <a:endParaRPr lang="en-US" sz="1600" dirty="0"/>
                    </a:p>
                  </a:txBody>
                  <a:tcPr/>
                </a:tc>
                <a:extLst>
                  <a:ext uri="{0D108BD9-81ED-4DB2-BD59-A6C34878D82A}">
                    <a16:rowId xmlns:a16="http://schemas.microsoft.com/office/drawing/2014/main" val="1179062830"/>
                  </a:ext>
                </a:extLst>
              </a:tr>
              <a:tr h="274320">
                <a:tc>
                  <a:txBody>
                    <a:bodyPr/>
                    <a:lstStyle/>
                    <a:p>
                      <a:pPr marL="457200" algn="l"/>
                      <a:endParaRPr lang="en-US" sz="1600" dirty="0"/>
                    </a:p>
                  </a:txBody>
                  <a:tcPr/>
                </a:tc>
                <a:extLst>
                  <a:ext uri="{0D108BD9-81ED-4DB2-BD59-A6C34878D82A}">
                    <a16:rowId xmlns:a16="http://schemas.microsoft.com/office/drawing/2014/main" val="4169202892"/>
                  </a:ext>
                </a:extLst>
              </a:tr>
              <a:tr h="274320">
                <a:tc>
                  <a:txBody>
                    <a:bodyPr/>
                    <a:lstStyle/>
                    <a:p>
                      <a:pPr marL="0" algn="l"/>
                      <a:endParaRPr lang="en-US" sz="1600" dirty="0"/>
                    </a:p>
                  </a:txBody>
                  <a:tcPr/>
                </a:tc>
                <a:extLst>
                  <a:ext uri="{0D108BD9-81ED-4DB2-BD59-A6C34878D82A}">
                    <a16:rowId xmlns:a16="http://schemas.microsoft.com/office/drawing/2014/main" val="1622903117"/>
                  </a:ext>
                </a:extLst>
              </a:tr>
              <a:tr h="274320">
                <a:tc>
                  <a:txBody>
                    <a:bodyPr/>
                    <a:lstStyle/>
                    <a:p>
                      <a:pPr marL="0" algn="l"/>
                      <a:endParaRPr lang="en-US" sz="1600" dirty="0"/>
                    </a:p>
                  </a:txBody>
                  <a:tcPr/>
                </a:tc>
                <a:extLst>
                  <a:ext uri="{0D108BD9-81ED-4DB2-BD59-A6C34878D82A}">
                    <a16:rowId xmlns:a16="http://schemas.microsoft.com/office/drawing/2014/main" val="3307045746"/>
                  </a:ext>
                </a:extLst>
              </a:tr>
              <a:tr h="274320">
                <a:tc>
                  <a:txBody>
                    <a:bodyPr/>
                    <a:lstStyle/>
                    <a:p>
                      <a:pPr marL="0" algn="l"/>
                      <a:endParaRPr lang="en-US" sz="1600" dirty="0"/>
                    </a:p>
                  </a:txBody>
                  <a:tcPr/>
                </a:tc>
                <a:extLst>
                  <a:ext uri="{0D108BD9-81ED-4DB2-BD59-A6C34878D82A}">
                    <a16:rowId xmlns:a16="http://schemas.microsoft.com/office/drawing/2014/main" val="760270520"/>
                  </a:ext>
                </a:extLst>
              </a:tr>
            </a:tbl>
          </a:graphicData>
        </a:graphic>
      </p:graphicFrame>
      <p:sp>
        <p:nvSpPr>
          <p:cNvPr id="9" name="Arrow: Right 8">
            <a:extLst>
              <a:ext uri="{FF2B5EF4-FFF2-40B4-BE49-F238E27FC236}">
                <a16:creationId xmlns:a16="http://schemas.microsoft.com/office/drawing/2014/main" id="{A21F1E30-0811-4F07-8D78-F3C0FAFDD43C}"/>
              </a:ext>
            </a:extLst>
          </p:cNvPr>
          <p:cNvSpPr/>
          <p:nvPr/>
        </p:nvSpPr>
        <p:spPr>
          <a:xfrm>
            <a:off x="3627120" y="1036321"/>
            <a:ext cx="1828800" cy="304800"/>
          </a:xfrm>
          <a:prstGeom prst="rightArrow">
            <a:avLst/>
          </a:prstGeom>
          <a:solidFill>
            <a:schemeClr val="accent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3">
            <a:extLst>
              <a:ext uri="{FF2B5EF4-FFF2-40B4-BE49-F238E27FC236}">
                <a16:creationId xmlns:a16="http://schemas.microsoft.com/office/drawing/2014/main" id="{122F5E72-963F-422A-A285-6F26267FFC20}"/>
              </a:ext>
            </a:extLst>
          </p:cNvPr>
          <p:cNvGraphicFramePr>
            <a:graphicFrameLocks noGrp="1"/>
          </p:cNvGraphicFramePr>
          <p:nvPr>
            <p:extLst>
              <p:ext uri="{D42A27DB-BD31-4B8C-83A1-F6EECF244321}">
                <p14:modId xmlns:p14="http://schemas.microsoft.com/office/powerpoint/2010/main" val="4245619573"/>
              </p:ext>
            </p:extLst>
          </p:nvPr>
        </p:nvGraphicFramePr>
        <p:xfrm>
          <a:off x="5455920" y="702594"/>
          <a:ext cx="6606540" cy="4693920"/>
        </p:xfrm>
        <a:graphic>
          <a:graphicData uri="http://schemas.openxmlformats.org/drawingml/2006/table">
            <a:tbl>
              <a:tblPr firstRow="1" bandRow="1">
                <a:tableStyleId>{FABFCF23-3B69-468F-B69F-88F6DE6A72F2}</a:tableStyleId>
              </a:tblPr>
              <a:tblGrid>
                <a:gridCol w="6606540">
                  <a:extLst>
                    <a:ext uri="{9D8B030D-6E8A-4147-A177-3AD203B41FA5}">
                      <a16:colId xmlns:a16="http://schemas.microsoft.com/office/drawing/2014/main" val="697689275"/>
                    </a:ext>
                  </a:extLst>
                </a:gridCol>
              </a:tblGrid>
              <a:tr h="255972">
                <a:tc>
                  <a:txBody>
                    <a:bodyPr/>
                    <a:lstStyle/>
                    <a:p>
                      <a:r>
                        <a:rPr lang="en-US" sz="1600" dirty="0">
                          <a:solidFill>
                            <a:schemeClr val="tx1"/>
                          </a:solidFill>
                        </a:rPr>
                        <a:t>Answer Choices</a:t>
                      </a:r>
                    </a:p>
                  </a:txBody>
                  <a:tcPr/>
                </a:tc>
                <a:extLst>
                  <a:ext uri="{0D108BD9-81ED-4DB2-BD59-A6C34878D82A}">
                    <a16:rowId xmlns:a16="http://schemas.microsoft.com/office/drawing/2014/main" val="1850406511"/>
                  </a:ext>
                </a:extLst>
              </a:tr>
              <a:tr h="274320">
                <a:tc>
                  <a:txBody>
                    <a:bodyPr/>
                    <a:lstStyle/>
                    <a:p>
                      <a:r>
                        <a:rPr lang="en-US" sz="1600" dirty="0"/>
                        <a:t>None</a:t>
                      </a:r>
                    </a:p>
                  </a:txBody>
                  <a:tcPr/>
                </a:tc>
                <a:extLst>
                  <a:ext uri="{0D108BD9-81ED-4DB2-BD59-A6C34878D82A}">
                    <a16:rowId xmlns:a16="http://schemas.microsoft.com/office/drawing/2014/main" val="1470477724"/>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Postdoc Diversity Networking Events</a:t>
                      </a:r>
                    </a:p>
                  </a:txBody>
                  <a:tcPr/>
                </a:tc>
                <a:extLst>
                  <a:ext uri="{0D108BD9-81ED-4DB2-BD59-A6C34878D82A}">
                    <a16:rowId xmlns:a16="http://schemas.microsoft.com/office/drawing/2014/main" val="724094640"/>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Spotlighting Research of Postdocs from Diverse Backgrounds</a:t>
                      </a:r>
                    </a:p>
                  </a:txBody>
                  <a:tcPr/>
                </a:tc>
                <a:extLst>
                  <a:ext uri="{0D108BD9-81ED-4DB2-BD59-A6C34878D82A}">
                    <a16:rowId xmlns:a16="http://schemas.microsoft.com/office/drawing/2014/main" val="2683999640"/>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DEI in Academia &amp; Research Book/Journal Club</a:t>
                      </a:r>
                    </a:p>
                  </a:txBody>
                  <a:tcPr/>
                </a:tc>
                <a:extLst>
                  <a:ext uri="{0D108BD9-81ED-4DB2-BD59-A6C34878D82A}">
                    <a16:rowId xmlns:a16="http://schemas.microsoft.com/office/drawing/2014/main" val="238452685"/>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Postdoc DEI Discussion Forum</a:t>
                      </a:r>
                    </a:p>
                  </a:txBody>
                  <a:tcPr/>
                </a:tc>
                <a:extLst>
                  <a:ext uri="{0D108BD9-81ED-4DB2-BD59-A6C34878D82A}">
                    <a16:rowId xmlns:a16="http://schemas.microsoft.com/office/drawing/2014/main" val="1608313353"/>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Postdoc DEI Issue Reporting Tool</a:t>
                      </a:r>
                    </a:p>
                  </a:txBody>
                  <a:tcPr/>
                </a:tc>
                <a:extLst>
                  <a:ext uri="{0D108BD9-81ED-4DB2-BD59-A6C34878D82A}">
                    <a16:rowId xmlns:a16="http://schemas.microsoft.com/office/drawing/2014/main" val="2640984891"/>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Diversity in Science Lecture Series</a:t>
                      </a:r>
                    </a:p>
                  </a:txBody>
                  <a:tcPr/>
                </a:tc>
                <a:extLst>
                  <a:ext uri="{0D108BD9-81ED-4DB2-BD59-A6C34878D82A}">
                    <a16:rowId xmlns:a16="http://schemas.microsoft.com/office/drawing/2014/main" val="3588594519"/>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DEI Training/Workshops for Professional Development &amp; Research Methods</a:t>
                      </a:r>
                    </a:p>
                  </a:txBody>
                  <a:tcPr/>
                </a:tc>
                <a:extLst>
                  <a:ext uri="{0D108BD9-81ED-4DB2-BD59-A6C34878D82A}">
                    <a16:rowId xmlns:a16="http://schemas.microsoft.com/office/drawing/2014/main" val="403252746"/>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DUPA Cultural Celebration Events</a:t>
                      </a:r>
                    </a:p>
                  </a:txBody>
                  <a:tcPr/>
                </a:tc>
                <a:extLst>
                  <a:ext uri="{0D108BD9-81ED-4DB2-BD59-A6C34878D82A}">
                    <a16:rowId xmlns:a16="http://schemas.microsoft.com/office/drawing/2014/main" val="3058344991"/>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Postdoc Support Groups</a:t>
                      </a:r>
                    </a:p>
                  </a:txBody>
                  <a:tcPr/>
                </a:tc>
                <a:extLst>
                  <a:ext uri="{0D108BD9-81ED-4DB2-BD59-A6C34878D82A}">
                    <a16:rowId xmlns:a16="http://schemas.microsoft.com/office/drawing/2014/main" val="2519817809"/>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Postdoctoral Fellowships to Increase Diversity</a:t>
                      </a:r>
                    </a:p>
                  </a:txBody>
                  <a:tcPr/>
                </a:tc>
                <a:extLst>
                  <a:ext uri="{0D108BD9-81ED-4DB2-BD59-A6C34878D82A}">
                    <a16:rowId xmlns:a16="http://schemas.microsoft.com/office/drawing/2014/main" val="1909019443"/>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Funding Opportunities for Disparity Research</a:t>
                      </a:r>
                    </a:p>
                  </a:txBody>
                  <a:tcPr/>
                </a:tc>
                <a:extLst>
                  <a:ext uri="{0D108BD9-81ED-4DB2-BD59-A6C34878D82A}">
                    <a16:rowId xmlns:a16="http://schemas.microsoft.com/office/drawing/2014/main" val="1345613450"/>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Other (specify): Free Response</a:t>
                      </a:r>
                    </a:p>
                  </a:txBody>
                  <a:tcPr/>
                </a:tc>
                <a:extLst>
                  <a:ext uri="{0D108BD9-81ED-4DB2-BD59-A6C34878D82A}">
                    <a16:rowId xmlns:a16="http://schemas.microsoft.com/office/drawing/2014/main" val="3266780200"/>
                  </a:ext>
                </a:extLst>
              </a:tr>
            </a:tbl>
          </a:graphicData>
        </a:graphic>
      </p:graphicFrame>
    </p:spTree>
    <p:extLst>
      <p:ext uri="{BB962C8B-B14F-4D97-AF65-F5344CB8AC3E}">
        <p14:creationId xmlns:p14="http://schemas.microsoft.com/office/powerpoint/2010/main" val="107521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92E64-B121-44E1-8235-8D0ADC10197E}"/>
              </a:ext>
            </a:extLst>
          </p:cNvPr>
          <p:cNvSpPr>
            <a:spLocks noGrp="1"/>
          </p:cNvSpPr>
          <p:nvPr>
            <p:ph type="title"/>
          </p:nvPr>
        </p:nvSpPr>
        <p:spPr>
          <a:xfrm>
            <a:off x="0" y="0"/>
            <a:ext cx="12192000" cy="839755"/>
          </a:xfrm>
        </p:spPr>
        <p:txBody>
          <a:bodyPr>
            <a:normAutofit/>
          </a:bodyPr>
          <a:lstStyle/>
          <a:p>
            <a:r>
              <a:rPr lang="en-US" dirty="0"/>
              <a:t>Postdoc DEI Interests/Needs</a:t>
            </a:r>
          </a:p>
        </p:txBody>
      </p:sp>
      <p:graphicFrame>
        <p:nvGraphicFramePr>
          <p:cNvPr id="23" name="Table 23">
            <a:extLst>
              <a:ext uri="{FF2B5EF4-FFF2-40B4-BE49-F238E27FC236}">
                <a16:creationId xmlns:a16="http://schemas.microsoft.com/office/drawing/2014/main" id="{8C9E06F3-743E-4A8D-9EC4-12EE3027BE41}"/>
              </a:ext>
            </a:extLst>
          </p:cNvPr>
          <p:cNvGraphicFramePr>
            <a:graphicFrameLocks noGrp="1"/>
          </p:cNvGraphicFramePr>
          <p:nvPr>
            <p:ph idx="1"/>
            <p:extLst>
              <p:ext uri="{D42A27DB-BD31-4B8C-83A1-F6EECF244321}">
                <p14:modId xmlns:p14="http://schemas.microsoft.com/office/powerpoint/2010/main" val="2002545398"/>
              </p:ext>
            </p:extLst>
          </p:nvPr>
        </p:nvGraphicFramePr>
        <p:xfrm>
          <a:off x="129540" y="702594"/>
          <a:ext cx="11932920" cy="3017520"/>
        </p:xfrm>
        <a:graphic>
          <a:graphicData uri="http://schemas.openxmlformats.org/drawingml/2006/table">
            <a:tbl>
              <a:tblPr firstRow="1" bandRow="1">
                <a:tableStyleId>{793D81CF-94F2-401A-BA57-92F5A7B2D0C5}</a:tableStyleId>
              </a:tblPr>
              <a:tblGrid>
                <a:gridCol w="6911340">
                  <a:extLst>
                    <a:ext uri="{9D8B030D-6E8A-4147-A177-3AD203B41FA5}">
                      <a16:colId xmlns:a16="http://schemas.microsoft.com/office/drawing/2014/main" val="2677039212"/>
                    </a:ext>
                  </a:extLst>
                </a:gridCol>
                <a:gridCol w="5021580">
                  <a:extLst>
                    <a:ext uri="{9D8B030D-6E8A-4147-A177-3AD203B41FA5}">
                      <a16:colId xmlns:a16="http://schemas.microsoft.com/office/drawing/2014/main" val="2823678546"/>
                    </a:ext>
                  </a:extLst>
                </a:gridCol>
              </a:tblGrid>
              <a:tr h="255972">
                <a:tc>
                  <a:txBody>
                    <a:bodyPr/>
                    <a:lstStyle/>
                    <a:p>
                      <a:r>
                        <a:rPr lang="en-US" sz="1600" dirty="0">
                          <a:solidFill>
                            <a:schemeClr val="bg1"/>
                          </a:solidFill>
                        </a:rPr>
                        <a:t>Question</a:t>
                      </a:r>
                    </a:p>
                  </a:txBody>
                  <a:tcPr/>
                </a:tc>
                <a:tc>
                  <a:txBody>
                    <a:bodyPr/>
                    <a:lstStyle/>
                    <a:p>
                      <a:r>
                        <a:rPr lang="en-US" sz="1600" dirty="0">
                          <a:solidFill>
                            <a:schemeClr val="tx1"/>
                          </a:solidFill>
                        </a:rPr>
                        <a:t>Answer Choices</a:t>
                      </a:r>
                    </a:p>
                  </a:txBody>
                  <a:tcPr/>
                </a:tc>
                <a:extLst>
                  <a:ext uri="{0D108BD9-81ED-4DB2-BD59-A6C34878D82A}">
                    <a16:rowId xmlns:a16="http://schemas.microsoft.com/office/drawing/2014/main" val="3744553088"/>
                  </a:ext>
                </a:extLst>
              </a:tr>
              <a:tr h="274320">
                <a:tc>
                  <a:txBody>
                    <a:bodyPr/>
                    <a:lstStyle/>
                    <a:p>
                      <a:r>
                        <a:rPr lang="en-US" sz="1600" b="1" dirty="0"/>
                        <a:t>18) What are your DEI interests/Needs?</a:t>
                      </a:r>
                    </a:p>
                  </a:txBody>
                  <a:tcPr/>
                </a:tc>
                <a:tc>
                  <a:txBody>
                    <a:bodyPr/>
                    <a:lstStyle/>
                    <a:p>
                      <a:endParaRPr lang="en-US" sz="1600" dirty="0"/>
                    </a:p>
                  </a:txBody>
                  <a:tcPr/>
                </a:tc>
                <a:extLst>
                  <a:ext uri="{0D108BD9-81ED-4DB2-BD59-A6C34878D82A}">
                    <a16:rowId xmlns:a16="http://schemas.microsoft.com/office/drawing/2014/main" val="3353613288"/>
                  </a:ext>
                </a:extLst>
              </a:tr>
              <a:tr h="274320">
                <a:tc>
                  <a:txBody>
                    <a:bodyPr/>
                    <a:lstStyle/>
                    <a:p>
                      <a:pPr marL="0" algn="l"/>
                      <a:r>
                        <a:rPr lang="en-US" sz="1600" b="1" dirty="0"/>
                        <a:t>What are your suggestions, needs, or interests regarding DEI training?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3198705446"/>
                  </a:ext>
                </a:extLst>
              </a:tr>
              <a:tr h="274320">
                <a:tc>
                  <a:txBody>
                    <a:bodyPr/>
                    <a:lstStyle/>
                    <a:p>
                      <a:pPr marL="457200" algn="l"/>
                      <a:r>
                        <a:rPr lang="en-US" sz="1600" b="1" dirty="0"/>
                        <a:t>19) Who should be required to take DEI training?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3801874637"/>
                  </a:ext>
                </a:extLst>
              </a:tr>
              <a:tr h="274320">
                <a:tc>
                  <a:txBody>
                    <a:bodyPr/>
                    <a:lstStyle/>
                    <a:p>
                      <a:pPr marL="457200" algn="l"/>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1179062830"/>
                  </a:ext>
                </a:extLst>
              </a:tr>
              <a:tr h="274320">
                <a:tc>
                  <a:txBody>
                    <a:bodyPr/>
                    <a:lstStyle/>
                    <a:p>
                      <a:pPr marL="457200" algn="l"/>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4169202892"/>
                  </a:ext>
                </a:extLst>
              </a:tr>
              <a:tr h="274320">
                <a:tc>
                  <a:txBody>
                    <a:bodyPr/>
                    <a:lstStyle/>
                    <a:p>
                      <a:pPr marL="0" algn="l"/>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1622903117"/>
                  </a:ext>
                </a:extLst>
              </a:tr>
              <a:tr h="274320">
                <a:tc>
                  <a:txBody>
                    <a:bodyPr/>
                    <a:lstStyle/>
                    <a:p>
                      <a:pPr marL="0" algn="l"/>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3307045746"/>
                  </a:ext>
                </a:extLst>
              </a:tr>
              <a:tr h="274320">
                <a:tc>
                  <a:txBody>
                    <a:bodyPr/>
                    <a:lstStyle/>
                    <a:p>
                      <a:pPr marL="0" algn="l"/>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760270520"/>
                  </a:ext>
                </a:extLst>
              </a:tr>
            </a:tbl>
          </a:graphicData>
        </a:graphic>
      </p:graphicFrame>
      <p:graphicFrame>
        <p:nvGraphicFramePr>
          <p:cNvPr id="5" name="Table 4">
            <a:extLst>
              <a:ext uri="{FF2B5EF4-FFF2-40B4-BE49-F238E27FC236}">
                <a16:creationId xmlns:a16="http://schemas.microsoft.com/office/drawing/2014/main" id="{FF6B37DC-1CCC-49BC-ABEF-609A5C4A0EEC}"/>
              </a:ext>
            </a:extLst>
          </p:cNvPr>
          <p:cNvGraphicFramePr>
            <a:graphicFrameLocks noGrp="1"/>
          </p:cNvGraphicFramePr>
          <p:nvPr>
            <p:extLst>
              <p:ext uri="{D42A27DB-BD31-4B8C-83A1-F6EECF244321}">
                <p14:modId xmlns:p14="http://schemas.microsoft.com/office/powerpoint/2010/main" val="2967136634"/>
              </p:ext>
            </p:extLst>
          </p:nvPr>
        </p:nvGraphicFramePr>
        <p:xfrm>
          <a:off x="6096000" y="702594"/>
          <a:ext cx="5966459" cy="3352797"/>
        </p:xfrm>
        <a:graphic>
          <a:graphicData uri="http://schemas.openxmlformats.org/drawingml/2006/table">
            <a:tbl>
              <a:tblPr firstRow="1" bandRow="1">
                <a:tableStyleId>{9DCAF9ED-07DC-4A11-8D7F-57B35C25682E}</a:tableStyleId>
              </a:tblPr>
              <a:tblGrid>
                <a:gridCol w="5966459">
                  <a:extLst>
                    <a:ext uri="{9D8B030D-6E8A-4147-A177-3AD203B41FA5}">
                      <a16:colId xmlns:a16="http://schemas.microsoft.com/office/drawing/2014/main" val="3529735081"/>
                    </a:ext>
                  </a:extLst>
                </a:gridCol>
              </a:tblGrid>
              <a:tr h="344680">
                <a:tc>
                  <a:txBody>
                    <a:bodyPr/>
                    <a:lstStyle/>
                    <a:p>
                      <a:r>
                        <a:rPr lang="en-US" sz="1600" dirty="0">
                          <a:solidFill>
                            <a:schemeClr val="tx1"/>
                          </a:solidFill>
                        </a:rPr>
                        <a:t>Answer Choices</a:t>
                      </a:r>
                    </a:p>
                  </a:txBody>
                  <a:tcPr/>
                </a:tc>
                <a:extLst>
                  <a:ext uri="{0D108BD9-81ED-4DB2-BD59-A6C34878D82A}">
                    <a16:rowId xmlns:a16="http://schemas.microsoft.com/office/drawing/2014/main" val="876797069"/>
                  </a:ext>
                </a:extLst>
              </a:tr>
              <a:tr h="344680">
                <a:tc>
                  <a:txBody>
                    <a:bodyPr/>
                    <a:lstStyle/>
                    <a:p>
                      <a:r>
                        <a:rPr lang="en-US" sz="1600" dirty="0"/>
                        <a:t>Faculty/Principal Investigators</a:t>
                      </a:r>
                    </a:p>
                  </a:txBody>
                  <a:tcPr/>
                </a:tc>
                <a:extLst>
                  <a:ext uri="{0D108BD9-81ED-4DB2-BD59-A6C34878D82A}">
                    <a16:rowId xmlns:a16="http://schemas.microsoft.com/office/drawing/2014/main" val="4111800085"/>
                  </a:ext>
                </a:extLst>
              </a:tr>
              <a:tr h="3446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Department Chairs</a:t>
                      </a:r>
                    </a:p>
                  </a:txBody>
                  <a:tcPr/>
                </a:tc>
                <a:extLst>
                  <a:ext uri="{0D108BD9-81ED-4DB2-BD59-A6C34878D82A}">
                    <a16:rowId xmlns:a16="http://schemas.microsoft.com/office/drawing/2014/main" val="1433173526"/>
                  </a:ext>
                </a:extLst>
              </a:tr>
              <a:tr h="3446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Administrative Office Staff</a:t>
                      </a:r>
                    </a:p>
                  </a:txBody>
                  <a:tcPr/>
                </a:tc>
                <a:extLst>
                  <a:ext uri="{0D108BD9-81ED-4DB2-BD59-A6C34878D82A}">
                    <a16:rowId xmlns:a16="http://schemas.microsoft.com/office/drawing/2014/main" val="1731894387"/>
                  </a:ext>
                </a:extLst>
              </a:tr>
              <a:tr h="3446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Postdocs</a:t>
                      </a:r>
                    </a:p>
                  </a:txBody>
                  <a:tcPr/>
                </a:tc>
                <a:extLst>
                  <a:ext uri="{0D108BD9-81ED-4DB2-BD59-A6C34878D82A}">
                    <a16:rowId xmlns:a16="http://schemas.microsoft.com/office/drawing/2014/main" val="2743676466"/>
                  </a:ext>
                </a:extLst>
              </a:tr>
              <a:tr h="5953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Persons reported, investigated, and found guilty of violating Duke Policy</a:t>
                      </a:r>
                    </a:p>
                  </a:txBody>
                  <a:tcPr/>
                </a:tc>
                <a:extLst>
                  <a:ext uri="{0D108BD9-81ED-4DB2-BD59-A6C34878D82A}">
                    <a16:rowId xmlns:a16="http://schemas.microsoft.com/office/drawing/2014/main" val="2868063518"/>
                  </a:ext>
                </a:extLst>
              </a:tr>
              <a:tr h="3446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 one</a:t>
                      </a:r>
                    </a:p>
                  </a:txBody>
                  <a:tcPr/>
                </a:tc>
                <a:extLst>
                  <a:ext uri="{0D108BD9-81ED-4DB2-BD59-A6C34878D82A}">
                    <a16:rowId xmlns:a16="http://schemas.microsoft.com/office/drawing/2014/main" val="171867043"/>
                  </a:ext>
                </a:extLst>
              </a:tr>
              <a:tr h="3446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rgbClr val="C00000"/>
                          </a:solidFill>
                        </a:rPr>
                        <a:t>All of the Above/Everyone</a:t>
                      </a:r>
                    </a:p>
                  </a:txBody>
                  <a:tcPr/>
                </a:tc>
                <a:extLst>
                  <a:ext uri="{0D108BD9-81ED-4DB2-BD59-A6C34878D82A}">
                    <a16:rowId xmlns:a16="http://schemas.microsoft.com/office/drawing/2014/main" val="2251125645"/>
                  </a:ext>
                </a:extLst>
              </a:tr>
              <a:tr h="3446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Other (specify): Free Response</a:t>
                      </a:r>
                    </a:p>
                  </a:txBody>
                  <a:tcPr/>
                </a:tc>
                <a:extLst>
                  <a:ext uri="{0D108BD9-81ED-4DB2-BD59-A6C34878D82A}">
                    <a16:rowId xmlns:a16="http://schemas.microsoft.com/office/drawing/2014/main" val="555065167"/>
                  </a:ext>
                </a:extLst>
              </a:tr>
            </a:tbl>
          </a:graphicData>
        </a:graphic>
      </p:graphicFrame>
      <p:sp>
        <p:nvSpPr>
          <p:cNvPr id="9" name="Arrow: Right 8">
            <a:extLst>
              <a:ext uri="{FF2B5EF4-FFF2-40B4-BE49-F238E27FC236}">
                <a16:creationId xmlns:a16="http://schemas.microsoft.com/office/drawing/2014/main" id="{BBE93862-61C0-435F-8B27-D922E7DF4906}"/>
              </a:ext>
            </a:extLst>
          </p:cNvPr>
          <p:cNvSpPr/>
          <p:nvPr/>
        </p:nvSpPr>
        <p:spPr>
          <a:xfrm>
            <a:off x="4876800" y="1694748"/>
            <a:ext cx="464820" cy="316932"/>
          </a:xfrm>
          <a:prstGeom prst="rightArrow">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369150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92E64-B121-44E1-8235-8D0ADC10197E}"/>
              </a:ext>
            </a:extLst>
          </p:cNvPr>
          <p:cNvSpPr>
            <a:spLocks noGrp="1"/>
          </p:cNvSpPr>
          <p:nvPr>
            <p:ph type="title"/>
          </p:nvPr>
        </p:nvSpPr>
        <p:spPr>
          <a:xfrm>
            <a:off x="0" y="0"/>
            <a:ext cx="12192000" cy="839755"/>
          </a:xfrm>
        </p:spPr>
        <p:txBody>
          <a:bodyPr>
            <a:normAutofit/>
          </a:bodyPr>
          <a:lstStyle/>
          <a:p>
            <a:r>
              <a:rPr lang="en-US" dirty="0"/>
              <a:t>Postdoc DEI Interests/Needs</a:t>
            </a:r>
          </a:p>
        </p:txBody>
      </p:sp>
      <p:graphicFrame>
        <p:nvGraphicFramePr>
          <p:cNvPr id="23" name="Table 23">
            <a:extLst>
              <a:ext uri="{FF2B5EF4-FFF2-40B4-BE49-F238E27FC236}">
                <a16:creationId xmlns:a16="http://schemas.microsoft.com/office/drawing/2014/main" id="{8C9E06F3-743E-4A8D-9EC4-12EE3027BE41}"/>
              </a:ext>
            </a:extLst>
          </p:cNvPr>
          <p:cNvGraphicFramePr>
            <a:graphicFrameLocks noGrp="1"/>
          </p:cNvGraphicFramePr>
          <p:nvPr>
            <p:ph idx="1"/>
            <p:extLst>
              <p:ext uri="{D42A27DB-BD31-4B8C-83A1-F6EECF244321}">
                <p14:modId xmlns:p14="http://schemas.microsoft.com/office/powerpoint/2010/main" val="407620479"/>
              </p:ext>
            </p:extLst>
          </p:nvPr>
        </p:nvGraphicFramePr>
        <p:xfrm>
          <a:off x="129540" y="702594"/>
          <a:ext cx="11932920" cy="3017520"/>
        </p:xfrm>
        <a:graphic>
          <a:graphicData uri="http://schemas.openxmlformats.org/drawingml/2006/table">
            <a:tbl>
              <a:tblPr firstRow="1" bandRow="1">
                <a:tableStyleId>{793D81CF-94F2-401A-BA57-92F5A7B2D0C5}</a:tableStyleId>
              </a:tblPr>
              <a:tblGrid>
                <a:gridCol w="6911340">
                  <a:extLst>
                    <a:ext uri="{9D8B030D-6E8A-4147-A177-3AD203B41FA5}">
                      <a16:colId xmlns:a16="http://schemas.microsoft.com/office/drawing/2014/main" val="2677039212"/>
                    </a:ext>
                  </a:extLst>
                </a:gridCol>
                <a:gridCol w="5021580">
                  <a:extLst>
                    <a:ext uri="{9D8B030D-6E8A-4147-A177-3AD203B41FA5}">
                      <a16:colId xmlns:a16="http://schemas.microsoft.com/office/drawing/2014/main" val="2823678546"/>
                    </a:ext>
                  </a:extLst>
                </a:gridCol>
              </a:tblGrid>
              <a:tr h="255972">
                <a:tc>
                  <a:txBody>
                    <a:bodyPr/>
                    <a:lstStyle/>
                    <a:p>
                      <a:r>
                        <a:rPr lang="en-US" sz="1600" dirty="0">
                          <a:solidFill>
                            <a:schemeClr val="bg1"/>
                          </a:solidFill>
                        </a:rPr>
                        <a:t>Question</a:t>
                      </a:r>
                    </a:p>
                  </a:txBody>
                  <a:tcPr/>
                </a:tc>
                <a:tc>
                  <a:txBody>
                    <a:bodyPr/>
                    <a:lstStyle/>
                    <a:p>
                      <a:r>
                        <a:rPr lang="en-US" sz="1600" dirty="0">
                          <a:solidFill>
                            <a:schemeClr val="tx1"/>
                          </a:solidFill>
                        </a:rPr>
                        <a:t>Answer Choices</a:t>
                      </a:r>
                    </a:p>
                  </a:txBody>
                  <a:tcPr/>
                </a:tc>
                <a:extLst>
                  <a:ext uri="{0D108BD9-81ED-4DB2-BD59-A6C34878D82A}">
                    <a16:rowId xmlns:a16="http://schemas.microsoft.com/office/drawing/2014/main" val="3744553088"/>
                  </a:ext>
                </a:extLst>
              </a:tr>
              <a:tr h="274320">
                <a:tc>
                  <a:txBody>
                    <a:bodyPr/>
                    <a:lstStyle/>
                    <a:p>
                      <a:r>
                        <a:rPr lang="en-US" sz="1600" b="1" dirty="0"/>
                        <a:t>18) What are your DEI interests/Needs?</a:t>
                      </a:r>
                    </a:p>
                  </a:txBody>
                  <a:tcPr/>
                </a:tc>
                <a:tc>
                  <a:txBody>
                    <a:bodyPr/>
                    <a:lstStyle/>
                    <a:p>
                      <a:endParaRPr lang="en-US" sz="1600" dirty="0"/>
                    </a:p>
                  </a:txBody>
                  <a:tcPr/>
                </a:tc>
                <a:extLst>
                  <a:ext uri="{0D108BD9-81ED-4DB2-BD59-A6C34878D82A}">
                    <a16:rowId xmlns:a16="http://schemas.microsoft.com/office/drawing/2014/main" val="3353613288"/>
                  </a:ext>
                </a:extLst>
              </a:tr>
              <a:tr h="274320">
                <a:tc>
                  <a:txBody>
                    <a:bodyPr/>
                    <a:lstStyle/>
                    <a:p>
                      <a:pPr marL="0" algn="l"/>
                      <a:r>
                        <a:rPr lang="en-US" sz="1600" b="1" dirty="0"/>
                        <a:t>What are your suggestions, needs, or interests regarding DEI training?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3198705446"/>
                  </a:ext>
                </a:extLst>
              </a:tr>
              <a:tr h="274320">
                <a:tc>
                  <a:txBody>
                    <a:bodyPr/>
                    <a:lstStyle/>
                    <a:p>
                      <a:pPr marL="457200" algn="l"/>
                      <a:r>
                        <a:rPr lang="en-US" sz="1600" b="1" dirty="0"/>
                        <a:t>19) Who should be required to take DEI training?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3801874637"/>
                  </a:ext>
                </a:extLst>
              </a:tr>
              <a:tr h="274320">
                <a:tc>
                  <a:txBody>
                    <a:bodyPr/>
                    <a:lstStyle/>
                    <a:p>
                      <a:pPr marL="457200" algn="l"/>
                      <a:r>
                        <a:rPr lang="en-US" sz="1600" b="1" dirty="0"/>
                        <a:t>20) What type of DEI training would be most accessible?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1179062830"/>
                  </a:ext>
                </a:extLst>
              </a:tr>
              <a:tr h="274320">
                <a:tc>
                  <a:txBody>
                    <a:bodyPr/>
                    <a:lstStyle/>
                    <a:p>
                      <a:pPr marL="457200" algn="l"/>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4169202892"/>
                  </a:ext>
                </a:extLst>
              </a:tr>
              <a:tr h="274320">
                <a:tc>
                  <a:txBody>
                    <a:bodyPr/>
                    <a:lstStyle/>
                    <a:p>
                      <a:pPr marL="0" algn="l"/>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1622903117"/>
                  </a:ext>
                </a:extLst>
              </a:tr>
              <a:tr h="274320">
                <a:tc>
                  <a:txBody>
                    <a:bodyPr/>
                    <a:lstStyle/>
                    <a:p>
                      <a:pPr marL="0" algn="l"/>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3307045746"/>
                  </a:ext>
                </a:extLst>
              </a:tr>
              <a:tr h="274320">
                <a:tc>
                  <a:txBody>
                    <a:bodyPr/>
                    <a:lstStyle/>
                    <a:p>
                      <a:pPr marL="0" algn="l"/>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760270520"/>
                  </a:ext>
                </a:extLst>
              </a:tr>
            </a:tbl>
          </a:graphicData>
        </a:graphic>
      </p:graphicFrame>
      <p:graphicFrame>
        <p:nvGraphicFramePr>
          <p:cNvPr id="6" name="Table 5">
            <a:extLst>
              <a:ext uri="{FF2B5EF4-FFF2-40B4-BE49-F238E27FC236}">
                <a16:creationId xmlns:a16="http://schemas.microsoft.com/office/drawing/2014/main" id="{F85BEC16-BD3F-466F-9E11-489674863453}"/>
              </a:ext>
            </a:extLst>
          </p:cNvPr>
          <p:cNvGraphicFramePr>
            <a:graphicFrameLocks noGrp="1"/>
          </p:cNvGraphicFramePr>
          <p:nvPr>
            <p:extLst>
              <p:ext uri="{D42A27DB-BD31-4B8C-83A1-F6EECF244321}">
                <p14:modId xmlns:p14="http://schemas.microsoft.com/office/powerpoint/2010/main" val="2983085771"/>
              </p:ext>
            </p:extLst>
          </p:nvPr>
        </p:nvGraphicFramePr>
        <p:xfrm>
          <a:off x="6781800" y="702594"/>
          <a:ext cx="5280660" cy="2682240"/>
        </p:xfrm>
        <a:graphic>
          <a:graphicData uri="http://schemas.openxmlformats.org/drawingml/2006/table">
            <a:tbl>
              <a:tblPr firstRow="1" bandRow="1">
                <a:tableStyleId>{1E171933-4619-4E11-9A3F-F7608DF75F80}</a:tableStyleId>
              </a:tblPr>
              <a:tblGrid>
                <a:gridCol w="5280660">
                  <a:extLst>
                    <a:ext uri="{9D8B030D-6E8A-4147-A177-3AD203B41FA5}">
                      <a16:colId xmlns:a16="http://schemas.microsoft.com/office/drawing/2014/main" val="3529735081"/>
                    </a:ext>
                  </a:extLst>
                </a:gridCol>
              </a:tblGrid>
              <a:tr h="0">
                <a:tc>
                  <a:txBody>
                    <a:bodyPr/>
                    <a:lstStyle/>
                    <a:p>
                      <a:r>
                        <a:rPr lang="en-US" sz="1600" dirty="0">
                          <a:solidFill>
                            <a:schemeClr val="tx1"/>
                          </a:solidFill>
                        </a:rPr>
                        <a:t>Answer Choices</a:t>
                      </a:r>
                    </a:p>
                  </a:txBody>
                  <a:tcPr/>
                </a:tc>
                <a:extLst>
                  <a:ext uri="{0D108BD9-81ED-4DB2-BD59-A6C34878D82A}">
                    <a16:rowId xmlns:a16="http://schemas.microsoft.com/office/drawing/2014/main" val="876797069"/>
                  </a:ext>
                </a:extLst>
              </a:tr>
              <a:tr h="0">
                <a:tc>
                  <a:txBody>
                    <a:bodyPr/>
                    <a:lstStyle/>
                    <a:p>
                      <a:r>
                        <a:rPr lang="en-US" sz="1600" dirty="0"/>
                        <a:t>Interactive Workshops</a:t>
                      </a:r>
                    </a:p>
                  </a:txBody>
                  <a:tcPr/>
                </a:tc>
                <a:extLst>
                  <a:ext uri="{0D108BD9-81ED-4DB2-BD59-A6C34878D82A}">
                    <a16:rowId xmlns:a16="http://schemas.microsoft.com/office/drawing/2014/main" val="4111800085"/>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Self-Guided/Pre-Recorded Training</a:t>
                      </a:r>
                    </a:p>
                  </a:txBody>
                  <a:tcPr/>
                </a:tc>
                <a:extLst>
                  <a:ext uri="{0D108BD9-81ED-4DB2-BD59-A6C34878D82A}">
                    <a16:rowId xmlns:a16="http://schemas.microsoft.com/office/drawing/2014/main" val="1433173526"/>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Multi-Part Trainings</a:t>
                      </a:r>
                    </a:p>
                  </a:txBody>
                  <a:tcPr/>
                </a:tc>
                <a:extLst>
                  <a:ext uri="{0D108BD9-81ED-4DB2-BD59-A6C34878D82A}">
                    <a16:rowId xmlns:a16="http://schemas.microsoft.com/office/drawing/2014/main" val="173189438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Single Session Trainings</a:t>
                      </a:r>
                    </a:p>
                  </a:txBody>
                  <a:tcPr/>
                </a:tc>
                <a:extLst>
                  <a:ext uri="{0D108BD9-81ED-4DB2-BD59-A6C34878D82A}">
                    <a16:rowId xmlns:a16="http://schemas.microsoft.com/office/drawing/2014/main" val="2743676466"/>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Mentorship Groups</a:t>
                      </a:r>
                    </a:p>
                  </a:txBody>
                  <a:tcPr/>
                </a:tc>
                <a:extLst>
                  <a:ext uri="{0D108BD9-81ED-4DB2-BD59-A6C34878D82A}">
                    <a16:rowId xmlns:a16="http://schemas.microsoft.com/office/drawing/2014/main" val="2868063518"/>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Other (specify): Free Response</a:t>
                      </a:r>
                    </a:p>
                  </a:txBody>
                  <a:tcPr/>
                </a:tc>
                <a:extLst>
                  <a:ext uri="{0D108BD9-81ED-4DB2-BD59-A6C34878D82A}">
                    <a16:rowId xmlns:a16="http://schemas.microsoft.com/office/drawing/2014/main" val="171867043"/>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None</a:t>
                      </a:r>
                    </a:p>
                  </a:txBody>
                  <a:tcPr/>
                </a:tc>
                <a:extLst>
                  <a:ext uri="{0D108BD9-81ED-4DB2-BD59-A6C34878D82A}">
                    <a16:rowId xmlns:a16="http://schemas.microsoft.com/office/drawing/2014/main" val="555065167"/>
                  </a:ext>
                </a:extLst>
              </a:tr>
            </a:tbl>
          </a:graphicData>
        </a:graphic>
      </p:graphicFrame>
      <p:sp>
        <p:nvSpPr>
          <p:cNvPr id="9" name="Arrow: Right 8">
            <a:extLst>
              <a:ext uri="{FF2B5EF4-FFF2-40B4-BE49-F238E27FC236}">
                <a16:creationId xmlns:a16="http://schemas.microsoft.com/office/drawing/2014/main" id="{BDBCC641-2F61-4205-A764-3CA0944A7BB1}"/>
              </a:ext>
            </a:extLst>
          </p:cNvPr>
          <p:cNvSpPr/>
          <p:nvPr/>
        </p:nvSpPr>
        <p:spPr>
          <a:xfrm>
            <a:off x="5567680" y="2023394"/>
            <a:ext cx="1137920" cy="333726"/>
          </a:xfrm>
          <a:prstGeom prst="rightArrow">
            <a:avLst/>
          </a:prstGeom>
          <a:solidFill>
            <a:schemeClr val="accent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198873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92E64-B121-44E1-8235-8D0ADC10197E}"/>
              </a:ext>
            </a:extLst>
          </p:cNvPr>
          <p:cNvSpPr>
            <a:spLocks noGrp="1"/>
          </p:cNvSpPr>
          <p:nvPr>
            <p:ph type="title"/>
          </p:nvPr>
        </p:nvSpPr>
        <p:spPr>
          <a:xfrm>
            <a:off x="0" y="0"/>
            <a:ext cx="12192000" cy="839755"/>
          </a:xfrm>
        </p:spPr>
        <p:txBody>
          <a:bodyPr>
            <a:normAutofit/>
          </a:bodyPr>
          <a:lstStyle/>
          <a:p>
            <a:r>
              <a:rPr lang="en-US" dirty="0"/>
              <a:t>Postdoc DEI Interests/Needs</a:t>
            </a:r>
          </a:p>
        </p:txBody>
      </p:sp>
      <p:graphicFrame>
        <p:nvGraphicFramePr>
          <p:cNvPr id="23" name="Table 23">
            <a:extLst>
              <a:ext uri="{FF2B5EF4-FFF2-40B4-BE49-F238E27FC236}">
                <a16:creationId xmlns:a16="http://schemas.microsoft.com/office/drawing/2014/main" id="{8C9E06F3-743E-4A8D-9EC4-12EE3027BE41}"/>
              </a:ext>
            </a:extLst>
          </p:cNvPr>
          <p:cNvGraphicFramePr>
            <a:graphicFrameLocks noGrp="1"/>
          </p:cNvGraphicFramePr>
          <p:nvPr>
            <p:ph idx="1"/>
            <p:extLst>
              <p:ext uri="{D42A27DB-BD31-4B8C-83A1-F6EECF244321}">
                <p14:modId xmlns:p14="http://schemas.microsoft.com/office/powerpoint/2010/main" val="3491920796"/>
              </p:ext>
            </p:extLst>
          </p:nvPr>
        </p:nvGraphicFramePr>
        <p:xfrm>
          <a:off x="129540" y="702594"/>
          <a:ext cx="11932920" cy="3017520"/>
        </p:xfrm>
        <a:graphic>
          <a:graphicData uri="http://schemas.openxmlformats.org/drawingml/2006/table">
            <a:tbl>
              <a:tblPr firstRow="1" bandRow="1">
                <a:tableStyleId>{793D81CF-94F2-401A-BA57-92F5A7B2D0C5}</a:tableStyleId>
              </a:tblPr>
              <a:tblGrid>
                <a:gridCol w="6911340">
                  <a:extLst>
                    <a:ext uri="{9D8B030D-6E8A-4147-A177-3AD203B41FA5}">
                      <a16:colId xmlns:a16="http://schemas.microsoft.com/office/drawing/2014/main" val="2677039212"/>
                    </a:ext>
                  </a:extLst>
                </a:gridCol>
                <a:gridCol w="5021580">
                  <a:extLst>
                    <a:ext uri="{9D8B030D-6E8A-4147-A177-3AD203B41FA5}">
                      <a16:colId xmlns:a16="http://schemas.microsoft.com/office/drawing/2014/main" val="2823678546"/>
                    </a:ext>
                  </a:extLst>
                </a:gridCol>
              </a:tblGrid>
              <a:tr h="255972">
                <a:tc>
                  <a:txBody>
                    <a:bodyPr/>
                    <a:lstStyle/>
                    <a:p>
                      <a:r>
                        <a:rPr lang="en-US" sz="1600" dirty="0">
                          <a:solidFill>
                            <a:schemeClr val="bg1"/>
                          </a:solidFill>
                        </a:rPr>
                        <a:t>Question</a:t>
                      </a:r>
                    </a:p>
                  </a:txBody>
                  <a:tcPr/>
                </a:tc>
                <a:tc>
                  <a:txBody>
                    <a:bodyPr/>
                    <a:lstStyle/>
                    <a:p>
                      <a:r>
                        <a:rPr lang="en-US" sz="1600" dirty="0"/>
                        <a:t>Answer Choices</a:t>
                      </a:r>
                    </a:p>
                  </a:txBody>
                  <a:tcPr/>
                </a:tc>
                <a:extLst>
                  <a:ext uri="{0D108BD9-81ED-4DB2-BD59-A6C34878D82A}">
                    <a16:rowId xmlns:a16="http://schemas.microsoft.com/office/drawing/2014/main" val="3744553088"/>
                  </a:ext>
                </a:extLst>
              </a:tr>
              <a:tr h="274320">
                <a:tc>
                  <a:txBody>
                    <a:bodyPr/>
                    <a:lstStyle/>
                    <a:p>
                      <a:r>
                        <a:rPr lang="en-US" sz="1600" b="1" dirty="0"/>
                        <a:t>18) What are your DEI interests/Needs?</a:t>
                      </a:r>
                    </a:p>
                  </a:txBody>
                  <a:tcPr/>
                </a:tc>
                <a:tc>
                  <a:txBody>
                    <a:bodyPr/>
                    <a:lstStyle/>
                    <a:p>
                      <a:endParaRPr lang="en-US" sz="1600" dirty="0"/>
                    </a:p>
                  </a:txBody>
                  <a:tcPr/>
                </a:tc>
                <a:extLst>
                  <a:ext uri="{0D108BD9-81ED-4DB2-BD59-A6C34878D82A}">
                    <a16:rowId xmlns:a16="http://schemas.microsoft.com/office/drawing/2014/main" val="3353613288"/>
                  </a:ext>
                </a:extLst>
              </a:tr>
              <a:tr h="274320">
                <a:tc>
                  <a:txBody>
                    <a:bodyPr/>
                    <a:lstStyle/>
                    <a:p>
                      <a:pPr marL="0" algn="l"/>
                      <a:r>
                        <a:rPr lang="en-US" sz="1600" b="1" dirty="0"/>
                        <a:t>What are your suggestions, needs, or interests regarding DEI training?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3198705446"/>
                  </a:ext>
                </a:extLst>
              </a:tr>
              <a:tr h="274320">
                <a:tc>
                  <a:txBody>
                    <a:bodyPr/>
                    <a:lstStyle/>
                    <a:p>
                      <a:pPr marL="457200" algn="l"/>
                      <a:r>
                        <a:rPr lang="en-US" sz="1600" b="1" dirty="0"/>
                        <a:t>19) Who should be required to take DEI training?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3801874637"/>
                  </a:ext>
                </a:extLst>
              </a:tr>
              <a:tr h="274320">
                <a:tc>
                  <a:txBody>
                    <a:bodyPr/>
                    <a:lstStyle/>
                    <a:p>
                      <a:pPr marL="457200" algn="l"/>
                      <a:r>
                        <a:rPr lang="en-US" sz="1600" b="1" dirty="0"/>
                        <a:t>20) What type of DEI training would be most accessible?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1179062830"/>
                  </a:ext>
                </a:extLst>
              </a:tr>
              <a:tr h="274320">
                <a:tc>
                  <a:txBody>
                    <a:bodyPr/>
                    <a:lstStyle/>
                    <a:p>
                      <a:pPr marL="457200" algn="l"/>
                      <a:r>
                        <a:rPr lang="en-US" sz="1600" b="1" dirty="0"/>
                        <a:t>21) What DEI training content should be provided?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4169202892"/>
                  </a:ext>
                </a:extLst>
              </a:tr>
              <a:tr h="274320">
                <a:tc>
                  <a:txBody>
                    <a:bodyPr/>
                    <a:lstStyle/>
                    <a:p>
                      <a:pPr marL="0" algn="l"/>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1622903117"/>
                  </a:ext>
                </a:extLst>
              </a:tr>
              <a:tr h="274320">
                <a:tc>
                  <a:txBody>
                    <a:bodyPr/>
                    <a:lstStyle/>
                    <a:p>
                      <a:pPr marL="0" algn="l"/>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3307045746"/>
                  </a:ext>
                </a:extLst>
              </a:tr>
              <a:tr h="274320">
                <a:tc>
                  <a:txBody>
                    <a:bodyPr/>
                    <a:lstStyle/>
                    <a:p>
                      <a:pPr marL="0" algn="l"/>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760270520"/>
                  </a:ext>
                </a:extLst>
              </a:tr>
            </a:tbl>
          </a:graphicData>
        </a:graphic>
      </p:graphicFrame>
      <p:graphicFrame>
        <p:nvGraphicFramePr>
          <p:cNvPr id="7" name="Table 6">
            <a:extLst>
              <a:ext uri="{FF2B5EF4-FFF2-40B4-BE49-F238E27FC236}">
                <a16:creationId xmlns:a16="http://schemas.microsoft.com/office/drawing/2014/main" id="{0B4E0EDA-F2B0-486E-96B5-395B5DBCFCD0}"/>
              </a:ext>
            </a:extLst>
          </p:cNvPr>
          <p:cNvGraphicFramePr>
            <a:graphicFrameLocks noGrp="1"/>
          </p:cNvGraphicFramePr>
          <p:nvPr>
            <p:extLst>
              <p:ext uri="{D42A27DB-BD31-4B8C-83A1-F6EECF244321}">
                <p14:modId xmlns:p14="http://schemas.microsoft.com/office/powerpoint/2010/main" val="1784920796"/>
              </p:ext>
            </p:extLst>
          </p:nvPr>
        </p:nvGraphicFramePr>
        <p:xfrm>
          <a:off x="5703570" y="702594"/>
          <a:ext cx="6358890" cy="4358640"/>
        </p:xfrm>
        <a:graphic>
          <a:graphicData uri="http://schemas.openxmlformats.org/drawingml/2006/table">
            <a:tbl>
              <a:tblPr firstRow="1" bandRow="1">
                <a:tableStyleId>{10A1B5D5-9B99-4C35-A422-299274C87663}</a:tableStyleId>
              </a:tblPr>
              <a:tblGrid>
                <a:gridCol w="6358890">
                  <a:extLst>
                    <a:ext uri="{9D8B030D-6E8A-4147-A177-3AD203B41FA5}">
                      <a16:colId xmlns:a16="http://schemas.microsoft.com/office/drawing/2014/main" val="3529735081"/>
                    </a:ext>
                  </a:extLst>
                </a:gridCol>
              </a:tblGrid>
              <a:tr h="0">
                <a:tc>
                  <a:txBody>
                    <a:bodyPr/>
                    <a:lstStyle/>
                    <a:p>
                      <a:r>
                        <a:rPr lang="en-US" sz="1600" dirty="0">
                          <a:solidFill>
                            <a:schemeClr val="tx1"/>
                          </a:solidFill>
                        </a:rPr>
                        <a:t>Answer Choices</a:t>
                      </a:r>
                    </a:p>
                  </a:txBody>
                  <a:tcPr/>
                </a:tc>
                <a:extLst>
                  <a:ext uri="{0D108BD9-81ED-4DB2-BD59-A6C34878D82A}">
                    <a16:rowId xmlns:a16="http://schemas.microsoft.com/office/drawing/2014/main" val="876797069"/>
                  </a:ext>
                </a:extLst>
              </a:tr>
              <a:tr h="0">
                <a:tc>
                  <a:txBody>
                    <a:bodyPr/>
                    <a:lstStyle/>
                    <a:p>
                      <a:r>
                        <a:rPr lang="en-US" sz="1600" dirty="0"/>
                        <a:t>Diversity Awareness and Cultural Sensitivity</a:t>
                      </a:r>
                    </a:p>
                  </a:txBody>
                  <a:tcPr/>
                </a:tc>
                <a:extLst>
                  <a:ext uri="{0D108BD9-81ED-4DB2-BD59-A6C34878D82A}">
                    <a16:rowId xmlns:a16="http://schemas.microsoft.com/office/drawing/2014/main" val="4111800085"/>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dirty="0"/>
                    </a:p>
                  </a:txBody>
                  <a:tcPr/>
                </a:tc>
                <a:extLst>
                  <a:ext uri="{0D108BD9-81ED-4DB2-BD59-A6C34878D82A}">
                    <a16:rowId xmlns:a16="http://schemas.microsoft.com/office/drawing/2014/main" val="1433173526"/>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dirty="0"/>
                    </a:p>
                  </a:txBody>
                  <a:tcPr/>
                </a:tc>
                <a:extLst>
                  <a:ext uri="{0D108BD9-81ED-4DB2-BD59-A6C34878D82A}">
                    <a16:rowId xmlns:a16="http://schemas.microsoft.com/office/drawing/2014/main" val="173189438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2743676466"/>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2868063518"/>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171867043"/>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55506516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715485698"/>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295558047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246484553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259507112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181156409"/>
                  </a:ext>
                </a:extLst>
              </a:tr>
            </a:tbl>
          </a:graphicData>
        </a:graphic>
      </p:graphicFrame>
      <p:sp>
        <p:nvSpPr>
          <p:cNvPr id="9" name="Arrow: Right 8">
            <a:extLst>
              <a:ext uri="{FF2B5EF4-FFF2-40B4-BE49-F238E27FC236}">
                <a16:creationId xmlns:a16="http://schemas.microsoft.com/office/drawing/2014/main" id="{797D5276-2336-4CEA-9F61-BAEAF7EE72D0}"/>
              </a:ext>
            </a:extLst>
          </p:cNvPr>
          <p:cNvSpPr/>
          <p:nvPr/>
        </p:nvSpPr>
        <p:spPr>
          <a:xfrm>
            <a:off x="4998720" y="2318034"/>
            <a:ext cx="704850" cy="425166"/>
          </a:xfrm>
          <a:prstGeom prst="rightArrow">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986536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92E64-B121-44E1-8235-8D0ADC10197E}"/>
              </a:ext>
            </a:extLst>
          </p:cNvPr>
          <p:cNvSpPr>
            <a:spLocks noGrp="1"/>
          </p:cNvSpPr>
          <p:nvPr>
            <p:ph type="title"/>
          </p:nvPr>
        </p:nvSpPr>
        <p:spPr>
          <a:xfrm>
            <a:off x="0" y="0"/>
            <a:ext cx="12192000" cy="839755"/>
          </a:xfrm>
        </p:spPr>
        <p:txBody>
          <a:bodyPr>
            <a:normAutofit/>
          </a:bodyPr>
          <a:lstStyle/>
          <a:p>
            <a:r>
              <a:rPr lang="en-US" dirty="0"/>
              <a:t>Postdoc DEI Interests/Needs</a:t>
            </a:r>
          </a:p>
        </p:txBody>
      </p:sp>
      <p:graphicFrame>
        <p:nvGraphicFramePr>
          <p:cNvPr id="23" name="Table 23">
            <a:extLst>
              <a:ext uri="{FF2B5EF4-FFF2-40B4-BE49-F238E27FC236}">
                <a16:creationId xmlns:a16="http://schemas.microsoft.com/office/drawing/2014/main" id="{8C9E06F3-743E-4A8D-9EC4-12EE3027BE41}"/>
              </a:ext>
            </a:extLst>
          </p:cNvPr>
          <p:cNvGraphicFramePr>
            <a:graphicFrameLocks noGrp="1"/>
          </p:cNvGraphicFramePr>
          <p:nvPr>
            <p:ph idx="1"/>
            <p:extLst>
              <p:ext uri="{D42A27DB-BD31-4B8C-83A1-F6EECF244321}">
                <p14:modId xmlns:p14="http://schemas.microsoft.com/office/powerpoint/2010/main" val="3671652222"/>
              </p:ext>
            </p:extLst>
          </p:nvPr>
        </p:nvGraphicFramePr>
        <p:xfrm>
          <a:off x="129540" y="702594"/>
          <a:ext cx="11932920" cy="3017520"/>
        </p:xfrm>
        <a:graphic>
          <a:graphicData uri="http://schemas.openxmlformats.org/drawingml/2006/table">
            <a:tbl>
              <a:tblPr firstRow="1" bandRow="1">
                <a:tableStyleId>{793D81CF-94F2-401A-BA57-92F5A7B2D0C5}</a:tableStyleId>
              </a:tblPr>
              <a:tblGrid>
                <a:gridCol w="6911340">
                  <a:extLst>
                    <a:ext uri="{9D8B030D-6E8A-4147-A177-3AD203B41FA5}">
                      <a16:colId xmlns:a16="http://schemas.microsoft.com/office/drawing/2014/main" val="2677039212"/>
                    </a:ext>
                  </a:extLst>
                </a:gridCol>
                <a:gridCol w="5021580">
                  <a:extLst>
                    <a:ext uri="{9D8B030D-6E8A-4147-A177-3AD203B41FA5}">
                      <a16:colId xmlns:a16="http://schemas.microsoft.com/office/drawing/2014/main" val="2823678546"/>
                    </a:ext>
                  </a:extLst>
                </a:gridCol>
              </a:tblGrid>
              <a:tr h="255972">
                <a:tc>
                  <a:txBody>
                    <a:bodyPr/>
                    <a:lstStyle/>
                    <a:p>
                      <a:r>
                        <a:rPr lang="en-US" sz="1600" dirty="0">
                          <a:solidFill>
                            <a:schemeClr val="bg1"/>
                          </a:solidFill>
                        </a:rPr>
                        <a:t>Question</a:t>
                      </a:r>
                    </a:p>
                  </a:txBody>
                  <a:tcPr/>
                </a:tc>
                <a:tc>
                  <a:txBody>
                    <a:bodyPr/>
                    <a:lstStyle/>
                    <a:p>
                      <a:r>
                        <a:rPr lang="en-US" sz="1600" dirty="0"/>
                        <a:t>Answer Choices</a:t>
                      </a:r>
                    </a:p>
                  </a:txBody>
                  <a:tcPr/>
                </a:tc>
                <a:extLst>
                  <a:ext uri="{0D108BD9-81ED-4DB2-BD59-A6C34878D82A}">
                    <a16:rowId xmlns:a16="http://schemas.microsoft.com/office/drawing/2014/main" val="3744553088"/>
                  </a:ext>
                </a:extLst>
              </a:tr>
              <a:tr h="274320">
                <a:tc>
                  <a:txBody>
                    <a:bodyPr/>
                    <a:lstStyle/>
                    <a:p>
                      <a:r>
                        <a:rPr lang="en-US" sz="1600" b="1" dirty="0"/>
                        <a:t>18) What are your DEI interests/Needs?</a:t>
                      </a:r>
                    </a:p>
                  </a:txBody>
                  <a:tcPr/>
                </a:tc>
                <a:tc>
                  <a:txBody>
                    <a:bodyPr/>
                    <a:lstStyle/>
                    <a:p>
                      <a:endParaRPr lang="en-US" sz="1600" dirty="0"/>
                    </a:p>
                  </a:txBody>
                  <a:tcPr/>
                </a:tc>
                <a:extLst>
                  <a:ext uri="{0D108BD9-81ED-4DB2-BD59-A6C34878D82A}">
                    <a16:rowId xmlns:a16="http://schemas.microsoft.com/office/drawing/2014/main" val="3353613288"/>
                  </a:ext>
                </a:extLst>
              </a:tr>
              <a:tr h="274320">
                <a:tc>
                  <a:txBody>
                    <a:bodyPr/>
                    <a:lstStyle/>
                    <a:p>
                      <a:pPr marL="0" algn="l"/>
                      <a:r>
                        <a:rPr lang="en-US" sz="1600" b="1"/>
                        <a:t>What are your suggestions, needs, or interests regarding DEI training?</a:t>
                      </a:r>
                      <a:endParaRPr lang="en-US" sz="16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3198705446"/>
                  </a:ext>
                </a:extLst>
              </a:tr>
              <a:tr h="274320">
                <a:tc>
                  <a:txBody>
                    <a:bodyPr/>
                    <a:lstStyle/>
                    <a:p>
                      <a:pPr marL="457200" algn="l"/>
                      <a:r>
                        <a:rPr lang="en-US" sz="1600" b="1" dirty="0"/>
                        <a:t>19) Who should be required to take DEI training?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3801874637"/>
                  </a:ext>
                </a:extLst>
              </a:tr>
              <a:tr h="274320">
                <a:tc>
                  <a:txBody>
                    <a:bodyPr/>
                    <a:lstStyle/>
                    <a:p>
                      <a:pPr marL="457200" algn="l"/>
                      <a:r>
                        <a:rPr lang="en-US" sz="1600" b="1" dirty="0"/>
                        <a:t>20) What type of DEI training would be most accessible?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1179062830"/>
                  </a:ext>
                </a:extLst>
              </a:tr>
              <a:tr h="274320">
                <a:tc>
                  <a:txBody>
                    <a:bodyPr/>
                    <a:lstStyle/>
                    <a:p>
                      <a:pPr marL="457200" algn="l"/>
                      <a:r>
                        <a:rPr lang="en-US" sz="1600" b="1" dirty="0"/>
                        <a:t>21) What DEI training content should be provided?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4169202892"/>
                  </a:ext>
                </a:extLst>
              </a:tr>
              <a:tr h="274320">
                <a:tc>
                  <a:txBody>
                    <a:bodyPr/>
                    <a:lstStyle/>
                    <a:p>
                      <a:pPr marL="0" algn="l"/>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1622903117"/>
                  </a:ext>
                </a:extLst>
              </a:tr>
              <a:tr h="274320">
                <a:tc>
                  <a:txBody>
                    <a:bodyPr/>
                    <a:lstStyle/>
                    <a:p>
                      <a:pPr marL="0" algn="l"/>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3307045746"/>
                  </a:ext>
                </a:extLst>
              </a:tr>
              <a:tr h="274320">
                <a:tc>
                  <a:txBody>
                    <a:bodyPr/>
                    <a:lstStyle/>
                    <a:p>
                      <a:pPr marL="0" algn="l"/>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760270520"/>
                  </a:ext>
                </a:extLst>
              </a:tr>
            </a:tbl>
          </a:graphicData>
        </a:graphic>
      </p:graphicFrame>
      <p:graphicFrame>
        <p:nvGraphicFramePr>
          <p:cNvPr id="7" name="Table 6">
            <a:extLst>
              <a:ext uri="{FF2B5EF4-FFF2-40B4-BE49-F238E27FC236}">
                <a16:creationId xmlns:a16="http://schemas.microsoft.com/office/drawing/2014/main" id="{0B4E0EDA-F2B0-486E-96B5-395B5DBCFCD0}"/>
              </a:ext>
            </a:extLst>
          </p:cNvPr>
          <p:cNvGraphicFramePr>
            <a:graphicFrameLocks noGrp="1"/>
          </p:cNvGraphicFramePr>
          <p:nvPr>
            <p:extLst>
              <p:ext uri="{D42A27DB-BD31-4B8C-83A1-F6EECF244321}">
                <p14:modId xmlns:p14="http://schemas.microsoft.com/office/powerpoint/2010/main" val="4276215243"/>
              </p:ext>
            </p:extLst>
          </p:nvPr>
        </p:nvGraphicFramePr>
        <p:xfrm>
          <a:off x="5703570" y="702594"/>
          <a:ext cx="6358890" cy="4358640"/>
        </p:xfrm>
        <a:graphic>
          <a:graphicData uri="http://schemas.openxmlformats.org/drawingml/2006/table">
            <a:tbl>
              <a:tblPr firstRow="1" bandRow="1">
                <a:tableStyleId>{10A1B5D5-9B99-4C35-A422-299274C87663}</a:tableStyleId>
              </a:tblPr>
              <a:tblGrid>
                <a:gridCol w="6358890">
                  <a:extLst>
                    <a:ext uri="{9D8B030D-6E8A-4147-A177-3AD203B41FA5}">
                      <a16:colId xmlns:a16="http://schemas.microsoft.com/office/drawing/2014/main" val="3529735081"/>
                    </a:ext>
                  </a:extLst>
                </a:gridCol>
              </a:tblGrid>
              <a:tr h="0">
                <a:tc>
                  <a:txBody>
                    <a:bodyPr/>
                    <a:lstStyle/>
                    <a:p>
                      <a:r>
                        <a:rPr lang="en-US" sz="1600" dirty="0">
                          <a:solidFill>
                            <a:schemeClr val="tx1"/>
                          </a:solidFill>
                        </a:rPr>
                        <a:t>Answer Choices</a:t>
                      </a:r>
                    </a:p>
                  </a:txBody>
                  <a:tcPr/>
                </a:tc>
                <a:extLst>
                  <a:ext uri="{0D108BD9-81ED-4DB2-BD59-A6C34878D82A}">
                    <a16:rowId xmlns:a16="http://schemas.microsoft.com/office/drawing/2014/main" val="876797069"/>
                  </a:ext>
                </a:extLst>
              </a:tr>
              <a:tr h="0">
                <a:tc>
                  <a:txBody>
                    <a:bodyPr/>
                    <a:lstStyle/>
                    <a:p>
                      <a:r>
                        <a:rPr lang="en-US" sz="1600" dirty="0"/>
                        <a:t>Diversity Awareness and Cultural Sensitivity</a:t>
                      </a:r>
                    </a:p>
                  </a:txBody>
                  <a:tcPr/>
                </a:tc>
                <a:extLst>
                  <a:ext uri="{0D108BD9-81ED-4DB2-BD59-A6C34878D82A}">
                    <a16:rowId xmlns:a16="http://schemas.microsoft.com/office/drawing/2014/main" val="4111800085"/>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How to support</a:t>
                      </a:r>
                      <a:r>
                        <a:rPr lang="en-US" sz="1600" b="1" dirty="0"/>
                        <a:t>…(specify group)</a:t>
                      </a:r>
                    </a:p>
                  </a:txBody>
                  <a:tcPr/>
                </a:tc>
                <a:extLst>
                  <a:ext uri="{0D108BD9-81ED-4DB2-BD59-A6C34878D82A}">
                    <a16:rowId xmlns:a16="http://schemas.microsoft.com/office/drawing/2014/main" val="1433173526"/>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dirty="0"/>
                    </a:p>
                  </a:txBody>
                  <a:tcPr/>
                </a:tc>
                <a:extLst>
                  <a:ext uri="{0D108BD9-81ED-4DB2-BD59-A6C34878D82A}">
                    <a16:rowId xmlns:a16="http://schemas.microsoft.com/office/drawing/2014/main" val="173189438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2743676466"/>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2868063518"/>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171867043"/>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55506516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715485698"/>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295558047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246484553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259507112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181156409"/>
                  </a:ext>
                </a:extLst>
              </a:tr>
            </a:tbl>
          </a:graphicData>
        </a:graphic>
      </p:graphicFrame>
      <p:graphicFrame>
        <p:nvGraphicFramePr>
          <p:cNvPr id="8" name="Table 7">
            <a:extLst>
              <a:ext uri="{FF2B5EF4-FFF2-40B4-BE49-F238E27FC236}">
                <a16:creationId xmlns:a16="http://schemas.microsoft.com/office/drawing/2014/main" id="{D028BBB3-6A9A-494A-8DCA-702C68B015A8}"/>
              </a:ext>
            </a:extLst>
          </p:cNvPr>
          <p:cNvGraphicFramePr>
            <a:graphicFrameLocks noGrp="1"/>
          </p:cNvGraphicFramePr>
          <p:nvPr>
            <p:extLst>
              <p:ext uri="{D42A27DB-BD31-4B8C-83A1-F6EECF244321}">
                <p14:modId xmlns:p14="http://schemas.microsoft.com/office/powerpoint/2010/main" val="4063858830"/>
              </p:ext>
            </p:extLst>
          </p:nvPr>
        </p:nvGraphicFramePr>
        <p:xfrm>
          <a:off x="6713220" y="1708434"/>
          <a:ext cx="5349240" cy="3352800"/>
        </p:xfrm>
        <a:graphic>
          <a:graphicData uri="http://schemas.openxmlformats.org/drawingml/2006/table">
            <a:tbl>
              <a:tblPr firstRow="1" bandRow="1">
                <a:tableStyleId>{2A488322-F2BA-4B5B-9748-0D474271808F}</a:tableStyleId>
              </a:tblPr>
              <a:tblGrid>
                <a:gridCol w="5349240">
                  <a:extLst>
                    <a:ext uri="{9D8B030D-6E8A-4147-A177-3AD203B41FA5}">
                      <a16:colId xmlns:a16="http://schemas.microsoft.com/office/drawing/2014/main" val="3529735081"/>
                    </a:ext>
                  </a:extLst>
                </a:gridCol>
              </a:tblGrid>
              <a:tr h="0">
                <a:tc>
                  <a:txBody>
                    <a:bodyPr/>
                    <a:lstStyle/>
                    <a:p>
                      <a:r>
                        <a:rPr lang="en-US" sz="1600" dirty="0">
                          <a:solidFill>
                            <a:schemeClr val="tx1"/>
                          </a:solidFill>
                        </a:rPr>
                        <a:t>Groups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876797069"/>
                  </a:ext>
                </a:extLst>
              </a:tr>
              <a:tr h="0">
                <a:tc>
                  <a:txBody>
                    <a:bodyPr/>
                    <a:lstStyle/>
                    <a:p>
                      <a:r>
                        <a:rPr lang="en-US" sz="1600" dirty="0"/>
                        <a:t>Black, Indigenous, People of Color (BIPOC)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111800085"/>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Historically Excluded Groups in Academia, Science, &amp; Medicine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433173526"/>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LGBTQAI+ Persons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73189438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Neurodiverse Persons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743676466"/>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Persons with a Disability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868063518"/>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Women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71867043"/>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International Postdocs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5506516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Postdocs with Children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715485698"/>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Other (specify): Free Response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5580479"/>
                  </a:ext>
                </a:extLst>
              </a:tr>
            </a:tbl>
          </a:graphicData>
        </a:graphic>
      </p:graphicFrame>
      <p:sp>
        <p:nvSpPr>
          <p:cNvPr id="10" name="Arrow: Right 9">
            <a:extLst>
              <a:ext uri="{FF2B5EF4-FFF2-40B4-BE49-F238E27FC236}">
                <a16:creationId xmlns:a16="http://schemas.microsoft.com/office/drawing/2014/main" id="{30B4686A-02F0-41B1-BF8D-3F9CF0CA2F19}"/>
              </a:ext>
            </a:extLst>
          </p:cNvPr>
          <p:cNvSpPr/>
          <p:nvPr/>
        </p:nvSpPr>
        <p:spPr>
          <a:xfrm>
            <a:off x="4998720" y="2318034"/>
            <a:ext cx="704850" cy="425166"/>
          </a:xfrm>
          <a:prstGeom prst="rightArrow">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930145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92E64-B121-44E1-8235-8D0ADC10197E}"/>
              </a:ext>
            </a:extLst>
          </p:cNvPr>
          <p:cNvSpPr>
            <a:spLocks noGrp="1"/>
          </p:cNvSpPr>
          <p:nvPr>
            <p:ph type="title"/>
          </p:nvPr>
        </p:nvSpPr>
        <p:spPr>
          <a:xfrm>
            <a:off x="0" y="0"/>
            <a:ext cx="12192000" cy="839755"/>
          </a:xfrm>
        </p:spPr>
        <p:txBody>
          <a:bodyPr>
            <a:normAutofit/>
          </a:bodyPr>
          <a:lstStyle/>
          <a:p>
            <a:r>
              <a:rPr lang="en-US" dirty="0"/>
              <a:t>Postdoc DEI Interests/Needs</a:t>
            </a:r>
          </a:p>
        </p:txBody>
      </p:sp>
      <p:graphicFrame>
        <p:nvGraphicFramePr>
          <p:cNvPr id="23" name="Table 23">
            <a:extLst>
              <a:ext uri="{FF2B5EF4-FFF2-40B4-BE49-F238E27FC236}">
                <a16:creationId xmlns:a16="http://schemas.microsoft.com/office/drawing/2014/main" id="{8C9E06F3-743E-4A8D-9EC4-12EE3027BE41}"/>
              </a:ext>
            </a:extLst>
          </p:cNvPr>
          <p:cNvGraphicFramePr>
            <a:graphicFrameLocks noGrp="1"/>
          </p:cNvGraphicFramePr>
          <p:nvPr>
            <p:ph idx="1"/>
            <p:extLst>
              <p:ext uri="{D42A27DB-BD31-4B8C-83A1-F6EECF244321}">
                <p14:modId xmlns:p14="http://schemas.microsoft.com/office/powerpoint/2010/main" val="889670875"/>
              </p:ext>
            </p:extLst>
          </p:nvPr>
        </p:nvGraphicFramePr>
        <p:xfrm>
          <a:off x="129540" y="702594"/>
          <a:ext cx="11932920" cy="3017520"/>
        </p:xfrm>
        <a:graphic>
          <a:graphicData uri="http://schemas.openxmlformats.org/drawingml/2006/table">
            <a:tbl>
              <a:tblPr firstRow="1" bandRow="1">
                <a:tableStyleId>{793D81CF-94F2-401A-BA57-92F5A7B2D0C5}</a:tableStyleId>
              </a:tblPr>
              <a:tblGrid>
                <a:gridCol w="6911340">
                  <a:extLst>
                    <a:ext uri="{9D8B030D-6E8A-4147-A177-3AD203B41FA5}">
                      <a16:colId xmlns:a16="http://schemas.microsoft.com/office/drawing/2014/main" val="2677039212"/>
                    </a:ext>
                  </a:extLst>
                </a:gridCol>
                <a:gridCol w="5021580">
                  <a:extLst>
                    <a:ext uri="{9D8B030D-6E8A-4147-A177-3AD203B41FA5}">
                      <a16:colId xmlns:a16="http://schemas.microsoft.com/office/drawing/2014/main" val="2823678546"/>
                    </a:ext>
                  </a:extLst>
                </a:gridCol>
              </a:tblGrid>
              <a:tr h="255972">
                <a:tc>
                  <a:txBody>
                    <a:bodyPr/>
                    <a:lstStyle/>
                    <a:p>
                      <a:r>
                        <a:rPr lang="en-US" sz="1600" dirty="0">
                          <a:solidFill>
                            <a:schemeClr val="bg1"/>
                          </a:solidFill>
                        </a:rPr>
                        <a:t>Question</a:t>
                      </a:r>
                    </a:p>
                  </a:txBody>
                  <a:tcPr/>
                </a:tc>
                <a:tc>
                  <a:txBody>
                    <a:bodyPr/>
                    <a:lstStyle/>
                    <a:p>
                      <a:r>
                        <a:rPr lang="en-US" sz="1600" dirty="0"/>
                        <a:t>Answer Choices</a:t>
                      </a:r>
                    </a:p>
                  </a:txBody>
                  <a:tcPr/>
                </a:tc>
                <a:extLst>
                  <a:ext uri="{0D108BD9-81ED-4DB2-BD59-A6C34878D82A}">
                    <a16:rowId xmlns:a16="http://schemas.microsoft.com/office/drawing/2014/main" val="3744553088"/>
                  </a:ext>
                </a:extLst>
              </a:tr>
              <a:tr h="274320">
                <a:tc>
                  <a:txBody>
                    <a:bodyPr/>
                    <a:lstStyle/>
                    <a:p>
                      <a:r>
                        <a:rPr lang="en-US" sz="1600" b="1" dirty="0"/>
                        <a:t>18) What are your DEI interests/Needs?</a:t>
                      </a:r>
                    </a:p>
                  </a:txBody>
                  <a:tcPr/>
                </a:tc>
                <a:tc>
                  <a:txBody>
                    <a:bodyPr/>
                    <a:lstStyle/>
                    <a:p>
                      <a:endParaRPr lang="en-US" sz="1600" dirty="0"/>
                    </a:p>
                  </a:txBody>
                  <a:tcPr/>
                </a:tc>
                <a:extLst>
                  <a:ext uri="{0D108BD9-81ED-4DB2-BD59-A6C34878D82A}">
                    <a16:rowId xmlns:a16="http://schemas.microsoft.com/office/drawing/2014/main" val="3353613288"/>
                  </a:ext>
                </a:extLst>
              </a:tr>
              <a:tr h="274320">
                <a:tc>
                  <a:txBody>
                    <a:bodyPr/>
                    <a:lstStyle/>
                    <a:p>
                      <a:pPr marL="0" algn="l"/>
                      <a:r>
                        <a:rPr lang="en-US" sz="1600" b="1" dirty="0"/>
                        <a:t>What are your suggestions, needs, or interests regarding DEI training?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3198705446"/>
                  </a:ext>
                </a:extLst>
              </a:tr>
              <a:tr h="274320">
                <a:tc>
                  <a:txBody>
                    <a:bodyPr/>
                    <a:lstStyle/>
                    <a:p>
                      <a:pPr marL="457200" algn="l"/>
                      <a:r>
                        <a:rPr lang="en-US" sz="1600" b="1" dirty="0"/>
                        <a:t>19) Who should be required to take DEI training?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3801874637"/>
                  </a:ext>
                </a:extLst>
              </a:tr>
              <a:tr h="274320">
                <a:tc>
                  <a:txBody>
                    <a:bodyPr/>
                    <a:lstStyle/>
                    <a:p>
                      <a:pPr marL="457200" algn="l"/>
                      <a:r>
                        <a:rPr lang="en-US" sz="1600" b="1" dirty="0"/>
                        <a:t>20) What type of DEI training would be most accessible?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1179062830"/>
                  </a:ext>
                </a:extLst>
              </a:tr>
              <a:tr h="274320">
                <a:tc>
                  <a:txBody>
                    <a:bodyPr/>
                    <a:lstStyle/>
                    <a:p>
                      <a:pPr marL="457200" algn="l"/>
                      <a:r>
                        <a:rPr lang="en-US" sz="1600" b="1" dirty="0"/>
                        <a:t>21) What DEI training content should be provided?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4169202892"/>
                  </a:ext>
                </a:extLst>
              </a:tr>
              <a:tr h="274320">
                <a:tc>
                  <a:txBody>
                    <a:bodyPr/>
                    <a:lstStyle/>
                    <a:p>
                      <a:pPr marL="0" algn="l"/>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1622903117"/>
                  </a:ext>
                </a:extLst>
              </a:tr>
              <a:tr h="274320">
                <a:tc>
                  <a:txBody>
                    <a:bodyPr/>
                    <a:lstStyle/>
                    <a:p>
                      <a:pPr marL="0" algn="l"/>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3307045746"/>
                  </a:ext>
                </a:extLst>
              </a:tr>
              <a:tr h="274320">
                <a:tc>
                  <a:txBody>
                    <a:bodyPr/>
                    <a:lstStyle/>
                    <a:p>
                      <a:pPr marL="0" algn="l"/>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760270520"/>
                  </a:ext>
                </a:extLst>
              </a:tr>
            </a:tbl>
          </a:graphicData>
        </a:graphic>
      </p:graphicFrame>
      <p:graphicFrame>
        <p:nvGraphicFramePr>
          <p:cNvPr id="7" name="Table 6">
            <a:extLst>
              <a:ext uri="{FF2B5EF4-FFF2-40B4-BE49-F238E27FC236}">
                <a16:creationId xmlns:a16="http://schemas.microsoft.com/office/drawing/2014/main" id="{0B4E0EDA-F2B0-486E-96B5-395B5DBCFCD0}"/>
              </a:ext>
            </a:extLst>
          </p:cNvPr>
          <p:cNvGraphicFramePr>
            <a:graphicFrameLocks noGrp="1"/>
          </p:cNvGraphicFramePr>
          <p:nvPr>
            <p:extLst>
              <p:ext uri="{D42A27DB-BD31-4B8C-83A1-F6EECF244321}">
                <p14:modId xmlns:p14="http://schemas.microsoft.com/office/powerpoint/2010/main" val="788790769"/>
              </p:ext>
            </p:extLst>
          </p:nvPr>
        </p:nvGraphicFramePr>
        <p:xfrm>
          <a:off x="5703570" y="702594"/>
          <a:ext cx="6358890" cy="4358640"/>
        </p:xfrm>
        <a:graphic>
          <a:graphicData uri="http://schemas.openxmlformats.org/drawingml/2006/table">
            <a:tbl>
              <a:tblPr firstRow="1" bandRow="1">
                <a:tableStyleId>{10A1B5D5-9B99-4C35-A422-299274C87663}</a:tableStyleId>
              </a:tblPr>
              <a:tblGrid>
                <a:gridCol w="6358890">
                  <a:extLst>
                    <a:ext uri="{9D8B030D-6E8A-4147-A177-3AD203B41FA5}">
                      <a16:colId xmlns:a16="http://schemas.microsoft.com/office/drawing/2014/main" val="3529735081"/>
                    </a:ext>
                  </a:extLst>
                </a:gridCol>
              </a:tblGrid>
              <a:tr h="0">
                <a:tc>
                  <a:txBody>
                    <a:bodyPr/>
                    <a:lstStyle/>
                    <a:p>
                      <a:r>
                        <a:rPr lang="en-US" sz="1600" dirty="0">
                          <a:solidFill>
                            <a:schemeClr val="tx1"/>
                          </a:solidFill>
                        </a:rPr>
                        <a:t>Answer Choices</a:t>
                      </a:r>
                    </a:p>
                  </a:txBody>
                  <a:tcPr/>
                </a:tc>
                <a:extLst>
                  <a:ext uri="{0D108BD9-81ED-4DB2-BD59-A6C34878D82A}">
                    <a16:rowId xmlns:a16="http://schemas.microsoft.com/office/drawing/2014/main" val="876797069"/>
                  </a:ext>
                </a:extLst>
              </a:tr>
              <a:tr h="0">
                <a:tc>
                  <a:txBody>
                    <a:bodyPr/>
                    <a:lstStyle/>
                    <a:p>
                      <a:r>
                        <a:rPr lang="en-US" sz="1600" dirty="0"/>
                        <a:t>Diversity Awareness and Cultural Sensitivity</a:t>
                      </a:r>
                    </a:p>
                  </a:txBody>
                  <a:tcPr/>
                </a:tc>
                <a:extLst>
                  <a:ext uri="{0D108BD9-81ED-4DB2-BD59-A6C34878D82A}">
                    <a16:rowId xmlns:a16="http://schemas.microsoft.com/office/drawing/2014/main" val="4111800085"/>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How to support</a:t>
                      </a:r>
                      <a:r>
                        <a:rPr lang="en-US" sz="1600" b="1" dirty="0"/>
                        <a:t>…(specify group)</a:t>
                      </a:r>
                    </a:p>
                  </a:txBody>
                  <a:tcPr/>
                </a:tc>
                <a:extLst>
                  <a:ext uri="{0D108BD9-81ED-4DB2-BD59-A6C34878D82A}">
                    <a16:rowId xmlns:a16="http://schemas.microsoft.com/office/drawing/2014/main" val="1433173526"/>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Understanding Historical and Current Challenges Facing</a:t>
                      </a:r>
                      <a:r>
                        <a:rPr lang="en-US" sz="1600" b="0" dirty="0"/>
                        <a:t>…</a:t>
                      </a:r>
                      <a:r>
                        <a:rPr lang="en-US" sz="1600" b="1" dirty="0"/>
                        <a:t>(specify group)</a:t>
                      </a:r>
                    </a:p>
                  </a:txBody>
                  <a:tcPr/>
                </a:tc>
                <a:extLst>
                  <a:ext uri="{0D108BD9-81ED-4DB2-BD59-A6C34878D82A}">
                    <a16:rowId xmlns:a16="http://schemas.microsoft.com/office/drawing/2014/main" val="173189438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2743676466"/>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2868063518"/>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171867043"/>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55506516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715485698"/>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295558047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246484553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259507112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181156409"/>
                  </a:ext>
                </a:extLst>
              </a:tr>
            </a:tbl>
          </a:graphicData>
        </a:graphic>
      </p:graphicFrame>
      <p:graphicFrame>
        <p:nvGraphicFramePr>
          <p:cNvPr id="8" name="Table 7">
            <a:extLst>
              <a:ext uri="{FF2B5EF4-FFF2-40B4-BE49-F238E27FC236}">
                <a16:creationId xmlns:a16="http://schemas.microsoft.com/office/drawing/2014/main" id="{D028BBB3-6A9A-494A-8DCA-702C68B015A8}"/>
              </a:ext>
            </a:extLst>
          </p:cNvPr>
          <p:cNvGraphicFramePr>
            <a:graphicFrameLocks noGrp="1"/>
          </p:cNvGraphicFramePr>
          <p:nvPr>
            <p:extLst>
              <p:ext uri="{D42A27DB-BD31-4B8C-83A1-F6EECF244321}">
                <p14:modId xmlns:p14="http://schemas.microsoft.com/office/powerpoint/2010/main" val="447131028"/>
              </p:ext>
            </p:extLst>
          </p:nvPr>
        </p:nvGraphicFramePr>
        <p:xfrm>
          <a:off x="6713220" y="2043714"/>
          <a:ext cx="5349240" cy="3352800"/>
        </p:xfrm>
        <a:graphic>
          <a:graphicData uri="http://schemas.openxmlformats.org/drawingml/2006/table">
            <a:tbl>
              <a:tblPr firstRow="1" bandRow="1">
                <a:tableStyleId>{2A488322-F2BA-4B5B-9748-0D474271808F}</a:tableStyleId>
              </a:tblPr>
              <a:tblGrid>
                <a:gridCol w="5349240">
                  <a:extLst>
                    <a:ext uri="{9D8B030D-6E8A-4147-A177-3AD203B41FA5}">
                      <a16:colId xmlns:a16="http://schemas.microsoft.com/office/drawing/2014/main" val="3529735081"/>
                    </a:ext>
                  </a:extLst>
                </a:gridCol>
              </a:tblGrid>
              <a:tr h="0">
                <a:tc>
                  <a:txBody>
                    <a:bodyPr/>
                    <a:lstStyle/>
                    <a:p>
                      <a:r>
                        <a:rPr lang="en-US" sz="1600" dirty="0">
                          <a:solidFill>
                            <a:schemeClr val="tx1"/>
                          </a:solidFill>
                        </a:rPr>
                        <a:t>Groups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876797069"/>
                  </a:ext>
                </a:extLst>
              </a:tr>
              <a:tr h="0">
                <a:tc>
                  <a:txBody>
                    <a:bodyPr/>
                    <a:lstStyle/>
                    <a:p>
                      <a:r>
                        <a:rPr lang="en-US" sz="1600" dirty="0"/>
                        <a:t>Black, Indigenous, People of Color (BIPOC)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111800085"/>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Historically Excluded Groups in Academia, Science, &amp; Medicine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433173526"/>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LGBTQAI+ Persons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73189438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Neurodiverse Persons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743676466"/>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Persons with a Disability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868063518"/>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Women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71867043"/>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International Postdocs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5506516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Postdocs with Children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715485698"/>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Other (specify): Free Response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5580479"/>
                  </a:ext>
                </a:extLst>
              </a:tr>
            </a:tbl>
          </a:graphicData>
        </a:graphic>
      </p:graphicFrame>
      <p:sp>
        <p:nvSpPr>
          <p:cNvPr id="10" name="Arrow: Right 9">
            <a:extLst>
              <a:ext uri="{FF2B5EF4-FFF2-40B4-BE49-F238E27FC236}">
                <a16:creationId xmlns:a16="http://schemas.microsoft.com/office/drawing/2014/main" id="{B351485E-1807-4D6E-A0E8-598B6FE24E20}"/>
              </a:ext>
            </a:extLst>
          </p:cNvPr>
          <p:cNvSpPr/>
          <p:nvPr/>
        </p:nvSpPr>
        <p:spPr>
          <a:xfrm>
            <a:off x="4998720" y="2318034"/>
            <a:ext cx="704850" cy="425166"/>
          </a:xfrm>
          <a:prstGeom prst="rightArrow">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721963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92E64-B121-44E1-8235-8D0ADC10197E}"/>
              </a:ext>
            </a:extLst>
          </p:cNvPr>
          <p:cNvSpPr>
            <a:spLocks noGrp="1"/>
          </p:cNvSpPr>
          <p:nvPr>
            <p:ph type="title"/>
          </p:nvPr>
        </p:nvSpPr>
        <p:spPr>
          <a:xfrm>
            <a:off x="0" y="0"/>
            <a:ext cx="12192000" cy="839755"/>
          </a:xfrm>
        </p:spPr>
        <p:txBody>
          <a:bodyPr>
            <a:normAutofit/>
          </a:bodyPr>
          <a:lstStyle/>
          <a:p>
            <a:r>
              <a:rPr lang="en-US" dirty="0"/>
              <a:t>Postdoc DEI Interests/Needs</a:t>
            </a:r>
          </a:p>
        </p:txBody>
      </p:sp>
      <p:graphicFrame>
        <p:nvGraphicFramePr>
          <p:cNvPr id="23" name="Table 23">
            <a:extLst>
              <a:ext uri="{FF2B5EF4-FFF2-40B4-BE49-F238E27FC236}">
                <a16:creationId xmlns:a16="http://schemas.microsoft.com/office/drawing/2014/main" id="{8C9E06F3-743E-4A8D-9EC4-12EE3027BE41}"/>
              </a:ext>
            </a:extLst>
          </p:cNvPr>
          <p:cNvGraphicFramePr>
            <a:graphicFrameLocks noGrp="1"/>
          </p:cNvGraphicFramePr>
          <p:nvPr>
            <p:ph idx="1"/>
            <p:extLst>
              <p:ext uri="{D42A27DB-BD31-4B8C-83A1-F6EECF244321}">
                <p14:modId xmlns:p14="http://schemas.microsoft.com/office/powerpoint/2010/main" val="4211410608"/>
              </p:ext>
            </p:extLst>
          </p:nvPr>
        </p:nvGraphicFramePr>
        <p:xfrm>
          <a:off x="129540" y="702594"/>
          <a:ext cx="11932920" cy="3017520"/>
        </p:xfrm>
        <a:graphic>
          <a:graphicData uri="http://schemas.openxmlformats.org/drawingml/2006/table">
            <a:tbl>
              <a:tblPr firstRow="1" bandRow="1">
                <a:tableStyleId>{793D81CF-94F2-401A-BA57-92F5A7B2D0C5}</a:tableStyleId>
              </a:tblPr>
              <a:tblGrid>
                <a:gridCol w="6911340">
                  <a:extLst>
                    <a:ext uri="{9D8B030D-6E8A-4147-A177-3AD203B41FA5}">
                      <a16:colId xmlns:a16="http://schemas.microsoft.com/office/drawing/2014/main" val="2677039212"/>
                    </a:ext>
                  </a:extLst>
                </a:gridCol>
                <a:gridCol w="5021580">
                  <a:extLst>
                    <a:ext uri="{9D8B030D-6E8A-4147-A177-3AD203B41FA5}">
                      <a16:colId xmlns:a16="http://schemas.microsoft.com/office/drawing/2014/main" val="2823678546"/>
                    </a:ext>
                  </a:extLst>
                </a:gridCol>
              </a:tblGrid>
              <a:tr h="255972">
                <a:tc>
                  <a:txBody>
                    <a:bodyPr/>
                    <a:lstStyle/>
                    <a:p>
                      <a:r>
                        <a:rPr lang="en-US" sz="1600" dirty="0">
                          <a:solidFill>
                            <a:schemeClr val="bg1"/>
                          </a:solidFill>
                        </a:rPr>
                        <a:t>Question</a:t>
                      </a:r>
                    </a:p>
                  </a:txBody>
                  <a:tcPr/>
                </a:tc>
                <a:tc>
                  <a:txBody>
                    <a:bodyPr/>
                    <a:lstStyle/>
                    <a:p>
                      <a:r>
                        <a:rPr lang="en-US" sz="1600" dirty="0"/>
                        <a:t>Answer Choices</a:t>
                      </a:r>
                    </a:p>
                  </a:txBody>
                  <a:tcPr/>
                </a:tc>
                <a:extLst>
                  <a:ext uri="{0D108BD9-81ED-4DB2-BD59-A6C34878D82A}">
                    <a16:rowId xmlns:a16="http://schemas.microsoft.com/office/drawing/2014/main" val="3744553088"/>
                  </a:ext>
                </a:extLst>
              </a:tr>
              <a:tr h="274320">
                <a:tc>
                  <a:txBody>
                    <a:bodyPr/>
                    <a:lstStyle/>
                    <a:p>
                      <a:r>
                        <a:rPr lang="en-US" sz="1600" b="1" dirty="0"/>
                        <a:t>18) What are your DEI interests/Needs?</a:t>
                      </a:r>
                    </a:p>
                  </a:txBody>
                  <a:tcPr/>
                </a:tc>
                <a:tc>
                  <a:txBody>
                    <a:bodyPr/>
                    <a:lstStyle/>
                    <a:p>
                      <a:endParaRPr lang="en-US" sz="1600" dirty="0"/>
                    </a:p>
                  </a:txBody>
                  <a:tcPr/>
                </a:tc>
                <a:extLst>
                  <a:ext uri="{0D108BD9-81ED-4DB2-BD59-A6C34878D82A}">
                    <a16:rowId xmlns:a16="http://schemas.microsoft.com/office/drawing/2014/main" val="3353613288"/>
                  </a:ext>
                </a:extLst>
              </a:tr>
              <a:tr h="274320">
                <a:tc>
                  <a:txBody>
                    <a:bodyPr/>
                    <a:lstStyle/>
                    <a:p>
                      <a:pPr marL="0" algn="l"/>
                      <a:r>
                        <a:rPr lang="en-US" sz="1600" b="1" dirty="0"/>
                        <a:t>What are your suggestions, needs, or interests regarding DEI training?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3198705446"/>
                  </a:ext>
                </a:extLst>
              </a:tr>
              <a:tr h="274320">
                <a:tc>
                  <a:txBody>
                    <a:bodyPr/>
                    <a:lstStyle/>
                    <a:p>
                      <a:pPr marL="457200" algn="l"/>
                      <a:r>
                        <a:rPr lang="en-US" sz="1600" b="1" dirty="0"/>
                        <a:t>19) Who should be required to take DEI training?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3801874637"/>
                  </a:ext>
                </a:extLst>
              </a:tr>
              <a:tr h="274320">
                <a:tc>
                  <a:txBody>
                    <a:bodyPr/>
                    <a:lstStyle/>
                    <a:p>
                      <a:pPr marL="457200" algn="l"/>
                      <a:r>
                        <a:rPr lang="en-US" sz="1600" b="1" dirty="0"/>
                        <a:t>20) What type of DEI training would be most accessible?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1179062830"/>
                  </a:ext>
                </a:extLst>
              </a:tr>
              <a:tr h="274320">
                <a:tc>
                  <a:txBody>
                    <a:bodyPr/>
                    <a:lstStyle/>
                    <a:p>
                      <a:pPr marL="457200" algn="l"/>
                      <a:r>
                        <a:rPr lang="en-US" sz="1600" b="1" dirty="0"/>
                        <a:t>21) What DEI training content should be provided?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4169202892"/>
                  </a:ext>
                </a:extLst>
              </a:tr>
              <a:tr h="274320">
                <a:tc>
                  <a:txBody>
                    <a:bodyPr/>
                    <a:lstStyle/>
                    <a:p>
                      <a:pPr marL="0" algn="l"/>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1622903117"/>
                  </a:ext>
                </a:extLst>
              </a:tr>
              <a:tr h="274320">
                <a:tc>
                  <a:txBody>
                    <a:bodyPr/>
                    <a:lstStyle/>
                    <a:p>
                      <a:pPr marL="0" algn="l"/>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3307045746"/>
                  </a:ext>
                </a:extLst>
              </a:tr>
              <a:tr h="274320">
                <a:tc>
                  <a:txBody>
                    <a:bodyPr/>
                    <a:lstStyle/>
                    <a:p>
                      <a:pPr marL="0" algn="l"/>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760270520"/>
                  </a:ext>
                </a:extLst>
              </a:tr>
            </a:tbl>
          </a:graphicData>
        </a:graphic>
      </p:graphicFrame>
      <p:graphicFrame>
        <p:nvGraphicFramePr>
          <p:cNvPr id="7" name="Table 6">
            <a:extLst>
              <a:ext uri="{FF2B5EF4-FFF2-40B4-BE49-F238E27FC236}">
                <a16:creationId xmlns:a16="http://schemas.microsoft.com/office/drawing/2014/main" id="{0B4E0EDA-F2B0-486E-96B5-395B5DBCFCD0}"/>
              </a:ext>
            </a:extLst>
          </p:cNvPr>
          <p:cNvGraphicFramePr>
            <a:graphicFrameLocks noGrp="1"/>
          </p:cNvGraphicFramePr>
          <p:nvPr/>
        </p:nvGraphicFramePr>
        <p:xfrm>
          <a:off x="5703570" y="702594"/>
          <a:ext cx="6358890" cy="4358640"/>
        </p:xfrm>
        <a:graphic>
          <a:graphicData uri="http://schemas.openxmlformats.org/drawingml/2006/table">
            <a:tbl>
              <a:tblPr firstRow="1" bandRow="1">
                <a:tableStyleId>{10A1B5D5-9B99-4C35-A422-299274C87663}</a:tableStyleId>
              </a:tblPr>
              <a:tblGrid>
                <a:gridCol w="6358890">
                  <a:extLst>
                    <a:ext uri="{9D8B030D-6E8A-4147-A177-3AD203B41FA5}">
                      <a16:colId xmlns:a16="http://schemas.microsoft.com/office/drawing/2014/main" val="3529735081"/>
                    </a:ext>
                  </a:extLst>
                </a:gridCol>
              </a:tblGrid>
              <a:tr h="0">
                <a:tc>
                  <a:txBody>
                    <a:bodyPr/>
                    <a:lstStyle/>
                    <a:p>
                      <a:r>
                        <a:rPr lang="en-US" sz="1600" dirty="0">
                          <a:solidFill>
                            <a:schemeClr val="tx1"/>
                          </a:solidFill>
                        </a:rPr>
                        <a:t>Answer Choices</a:t>
                      </a:r>
                    </a:p>
                  </a:txBody>
                  <a:tcPr/>
                </a:tc>
                <a:extLst>
                  <a:ext uri="{0D108BD9-81ED-4DB2-BD59-A6C34878D82A}">
                    <a16:rowId xmlns:a16="http://schemas.microsoft.com/office/drawing/2014/main" val="876797069"/>
                  </a:ext>
                </a:extLst>
              </a:tr>
              <a:tr h="0">
                <a:tc>
                  <a:txBody>
                    <a:bodyPr/>
                    <a:lstStyle/>
                    <a:p>
                      <a:r>
                        <a:rPr lang="en-US" sz="1600" dirty="0"/>
                        <a:t>Diversity Awareness and Cultural Sensitivity</a:t>
                      </a:r>
                    </a:p>
                  </a:txBody>
                  <a:tcPr/>
                </a:tc>
                <a:extLst>
                  <a:ext uri="{0D108BD9-81ED-4DB2-BD59-A6C34878D82A}">
                    <a16:rowId xmlns:a16="http://schemas.microsoft.com/office/drawing/2014/main" val="4111800085"/>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How to support</a:t>
                      </a:r>
                      <a:r>
                        <a:rPr lang="en-US" sz="1600" b="1" dirty="0"/>
                        <a:t>…(specify group)</a:t>
                      </a:r>
                    </a:p>
                  </a:txBody>
                  <a:tcPr/>
                </a:tc>
                <a:extLst>
                  <a:ext uri="{0D108BD9-81ED-4DB2-BD59-A6C34878D82A}">
                    <a16:rowId xmlns:a16="http://schemas.microsoft.com/office/drawing/2014/main" val="1433173526"/>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Understanding Historical and Current Challenges Facing</a:t>
                      </a:r>
                      <a:r>
                        <a:rPr lang="en-US" sz="1600" b="0" dirty="0"/>
                        <a:t>…</a:t>
                      </a:r>
                      <a:r>
                        <a:rPr lang="en-US" sz="1600" b="1" dirty="0"/>
                        <a:t>(specify group)</a:t>
                      </a:r>
                    </a:p>
                  </a:txBody>
                  <a:tcPr/>
                </a:tc>
                <a:extLst>
                  <a:ext uri="{0D108BD9-81ED-4DB2-BD59-A6C34878D82A}">
                    <a16:rowId xmlns:a16="http://schemas.microsoft.com/office/drawing/2014/main" val="173189438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Ways to Celebrate Diversity</a:t>
                      </a:r>
                    </a:p>
                  </a:txBody>
                  <a:tcPr/>
                </a:tc>
                <a:extLst>
                  <a:ext uri="{0D108BD9-81ED-4DB2-BD59-A6C34878D82A}">
                    <a16:rowId xmlns:a16="http://schemas.microsoft.com/office/drawing/2014/main" val="2743676466"/>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Introduction to Microaggressions: Types, Examples, and Self Assessment</a:t>
                      </a:r>
                    </a:p>
                  </a:txBody>
                  <a:tcPr/>
                </a:tc>
                <a:extLst>
                  <a:ext uri="{0D108BD9-81ED-4DB2-BD59-A6C34878D82A}">
                    <a16:rowId xmlns:a16="http://schemas.microsoft.com/office/drawing/2014/main" val="2868063518"/>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How to Respond to Microaggressions</a:t>
                      </a:r>
                    </a:p>
                  </a:txBody>
                  <a:tcPr/>
                </a:tc>
                <a:extLst>
                  <a:ext uri="{0D108BD9-81ED-4DB2-BD59-A6C34878D82A}">
                    <a16:rowId xmlns:a16="http://schemas.microsoft.com/office/drawing/2014/main" val="171867043"/>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Intersectionality in the Workplace</a:t>
                      </a:r>
                    </a:p>
                  </a:txBody>
                  <a:tcPr/>
                </a:tc>
                <a:extLst>
                  <a:ext uri="{0D108BD9-81ED-4DB2-BD59-A6C34878D82A}">
                    <a16:rowId xmlns:a16="http://schemas.microsoft.com/office/drawing/2014/main" val="55506516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Intersectionality in Research Study Design</a:t>
                      </a:r>
                    </a:p>
                  </a:txBody>
                  <a:tcPr/>
                </a:tc>
                <a:extLst>
                  <a:ext uri="{0D108BD9-81ED-4DB2-BD59-A6C34878D82A}">
                    <a16:rowId xmlns:a16="http://schemas.microsoft.com/office/drawing/2014/main" val="715485698"/>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Introduction to Implicit Bias and Stereotyping</a:t>
                      </a:r>
                    </a:p>
                  </a:txBody>
                  <a:tcPr/>
                </a:tc>
                <a:extLst>
                  <a:ext uri="{0D108BD9-81ED-4DB2-BD59-A6C34878D82A}">
                    <a16:rowId xmlns:a16="http://schemas.microsoft.com/office/drawing/2014/main" val="295558047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How to Amplify Diversity in Funding Applications</a:t>
                      </a:r>
                    </a:p>
                  </a:txBody>
                  <a:tcPr/>
                </a:tc>
                <a:extLst>
                  <a:ext uri="{0D108BD9-81ED-4DB2-BD59-A6C34878D82A}">
                    <a16:rowId xmlns:a16="http://schemas.microsoft.com/office/drawing/2014/main" val="246484553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Other (specify): Free Response</a:t>
                      </a:r>
                    </a:p>
                  </a:txBody>
                  <a:tcPr/>
                </a:tc>
                <a:extLst>
                  <a:ext uri="{0D108BD9-81ED-4DB2-BD59-A6C34878D82A}">
                    <a16:rowId xmlns:a16="http://schemas.microsoft.com/office/drawing/2014/main" val="259507112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 DEI Training is Needed</a:t>
                      </a:r>
                    </a:p>
                  </a:txBody>
                  <a:tcPr/>
                </a:tc>
                <a:extLst>
                  <a:ext uri="{0D108BD9-81ED-4DB2-BD59-A6C34878D82A}">
                    <a16:rowId xmlns:a16="http://schemas.microsoft.com/office/drawing/2014/main" val="181156409"/>
                  </a:ext>
                </a:extLst>
              </a:tr>
            </a:tbl>
          </a:graphicData>
        </a:graphic>
      </p:graphicFrame>
      <p:sp>
        <p:nvSpPr>
          <p:cNvPr id="6" name="Arrow: Right 5">
            <a:extLst>
              <a:ext uri="{FF2B5EF4-FFF2-40B4-BE49-F238E27FC236}">
                <a16:creationId xmlns:a16="http://schemas.microsoft.com/office/drawing/2014/main" id="{2EAA5E2E-C2AA-414F-8992-A1DA4B0E07EF}"/>
              </a:ext>
            </a:extLst>
          </p:cNvPr>
          <p:cNvSpPr/>
          <p:nvPr/>
        </p:nvSpPr>
        <p:spPr>
          <a:xfrm>
            <a:off x="4998720" y="2318034"/>
            <a:ext cx="704850" cy="425166"/>
          </a:xfrm>
          <a:prstGeom prst="rightArrow">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117311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92E64-B121-44E1-8235-8D0ADC10197E}"/>
              </a:ext>
            </a:extLst>
          </p:cNvPr>
          <p:cNvSpPr>
            <a:spLocks noGrp="1"/>
          </p:cNvSpPr>
          <p:nvPr>
            <p:ph type="title"/>
          </p:nvPr>
        </p:nvSpPr>
        <p:spPr>
          <a:xfrm>
            <a:off x="0" y="0"/>
            <a:ext cx="12192000" cy="839755"/>
          </a:xfrm>
        </p:spPr>
        <p:txBody>
          <a:bodyPr>
            <a:normAutofit/>
          </a:bodyPr>
          <a:lstStyle/>
          <a:p>
            <a:r>
              <a:rPr lang="en-US" dirty="0"/>
              <a:t>Postdoc DEI Interests/Needs</a:t>
            </a:r>
          </a:p>
        </p:txBody>
      </p:sp>
      <p:graphicFrame>
        <p:nvGraphicFramePr>
          <p:cNvPr id="23" name="Table 23">
            <a:extLst>
              <a:ext uri="{FF2B5EF4-FFF2-40B4-BE49-F238E27FC236}">
                <a16:creationId xmlns:a16="http://schemas.microsoft.com/office/drawing/2014/main" id="{8C9E06F3-743E-4A8D-9EC4-12EE3027BE41}"/>
              </a:ext>
            </a:extLst>
          </p:cNvPr>
          <p:cNvGraphicFramePr>
            <a:graphicFrameLocks noGrp="1"/>
          </p:cNvGraphicFramePr>
          <p:nvPr>
            <p:ph idx="1"/>
            <p:extLst>
              <p:ext uri="{D42A27DB-BD31-4B8C-83A1-F6EECF244321}">
                <p14:modId xmlns:p14="http://schemas.microsoft.com/office/powerpoint/2010/main" val="1954468100"/>
              </p:ext>
            </p:extLst>
          </p:nvPr>
        </p:nvGraphicFramePr>
        <p:xfrm>
          <a:off x="129540" y="702594"/>
          <a:ext cx="11932920" cy="3017520"/>
        </p:xfrm>
        <a:graphic>
          <a:graphicData uri="http://schemas.openxmlformats.org/drawingml/2006/table">
            <a:tbl>
              <a:tblPr firstRow="1" bandRow="1">
                <a:tableStyleId>{793D81CF-94F2-401A-BA57-92F5A7B2D0C5}</a:tableStyleId>
              </a:tblPr>
              <a:tblGrid>
                <a:gridCol w="9730740">
                  <a:extLst>
                    <a:ext uri="{9D8B030D-6E8A-4147-A177-3AD203B41FA5}">
                      <a16:colId xmlns:a16="http://schemas.microsoft.com/office/drawing/2014/main" val="2677039212"/>
                    </a:ext>
                  </a:extLst>
                </a:gridCol>
                <a:gridCol w="2202180">
                  <a:extLst>
                    <a:ext uri="{9D8B030D-6E8A-4147-A177-3AD203B41FA5}">
                      <a16:colId xmlns:a16="http://schemas.microsoft.com/office/drawing/2014/main" val="2823678546"/>
                    </a:ext>
                  </a:extLst>
                </a:gridCol>
              </a:tblGrid>
              <a:tr h="255972">
                <a:tc>
                  <a:txBody>
                    <a:bodyPr/>
                    <a:lstStyle/>
                    <a:p>
                      <a:r>
                        <a:rPr lang="en-US" sz="1600" dirty="0"/>
                        <a:t>Question</a:t>
                      </a:r>
                    </a:p>
                  </a:txBody>
                  <a:tcPr/>
                </a:tc>
                <a:tc>
                  <a:txBody>
                    <a:bodyPr/>
                    <a:lstStyle/>
                    <a:p>
                      <a:r>
                        <a:rPr lang="en-US" sz="1600" dirty="0"/>
                        <a:t>Answer Choices</a:t>
                      </a:r>
                    </a:p>
                  </a:txBody>
                  <a:tcPr/>
                </a:tc>
                <a:extLst>
                  <a:ext uri="{0D108BD9-81ED-4DB2-BD59-A6C34878D82A}">
                    <a16:rowId xmlns:a16="http://schemas.microsoft.com/office/drawing/2014/main" val="3744553088"/>
                  </a:ext>
                </a:extLst>
              </a:tr>
              <a:tr h="274320">
                <a:tc>
                  <a:txBody>
                    <a:bodyPr/>
                    <a:lstStyle/>
                    <a:p>
                      <a:r>
                        <a:rPr lang="en-US" sz="1600" b="1" dirty="0"/>
                        <a:t>18) What are your DEI interests/Needs?</a:t>
                      </a:r>
                    </a:p>
                  </a:txBody>
                  <a:tcPr/>
                </a:tc>
                <a:tc>
                  <a:txBody>
                    <a:bodyPr/>
                    <a:lstStyle/>
                    <a:p>
                      <a:endParaRPr lang="en-US" sz="1600" dirty="0"/>
                    </a:p>
                  </a:txBody>
                  <a:tcPr/>
                </a:tc>
                <a:extLst>
                  <a:ext uri="{0D108BD9-81ED-4DB2-BD59-A6C34878D82A}">
                    <a16:rowId xmlns:a16="http://schemas.microsoft.com/office/drawing/2014/main" val="3353613288"/>
                  </a:ext>
                </a:extLst>
              </a:tr>
              <a:tr h="274320">
                <a:tc>
                  <a:txBody>
                    <a:bodyPr/>
                    <a:lstStyle/>
                    <a:p>
                      <a:pPr marL="0" algn="l"/>
                      <a:r>
                        <a:rPr lang="en-US" sz="1600" b="1" dirty="0"/>
                        <a:t>What are your suggestions, needs, or interests regarding DEI training?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3198705446"/>
                  </a:ext>
                </a:extLst>
              </a:tr>
              <a:tr h="274320">
                <a:tc>
                  <a:txBody>
                    <a:bodyPr/>
                    <a:lstStyle/>
                    <a:p>
                      <a:pPr marL="457200" algn="l"/>
                      <a:r>
                        <a:rPr lang="en-US" sz="1600" b="1" dirty="0"/>
                        <a:t>19) Who should be required to take DEI training?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3801874637"/>
                  </a:ext>
                </a:extLst>
              </a:tr>
              <a:tr h="274320">
                <a:tc>
                  <a:txBody>
                    <a:bodyPr/>
                    <a:lstStyle/>
                    <a:p>
                      <a:pPr marL="457200" algn="l"/>
                      <a:r>
                        <a:rPr lang="en-US" sz="1600" b="1" dirty="0"/>
                        <a:t>20) What type of DEI training would be most accessible?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1179062830"/>
                  </a:ext>
                </a:extLst>
              </a:tr>
              <a:tr h="274320">
                <a:tc>
                  <a:txBody>
                    <a:bodyPr/>
                    <a:lstStyle/>
                    <a:p>
                      <a:pPr marL="457200" algn="l"/>
                      <a:r>
                        <a:rPr lang="en-US" sz="1600" b="1" dirty="0"/>
                        <a:t>21) What DEI training content should be provided?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4169202892"/>
                  </a:ext>
                </a:extLst>
              </a:tr>
              <a:tr h="274320">
                <a:tc>
                  <a:txBody>
                    <a:bodyPr/>
                    <a:lstStyle/>
                    <a:p>
                      <a:pPr marL="0" algn="l"/>
                      <a:r>
                        <a:rPr lang="en-US" sz="1600" b="1" dirty="0"/>
                        <a:t>22) What should Duke University do to improve DEI?</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1622903117"/>
                  </a:ext>
                </a:extLst>
              </a:tr>
              <a:tr h="274320">
                <a:tc>
                  <a:txBody>
                    <a:bodyPr/>
                    <a:lstStyle/>
                    <a:p>
                      <a:pPr marL="0" algn="l"/>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Free Response</a:t>
                      </a:r>
                    </a:p>
                  </a:txBody>
                  <a:tcPr/>
                </a:tc>
                <a:extLst>
                  <a:ext uri="{0D108BD9-81ED-4DB2-BD59-A6C34878D82A}">
                    <a16:rowId xmlns:a16="http://schemas.microsoft.com/office/drawing/2014/main" val="3307045746"/>
                  </a:ext>
                </a:extLst>
              </a:tr>
              <a:tr h="274320">
                <a:tc>
                  <a:txBody>
                    <a:bodyPr/>
                    <a:lstStyle/>
                    <a:p>
                      <a:pPr marL="0" algn="l"/>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 Yes</a:t>
                      </a:r>
                    </a:p>
                  </a:txBody>
                  <a:tcPr/>
                </a:tc>
                <a:extLst>
                  <a:ext uri="{0D108BD9-81ED-4DB2-BD59-A6C34878D82A}">
                    <a16:rowId xmlns:a16="http://schemas.microsoft.com/office/drawing/2014/main" val="760270520"/>
                  </a:ext>
                </a:extLst>
              </a:tr>
            </a:tbl>
          </a:graphicData>
        </a:graphic>
      </p:graphicFrame>
      <p:graphicFrame>
        <p:nvGraphicFramePr>
          <p:cNvPr id="6" name="Table 5">
            <a:extLst>
              <a:ext uri="{FF2B5EF4-FFF2-40B4-BE49-F238E27FC236}">
                <a16:creationId xmlns:a16="http://schemas.microsoft.com/office/drawing/2014/main" id="{F85BEC16-BD3F-466F-9E11-489674863453}"/>
              </a:ext>
            </a:extLst>
          </p:cNvPr>
          <p:cNvGraphicFramePr>
            <a:graphicFrameLocks noGrp="1"/>
          </p:cNvGraphicFramePr>
          <p:nvPr>
            <p:extLst>
              <p:ext uri="{D42A27DB-BD31-4B8C-83A1-F6EECF244321}">
                <p14:modId xmlns:p14="http://schemas.microsoft.com/office/powerpoint/2010/main" val="1419798088"/>
              </p:ext>
            </p:extLst>
          </p:nvPr>
        </p:nvGraphicFramePr>
        <p:xfrm>
          <a:off x="4922520" y="702594"/>
          <a:ext cx="7139939" cy="6187440"/>
        </p:xfrm>
        <a:graphic>
          <a:graphicData uri="http://schemas.openxmlformats.org/drawingml/2006/table">
            <a:tbl>
              <a:tblPr firstRow="1" bandRow="1">
                <a:tableStyleId>{B301B821-A1FF-4177-AEE7-76D212191A09}</a:tableStyleId>
              </a:tblPr>
              <a:tblGrid>
                <a:gridCol w="7139939">
                  <a:extLst>
                    <a:ext uri="{9D8B030D-6E8A-4147-A177-3AD203B41FA5}">
                      <a16:colId xmlns:a16="http://schemas.microsoft.com/office/drawing/2014/main" val="3529735081"/>
                    </a:ext>
                  </a:extLst>
                </a:gridCol>
              </a:tblGrid>
              <a:tr h="0">
                <a:tc>
                  <a:txBody>
                    <a:bodyPr/>
                    <a:lstStyle/>
                    <a:p>
                      <a:r>
                        <a:rPr lang="en-US" sz="1600" dirty="0">
                          <a:solidFill>
                            <a:sysClr val="windowText" lastClr="000000"/>
                          </a:solidFill>
                        </a:rPr>
                        <a:t>Answer Choices</a:t>
                      </a:r>
                    </a:p>
                  </a:txBody>
                  <a:tcPr/>
                </a:tc>
                <a:extLst>
                  <a:ext uri="{0D108BD9-81ED-4DB2-BD59-A6C34878D82A}">
                    <a16:rowId xmlns:a16="http://schemas.microsoft.com/office/drawing/2014/main" val="876797069"/>
                  </a:ext>
                </a:extLst>
              </a:tr>
              <a:tr h="0">
                <a:tc>
                  <a:txBody>
                    <a:bodyPr/>
                    <a:lstStyle/>
                    <a:p>
                      <a:r>
                        <a:rPr lang="en-US" sz="1600" dirty="0"/>
                        <a:t>Public acknowledgement of DEI issues</a:t>
                      </a:r>
                    </a:p>
                  </a:txBody>
                  <a:tcPr/>
                </a:tc>
                <a:extLst>
                  <a:ext uri="{0D108BD9-81ED-4DB2-BD59-A6C34878D82A}">
                    <a16:rowId xmlns:a16="http://schemas.microsoft.com/office/drawing/2014/main" val="4111800085"/>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Anti-Racist Statement and Behavioral Standards</a:t>
                      </a:r>
                    </a:p>
                  </a:txBody>
                  <a:tcPr/>
                </a:tc>
                <a:extLst>
                  <a:ext uri="{0D108BD9-81ED-4DB2-BD59-A6C34878D82A}">
                    <a16:rowId xmlns:a16="http://schemas.microsoft.com/office/drawing/2014/main" val="1433173526"/>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Detailed Action Plan with Specific Deadlines</a:t>
                      </a:r>
                    </a:p>
                  </a:txBody>
                  <a:tcPr/>
                </a:tc>
                <a:extLst>
                  <a:ext uri="{0D108BD9-81ED-4DB2-BD59-A6C34878D82A}">
                    <a16:rowId xmlns:a16="http://schemas.microsoft.com/office/drawing/2014/main" val="173189438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Collect/post postdoc working conditions &amp; DEI survey results</a:t>
                      </a:r>
                    </a:p>
                  </a:txBody>
                  <a:tcPr/>
                </a:tc>
                <a:extLst>
                  <a:ext uri="{0D108BD9-81ED-4DB2-BD59-A6C34878D82A}">
                    <a16:rowId xmlns:a16="http://schemas.microsoft.com/office/drawing/2014/main" val="2743676466"/>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Hire cultural sensitivity experts to develop/implement DEI action plan</a:t>
                      </a:r>
                    </a:p>
                  </a:txBody>
                  <a:tcPr/>
                </a:tc>
                <a:extLst>
                  <a:ext uri="{0D108BD9-81ED-4DB2-BD59-A6C34878D82A}">
                    <a16:rowId xmlns:a16="http://schemas.microsoft.com/office/drawing/2014/main" val="2868063518"/>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Fellowships recruit/support diverse postdocs (ex. Duke Provosts Postdoc Scholars)</a:t>
                      </a:r>
                    </a:p>
                  </a:txBody>
                  <a:tcPr/>
                </a:tc>
                <a:extLst>
                  <a:ext uri="{0D108BD9-81ED-4DB2-BD59-A6C34878D82A}">
                    <a16:rowId xmlns:a16="http://schemas.microsoft.com/office/drawing/2014/main" val="171867043"/>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Incentivize/assist Faculty/PIs to incorporate DEI and/or health disparities in research</a:t>
                      </a:r>
                    </a:p>
                  </a:txBody>
                  <a:tcPr/>
                </a:tc>
                <a:extLst>
                  <a:ext uri="{0D108BD9-81ED-4DB2-BD59-A6C34878D82A}">
                    <a16:rowId xmlns:a16="http://schemas.microsoft.com/office/drawing/2014/main" val="55506516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Require DEI Training</a:t>
                      </a:r>
                    </a:p>
                  </a:txBody>
                  <a:tcPr/>
                </a:tc>
                <a:extLst>
                  <a:ext uri="{0D108BD9-81ED-4DB2-BD59-A6C34878D82A}">
                    <a16:rowId xmlns:a16="http://schemas.microsoft.com/office/drawing/2014/main" val="715485698"/>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Require persons reported for DEI misconduct/harassment to repeat training with specialized modules relating to their offense</a:t>
                      </a:r>
                    </a:p>
                  </a:txBody>
                  <a:tcPr/>
                </a:tc>
                <a:extLst>
                  <a:ext uri="{0D108BD9-81ED-4DB2-BD59-A6C34878D82A}">
                    <a16:rowId xmlns:a16="http://schemas.microsoft.com/office/drawing/2014/main" val="295558047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Publicly report number of DEI offenses, misconduct, harassment complaints</a:t>
                      </a:r>
                    </a:p>
                  </a:txBody>
                  <a:tcPr/>
                </a:tc>
                <a:extLst>
                  <a:ext uri="{0D108BD9-81ED-4DB2-BD59-A6C34878D82A}">
                    <a16:rowId xmlns:a16="http://schemas.microsoft.com/office/drawing/2014/main" val="246484553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Recognize/award faculty &amp; students that have made strides to improve DEI at Duke</a:t>
                      </a:r>
                    </a:p>
                  </a:txBody>
                  <a:tcPr/>
                </a:tc>
                <a:extLst>
                  <a:ext uri="{0D108BD9-81ED-4DB2-BD59-A6C34878D82A}">
                    <a16:rowId xmlns:a16="http://schemas.microsoft.com/office/drawing/2014/main" val="259507112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Highlight successes/efforts of researchers from diverse backgrounds</a:t>
                      </a:r>
                    </a:p>
                  </a:txBody>
                  <a:tcPr/>
                </a:tc>
                <a:extLst>
                  <a:ext uri="{0D108BD9-81ED-4DB2-BD59-A6C34878D82A}">
                    <a16:rowId xmlns:a16="http://schemas.microsoft.com/office/drawing/2014/main" val="18115640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Recruit more BIPOC faculty</a:t>
                      </a:r>
                    </a:p>
                  </a:txBody>
                  <a:tcPr/>
                </a:tc>
                <a:extLst>
                  <a:ext uri="{0D108BD9-81ED-4DB2-BD59-A6C34878D82A}">
                    <a16:rowId xmlns:a16="http://schemas.microsoft.com/office/drawing/2014/main" val="2587983886"/>
                  </a:ext>
                </a:extLst>
              </a:tr>
              <a:tr h="1508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Establish networks/mentorship arrangements to support BIPOC postdocs</a:t>
                      </a:r>
                    </a:p>
                  </a:txBody>
                  <a:tcPr/>
                </a:tc>
                <a:extLst>
                  <a:ext uri="{0D108BD9-81ED-4DB2-BD59-A6C34878D82A}">
                    <a16:rowId xmlns:a16="http://schemas.microsoft.com/office/drawing/2014/main" val="3373836852"/>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Compensate postdocs that contribute to Duke DEI efforts, serve on committees, develop/teach DEI workshops</a:t>
                      </a:r>
                    </a:p>
                  </a:txBody>
                  <a:tcPr/>
                </a:tc>
                <a:extLst>
                  <a:ext uri="{0D108BD9-81ED-4DB2-BD59-A6C34878D82A}">
                    <a16:rowId xmlns:a16="http://schemas.microsoft.com/office/drawing/2014/main" val="3968087813"/>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Other (specify): Free Response</a:t>
                      </a:r>
                    </a:p>
                  </a:txBody>
                  <a:tcPr/>
                </a:tc>
                <a:extLst>
                  <a:ext uri="{0D108BD9-81ED-4DB2-BD59-A6C34878D82A}">
                    <a16:rowId xmlns:a16="http://schemas.microsoft.com/office/drawing/2014/main" val="4126096094"/>
                  </a:ext>
                </a:extLst>
              </a:tr>
            </a:tbl>
          </a:graphicData>
        </a:graphic>
      </p:graphicFrame>
      <p:sp>
        <p:nvSpPr>
          <p:cNvPr id="9" name="Arrow: Right 8">
            <a:extLst>
              <a:ext uri="{FF2B5EF4-FFF2-40B4-BE49-F238E27FC236}">
                <a16:creationId xmlns:a16="http://schemas.microsoft.com/office/drawing/2014/main" id="{FC66667B-0037-4F5B-A4C9-18B6E35D8979}"/>
              </a:ext>
            </a:extLst>
          </p:cNvPr>
          <p:cNvSpPr/>
          <p:nvPr/>
        </p:nvSpPr>
        <p:spPr>
          <a:xfrm>
            <a:off x="4657407" y="2663474"/>
            <a:ext cx="352425" cy="404846"/>
          </a:xfrm>
          <a:prstGeom prst="rightArrow">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98799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92E64-B121-44E1-8235-8D0ADC10197E}"/>
              </a:ext>
            </a:extLst>
          </p:cNvPr>
          <p:cNvSpPr>
            <a:spLocks noGrp="1"/>
          </p:cNvSpPr>
          <p:nvPr>
            <p:ph type="title"/>
          </p:nvPr>
        </p:nvSpPr>
        <p:spPr>
          <a:xfrm>
            <a:off x="297180" y="0"/>
            <a:ext cx="11887200" cy="839755"/>
          </a:xfrm>
        </p:spPr>
        <p:txBody>
          <a:bodyPr>
            <a:normAutofit/>
          </a:bodyPr>
          <a:lstStyle/>
          <a:p>
            <a:r>
              <a:rPr lang="en-US" dirty="0"/>
              <a:t>Survey Components &amp; Analysis Plan</a:t>
            </a:r>
          </a:p>
        </p:txBody>
      </p:sp>
      <p:sp>
        <p:nvSpPr>
          <p:cNvPr id="25" name="Content Placeholder 24">
            <a:extLst>
              <a:ext uri="{FF2B5EF4-FFF2-40B4-BE49-F238E27FC236}">
                <a16:creationId xmlns:a16="http://schemas.microsoft.com/office/drawing/2014/main" id="{6D4DB5FE-2AAD-4048-A50A-0AB83F98F1BD}"/>
              </a:ext>
            </a:extLst>
          </p:cNvPr>
          <p:cNvSpPr>
            <a:spLocks noGrp="1"/>
          </p:cNvSpPr>
          <p:nvPr>
            <p:ph idx="1"/>
          </p:nvPr>
        </p:nvSpPr>
        <p:spPr>
          <a:xfrm>
            <a:off x="365759" y="839755"/>
            <a:ext cx="11349991" cy="5794310"/>
          </a:xfrm>
        </p:spPr>
        <p:txBody>
          <a:bodyPr>
            <a:noAutofit/>
          </a:bodyPr>
          <a:lstStyle/>
          <a:p>
            <a:r>
              <a:rPr lang="en-US" sz="1600" dirty="0"/>
              <a:t>List of the research questions </a:t>
            </a:r>
          </a:p>
          <a:p>
            <a:pPr lvl="1"/>
            <a:r>
              <a:rPr lang="en-US" sz="1600" dirty="0">
                <a:solidFill>
                  <a:srgbClr val="C00000"/>
                </a:solidFill>
              </a:rPr>
              <a:t>How do postdocs describe their working environment and working conditions?</a:t>
            </a:r>
          </a:p>
          <a:p>
            <a:pPr lvl="1"/>
            <a:r>
              <a:rPr lang="en-US" sz="1600" dirty="0">
                <a:solidFill>
                  <a:srgbClr val="C00000"/>
                </a:solidFill>
              </a:rPr>
              <a:t>What are postdoctoral needs and interests regarding diversity, equity, and inclusion?</a:t>
            </a:r>
          </a:p>
          <a:p>
            <a:pPr lvl="1"/>
            <a:r>
              <a:rPr lang="en-US" sz="1600" dirty="0">
                <a:solidFill>
                  <a:srgbClr val="C00000"/>
                </a:solidFill>
              </a:rPr>
              <a:t>What are the barriers to DUPA participation?</a:t>
            </a:r>
          </a:p>
          <a:p>
            <a:r>
              <a:rPr lang="en-US" sz="1600" dirty="0"/>
              <a:t>Source of data – </a:t>
            </a:r>
            <a:r>
              <a:rPr lang="en-US" sz="1600" dirty="0">
                <a:solidFill>
                  <a:srgbClr val="C00000"/>
                </a:solidFill>
              </a:rPr>
              <a:t>Results from Cross-Sectional Descriptive </a:t>
            </a:r>
            <a:r>
              <a:rPr lang="en-US" sz="1600" dirty="0" err="1">
                <a:solidFill>
                  <a:srgbClr val="C00000"/>
                </a:solidFill>
              </a:rPr>
              <a:t>RedCap</a:t>
            </a:r>
            <a:r>
              <a:rPr lang="en-US" sz="1600" dirty="0">
                <a:solidFill>
                  <a:srgbClr val="C00000"/>
                </a:solidFill>
              </a:rPr>
              <a:t> Survey</a:t>
            </a:r>
          </a:p>
          <a:p>
            <a:r>
              <a:rPr lang="en-US" sz="1600" dirty="0"/>
              <a:t>Sample population (inclusion criteria) – </a:t>
            </a:r>
            <a:r>
              <a:rPr lang="en-US" sz="1600" dirty="0">
                <a:solidFill>
                  <a:srgbClr val="C00000"/>
                </a:solidFill>
              </a:rPr>
              <a:t>Current Duke University Postdocs</a:t>
            </a:r>
          </a:p>
          <a:p>
            <a:r>
              <a:rPr lang="en-US" sz="1600" dirty="0"/>
              <a:t>Type of study – </a:t>
            </a:r>
            <a:r>
              <a:rPr lang="en-US" sz="1600" dirty="0">
                <a:solidFill>
                  <a:srgbClr val="C00000"/>
                </a:solidFill>
              </a:rPr>
              <a:t>Observational, Cross-Sectional</a:t>
            </a:r>
          </a:p>
          <a:p>
            <a:r>
              <a:rPr lang="en-US" sz="1600" dirty="0"/>
              <a:t>How data will be manipulated </a:t>
            </a:r>
          </a:p>
          <a:p>
            <a:pPr lvl="1"/>
            <a:r>
              <a:rPr lang="en-US" sz="1600" dirty="0"/>
              <a:t>Software – </a:t>
            </a:r>
            <a:r>
              <a:rPr lang="en-US" sz="1600" dirty="0">
                <a:solidFill>
                  <a:srgbClr val="C00000"/>
                </a:solidFill>
              </a:rPr>
              <a:t>SAS or R</a:t>
            </a:r>
          </a:p>
          <a:p>
            <a:pPr lvl="1"/>
            <a:r>
              <a:rPr lang="en-US" sz="1600" dirty="0"/>
              <a:t>Variable Creation</a:t>
            </a:r>
          </a:p>
          <a:p>
            <a:pPr lvl="2"/>
            <a:r>
              <a:rPr lang="en-US" sz="1600" dirty="0">
                <a:solidFill>
                  <a:srgbClr val="C00000"/>
                </a:solidFill>
              </a:rPr>
              <a:t>Cumulative Number of Underrepresented Attributes for Each Respondent (Quantitative, Discrete)</a:t>
            </a:r>
          </a:p>
          <a:p>
            <a:pPr lvl="2"/>
            <a:r>
              <a:rPr lang="en-US" sz="1600" dirty="0">
                <a:solidFill>
                  <a:srgbClr val="C00000"/>
                </a:solidFill>
              </a:rPr>
              <a:t>Cumulative Number of Question 14 “Yes” Responses for Each Respondent (Quantitative, Discrete)</a:t>
            </a:r>
          </a:p>
          <a:p>
            <a:r>
              <a:rPr lang="en-US" sz="1600" dirty="0"/>
              <a:t>How to deal with missing values – </a:t>
            </a:r>
            <a:r>
              <a:rPr lang="en-US" sz="1600" dirty="0">
                <a:solidFill>
                  <a:srgbClr val="C00000"/>
                </a:solidFill>
              </a:rPr>
              <a:t>Partial data will be used in analysis</a:t>
            </a:r>
          </a:p>
          <a:p>
            <a:r>
              <a:rPr lang="en-US" sz="1600" dirty="0"/>
              <a:t>Stratification variables – </a:t>
            </a:r>
            <a:r>
              <a:rPr lang="en-US" sz="1600" dirty="0">
                <a:solidFill>
                  <a:srgbClr val="C00000"/>
                </a:solidFill>
              </a:rPr>
              <a:t>Demographic data </a:t>
            </a:r>
          </a:p>
          <a:p>
            <a:r>
              <a:rPr lang="en-US" sz="1600" dirty="0"/>
              <a:t>How variables will be analyzed </a:t>
            </a:r>
          </a:p>
          <a:p>
            <a:pPr lvl="1"/>
            <a:r>
              <a:rPr lang="en-US" sz="1600" dirty="0"/>
              <a:t>Free Response Paragraph Variable Text - </a:t>
            </a:r>
            <a:r>
              <a:rPr lang="en-US" sz="1600" dirty="0">
                <a:solidFill>
                  <a:srgbClr val="C00000"/>
                </a:solidFill>
              </a:rPr>
              <a:t>Qualitative Content/Thematic Analysis. </a:t>
            </a:r>
          </a:p>
          <a:p>
            <a:pPr lvl="2"/>
            <a:r>
              <a:rPr lang="en-US" sz="1600" b="0" i="0" dirty="0">
                <a:solidFill>
                  <a:srgbClr val="C00000"/>
                </a:solidFill>
                <a:effectLst/>
              </a:rPr>
              <a:t>Content analysis will classify words/phrases within the texts into categories based on a coding scheme/frequency counts. </a:t>
            </a:r>
          </a:p>
          <a:p>
            <a:pPr lvl="2"/>
            <a:r>
              <a:rPr lang="en-US" sz="1600" b="0" i="0" dirty="0">
                <a:solidFill>
                  <a:srgbClr val="C00000"/>
                </a:solidFill>
                <a:effectLst/>
              </a:rPr>
              <a:t>Thematic analysis will identify concepts, relationships and patterns from texts as themes.</a:t>
            </a:r>
          </a:p>
          <a:p>
            <a:pPr lvl="1"/>
            <a:r>
              <a:rPr lang="en-US" sz="1600" dirty="0"/>
              <a:t>Other Variables – </a:t>
            </a:r>
            <a:r>
              <a:rPr lang="en-US" sz="1600" dirty="0">
                <a:solidFill>
                  <a:srgbClr val="C00000"/>
                </a:solidFill>
              </a:rPr>
              <a:t>Appropriate descriptive statistics and statistical significance tests</a:t>
            </a:r>
          </a:p>
        </p:txBody>
      </p:sp>
    </p:spTree>
    <p:extLst>
      <p:ext uri="{BB962C8B-B14F-4D97-AF65-F5344CB8AC3E}">
        <p14:creationId xmlns:p14="http://schemas.microsoft.com/office/powerpoint/2010/main" val="3992029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5">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5">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5">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5">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5">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5">
                                            <p:txEl>
                                              <p:pRg st="10" end="1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5">
                                            <p:txEl>
                                              <p:pRg st="11" end="1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5">
                                            <p:txEl>
                                              <p:pRg st="12" end="12"/>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5">
                                            <p:txEl>
                                              <p:pRg st="13" end="13"/>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5">
                                            <p:txEl>
                                              <p:pRg st="14" end="14"/>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5">
                                            <p:txEl>
                                              <p:pRg st="15" end="15"/>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5">
                                            <p:txEl>
                                              <p:pRg st="16" end="16"/>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5">
                                            <p:txEl>
                                              <p:pRg st="17" end="17"/>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25">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92E64-B121-44E1-8235-8D0ADC10197E}"/>
              </a:ext>
            </a:extLst>
          </p:cNvPr>
          <p:cNvSpPr>
            <a:spLocks noGrp="1"/>
          </p:cNvSpPr>
          <p:nvPr>
            <p:ph type="title"/>
          </p:nvPr>
        </p:nvSpPr>
        <p:spPr>
          <a:xfrm>
            <a:off x="0" y="0"/>
            <a:ext cx="12192000" cy="839755"/>
          </a:xfrm>
        </p:spPr>
        <p:txBody>
          <a:bodyPr>
            <a:normAutofit/>
          </a:bodyPr>
          <a:lstStyle/>
          <a:p>
            <a:r>
              <a:rPr lang="en-US" dirty="0"/>
              <a:t>Postdoc DEI Interests/Needs</a:t>
            </a:r>
          </a:p>
        </p:txBody>
      </p:sp>
      <p:graphicFrame>
        <p:nvGraphicFramePr>
          <p:cNvPr id="23" name="Table 23">
            <a:extLst>
              <a:ext uri="{FF2B5EF4-FFF2-40B4-BE49-F238E27FC236}">
                <a16:creationId xmlns:a16="http://schemas.microsoft.com/office/drawing/2014/main" id="{8C9E06F3-743E-4A8D-9EC4-12EE3027BE41}"/>
              </a:ext>
            </a:extLst>
          </p:cNvPr>
          <p:cNvGraphicFramePr>
            <a:graphicFrameLocks noGrp="1"/>
          </p:cNvGraphicFramePr>
          <p:nvPr>
            <p:ph idx="1"/>
            <p:extLst>
              <p:ext uri="{D42A27DB-BD31-4B8C-83A1-F6EECF244321}">
                <p14:modId xmlns:p14="http://schemas.microsoft.com/office/powerpoint/2010/main" val="3222041860"/>
              </p:ext>
            </p:extLst>
          </p:nvPr>
        </p:nvGraphicFramePr>
        <p:xfrm>
          <a:off x="129540" y="702594"/>
          <a:ext cx="11932920" cy="3261360"/>
        </p:xfrm>
        <a:graphic>
          <a:graphicData uri="http://schemas.openxmlformats.org/drawingml/2006/table">
            <a:tbl>
              <a:tblPr firstRow="1" bandRow="1">
                <a:tableStyleId>{793D81CF-94F2-401A-BA57-92F5A7B2D0C5}</a:tableStyleId>
              </a:tblPr>
              <a:tblGrid>
                <a:gridCol w="9081572">
                  <a:extLst>
                    <a:ext uri="{9D8B030D-6E8A-4147-A177-3AD203B41FA5}">
                      <a16:colId xmlns:a16="http://schemas.microsoft.com/office/drawing/2014/main" val="2677039212"/>
                    </a:ext>
                  </a:extLst>
                </a:gridCol>
                <a:gridCol w="2851348">
                  <a:extLst>
                    <a:ext uri="{9D8B030D-6E8A-4147-A177-3AD203B41FA5}">
                      <a16:colId xmlns:a16="http://schemas.microsoft.com/office/drawing/2014/main" val="2823678546"/>
                    </a:ext>
                  </a:extLst>
                </a:gridCol>
              </a:tblGrid>
              <a:tr h="255972">
                <a:tc>
                  <a:txBody>
                    <a:bodyPr/>
                    <a:lstStyle/>
                    <a:p>
                      <a:r>
                        <a:rPr lang="en-US" sz="1600" dirty="0"/>
                        <a:t>Question</a:t>
                      </a:r>
                    </a:p>
                  </a:txBody>
                  <a:tcPr/>
                </a:tc>
                <a:tc>
                  <a:txBody>
                    <a:bodyPr/>
                    <a:lstStyle/>
                    <a:p>
                      <a:r>
                        <a:rPr lang="en-US" sz="1600" dirty="0"/>
                        <a:t>Answer Choices</a:t>
                      </a:r>
                    </a:p>
                  </a:txBody>
                  <a:tcPr/>
                </a:tc>
                <a:extLst>
                  <a:ext uri="{0D108BD9-81ED-4DB2-BD59-A6C34878D82A}">
                    <a16:rowId xmlns:a16="http://schemas.microsoft.com/office/drawing/2014/main" val="3744553088"/>
                  </a:ext>
                </a:extLst>
              </a:tr>
              <a:tr h="274320">
                <a:tc>
                  <a:txBody>
                    <a:bodyPr/>
                    <a:lstStyle/>
                    <a:p>
                      <a:r>
                        <a:rPr lang="en-US" sz="1600" b="1" dirty="0"/>
                        <a:t>18) What are your DEI interests/Needs?</a:t>
                      </a:r>
                    </a:p>
                  </a:txBody>
                  <a:tcPr/>
                </a:tc>
                <a:tc>
                  <a:txBody>
                    <a:bodyPr/>
                    <a:lstStyle/>
                    <a:p>
                      <a:endParaRPr lang="en-US" sz="1600" dirty="0"/>
                    </a:p>
                  </a:txBody>
                  <a:tcPr/>
                </a:tc>
                <a:extLst>
                  <a:ext uri="{0D108BD9-81ED-4DB2-BD59-A6C34878D82A}">
                    <a16:rowId xmlns:a16="http://schemas.microsoft.com/office/drawing/2014/main" val="3353613288"/>
                  </a:ext>
                </a:extLst>
              </a:tr>
              <a:tr h="274320">
                <a:tc>
                  <a:txBody>
                    <a:bodyPr/>
                    <a:lstStyle/>
                    <a:p>
                      <a:pPr marL="0" algn="l"/>
                      <a:r>
                        <a:rPr lang="en-US" sz="1600" b="1" dirty="0"/>
                        <a:t>What are your suggestions, needs, or interests regarding DEI training?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3198705446"/>
                  </a:ext>
                </a:extLst>
              </a:tr>
              <a:tr h="274320">
                <a:tc>
                  <a:txBody>
                    <a:bodyPr/>
                    <a:lstStyle/>
                    <a:p>
                      <a:pPr marL="457200" algn="l"/>
                      <a:r>
                        <a:rPr lang="en-US" sz="1600" b="1" dirty="0"/>
                        <a:t>19) Who should be required to take DEI training?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3801874637"/>
                  </a:ext>
                </a:extLst>
              </a:tr>
              <a:tr h="274320">
                <a:tc>
                  <a:txBody>
                    <a:bodyPr/>
                    <a:lstStyle/>
                    <a:p>
                      <a:pPr marL="457200" algn="l"/>
                      <a:r>
                        <a:rPr lang="en-US" sz="1600" b="1" dirty="0"/>
                        <a:t>20) What type of DEI training would be most accessible?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1179062830"/>
                  </a:ext>
                </a:extLst>
              </a:tr>
              <a:tr h="274320">
                <a:tc>
                  <a:txBody>
                    <a:bodyPr/>
                    <a:lstStyle/>
                    <a:p>
                      <a:pPr marL="457200" algn="l"/>
                      <a:r>
                        <a:rPr lang="en-US" sz="1600" b="1" dirty="0"/>
                        <a:t>21) What DEI training content should be provided?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4169202892"/>
                  </a:ext>
                </a:extLst>
              </a:tr>
              <a:tr h="274320">
                <a:tc>
                  <a:txBody>
                    <a:bodyPr/>
                    <a:lstStyle/>
                    <a:p>
                      <a:pPr marL="0" algn="l"/>
                      <a:r>
                        <a:rPr lang="en-US" sz="1600" b="1" dirty="0"/>
                        <a:t>22) What should Duke University do to improve DEI?</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1622903117"/>
                  </a:ext>
                </a:extLst>
              </a:tr>
              <a:tr h="274320">
                <a:tc>
                  <a:txBody>
                    <a:bodyPr/>
                    <a:lstStyle/>
                    <a:p>
                      <a:pPr marL="0" algn="l"/>
                      <a:r>
                        <a:rPr lang="en-US" sz="1600" b="1" dirty="0"/>
                        <a:t>23) Would you be willing to participate in a confidential 1:1 interview or focus group to discuss DEI issues at Duke?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 Yes</a:t>
                      </a:r>
                    </a:p>
                  </a:txBody>
                  <a:tcPr/>
                </a:tc>
                <a:extLst>
                  <a:ext uri="{0D108BD9-81ED-4DB2-BD59-A6C34878D82A}">
                    <a16:rowId xmlns:a16="http://schemas.microsoft.com/office/drawing/2014/main" val="760270520"/>
                  </a:ext>
                </a:extLst>
              </a:tr>
              <a:tr h="274320">
                <a:tc>
                  <a:txBody>
                    <a:bodyPr/>
                    <a:lstStyle/>
                    <a:p>
                      <a:pPr marL="457200" algn="l"/>
                      <a:r>
                        <a:rPr lang="en-US" sz="1600" b="1" dirty="0"/>
                        <a:t>23a) If yes, please click this link to be redirected to a separate place to provide your email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Free Response</a:t>
                      </a:r>
                    </a:p>
                  </a:txBody>
                  <a:tcPr/>
                </a:tc>
                <a:extLst>
                  <a:ext uri="{0D108BD9-81ED-4DB2-BD59-A6C34878D82A}">
                    <a16:rowId xmlns:a16="http://schemas.microsoft.com/office/drawing/2014/main" val="4036084555"/>
                  </a:ext>
                </a:extLst>
              </a:tr>
            </a:tbl>
          </a:graphicData>
        </a:graphic>
      </p:graphicFrame>
    </p:spTree>
    <p:extLst>
      <p:ext uri="{BB962C8B-B14F-4D97-AF65-F5344CB8AC3E}">
        <p14:creationId xmlns:p14="http://schemas.microsoft.com/office/powerpoint/2010/main" val="4507843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92E64-B121-44E1-8235-8D0ADC10197E}"/>
              </a:ext>
            </a:extLst>
          </p:cNvPr>
          <p:cNvSpPr>
            <a:spLocks noGrp="1"/>
          </p:cNvSpPr>
          <p:nvPr>
            <p:ph type="title"/>
          </p:nvPr>
        </p:nvSpPr>
        <p:spPr>
          <a:xfrm>
            <a:off x="0" y="0"/>
            <a:ext cx="12192000" cy="839755"/>
          </a:xfrm>
        </p:spPr>
        <p:txBody>
          <a:bodyPr>
            <a:normAutofit/>
          </a:bodyPr>
          <a:lstStyle/>
          <a:p>
            <a:r>
              <a:rPr lang="en-US" dirty="0"/>
              <a:t>DUPA Participation</a:t>
            </a:r>
          </a:p>
        </p:txBody>
      </p:sp>
      <p:graphicFrame>
        <p:nvGraphicFramePr>
          <p:cNvPr id="23" name="Table 23">
            <a:extLst>
              <a:ext uri="{FF2B5EF4-FFF2-40B4-BE49-F238E27FC236}">
                <a16:creationId xmlns:a16="http://schemas.microsoft.com/office/drawing/2014/main" id="{8C9E06F3-743E-4A8D-9EC4-12EE3027BE41}"/>
              </a:ext>
            </a:extLst>
          </p:cNvPr>
          <p:cNvGraphicFramePr>
            <a:graphicFrameLocks noGrp="1"/>
          </p:cNvGraphicFramePr>
          <p:nvPr>
            <p:ph idx="1"/>
            <p:extLst>
              <p:ext uri="{D42A27DB-BD31-4B8C-83A1-F6EECF244321}">
                <p14:modId xmlns:p14="http://schemas.microsoft.com/office/powerpoint/2010/main" val="328656393"/>
              </p:ext>
            </p:extLst>
          </p:nvPr>
        </p:nvGraphicFramePr>
        <p:xfrm>
          <a:off x="129540" y="702594"/>
          <a:ext cx="11932920" cy="4389120"/>
        </p:xfrm>
        <a:graphic>
          <a:graphicData uri="http://schemas.openxmlformats.org/drawingml/2006/table">
            <a:tbl>
              <a:tblPr firstRow="1" bandRow="1">
                <a:tableStyleId>{10A1B5D5-9B99-4C35-A422-299274C87663}</a:tableStyleId>
              </a:tblPr>
              <a:tblGrid>
                <a:gridCol w="8206740">
                  <a:extLst>
                    <a:ext uri="{9D8B030D-6E8A-4147-A177-3AD203B41FA5}">
                      <a16:colId xmlns:a16="http://schemas.microsoft.com/office/drawing/2014/main" val="2677039212"/>
                    </a:ext>
                  </a:extLst>
                </a:gridCol>
                <a:gridCol w="3726180">
                  <a:extLst>
                    <a:ext uri="{9D8B030D-6E8A-4147-A177-3AD203B41FA5}">
                      <a16:colId xmlns:a16="http://schemas.microsoft.com/office/drawing/2014/main" val="2823678546"/>
                    </a:ext>
                  </a:extLst>
                </a:gridCol>
              </a:tblGrid>
              <a:tr h="255972">
                <a:tc>
                  <a:txBody>
                    <a:bodyPr/>
                    <a:lstStyle/>
                    <a:p>
                      <a:r>
                        <a:rPr lang="en-US" sz="1600" dirty="0">
                          <a:solidFill>
                            <a:schemeClr val="tx1"/>
                          </a:solidFill>
                        </a:rPr>
                        <a:t>Question</a:t>
                      </a:r>
                    </a:p>
                  </a:txBody>
                  <a:tcPr/>
                </a:tc>
                <a:tc>
                  <a:txBody>
                    <a:bodyPr/>
                    <a:lstStyle/>
                    <a:p>
                      <a:r>
                        <a:rPr lang="en-US" sz="1600" dirty="0">
                          <a:solidFill>
                            <a:schemeClr val="tx1"/>
                          </a:solidFill>
                        </a:rPr>
                        <a:t>Answer Choices</a:t>
                      </a:r>
                    </a:p>
                  </a:txBody>
                  <a:tcPr/>
                </a:tc>
                <a:extLst>
                  <a:ext uri="{0D108BD9-81ED-4DB2-BD59-A6C34878D82A}">
                    <a16:rowId xmlns:a16="http://schemas.microsoft.com/office/drawing/2014/main" val="3744553088"/>
                  </a:ext>
                </a:extLst>
              </a:tr>
              <a:tr h="274320">
                <a:tc>
                  <a:txBody>
                    <a:bodyPr/>
                    <a:lstStyle/>
                    <a:p>
                      <a:r>
                        <a:rPr lang="en-US" sz="1600" b="1" dirty="0"/>
                        <a:t>24) Are you aware that DUPA exists?</a:t>
                      </a:r>
                    </a:p>
                  </a:txBody>
                  <a:tcPr/>
                </a:tc>
                <a:tc>
                  <a:txBody>
                    <a:bodyPr/>
                    <a:lstStyle/>
                    <a:p>
                      <a:r>
                        <a:rPr lang="en-US" sz="1600" dirty="0"/>
                        <a:t>Yes</a:t>
                      </a:r>
                    </a:p>
                    <a:p>
                      <a:r>
                        <a:rPr lang="en-US" sz="1600" dirty="0"/>
                        <a:t>No</a:t>
                      </a:r>
                    </a:p>
                  </a:txBody>
                  <a:tcPr/>
                </a:tc>
                <a:extLst>
                  <a:ext uri="{0D108BD9-81ED-4DB2-BD59-A6C34878D82A}">
                    <a16:rowId xmlns:a16="http://schemas.microsoft.com/office/drawing/2014/main" val="3353613288"/>
                  </a:ext>
                </a:extLst>
              </a:tr>
              <a:tr h="274320">
                <a:tc>
                  <a:txBody>
                    <a:bodyPr/>
                    <a:lstStyle/>
                    <a:p>
                      <a:pPr marL="0" algn="l"/>
                      <a:r>
                        <a:rPr lang="en-US" sz="1600" b="1" dirty="0"/>
                        <a:t>25) Do you or have you ever participated in DUPA monthly meetings?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Yes, former participant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Yes, current participant (During 2021)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 but interested in participating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 uninterested in participating</a:t>
                      </a:r>
                    </a:p>
                  </a:txBody>
                  <a:tcPr/>
                </a:tc>
                <a:extLst>
                  <a:ext uri="{0D108BD9-81ED-4DB2-BD59-A6C34878D82A}">
                    <a16:rowId xmlns:a16="http://schemas.microsoft.com/office/drawing/2014/main" val="3198705446"/>
                  </a:ext>
                </a:extLst>
              </a:tr>
              <a:tr h="274320">
                <a:tc>
                  <a:txBody>
                    <a:bodyPr/>
                    <a:lstStyle/>
                    <a:p>
                      <a:pPr marL="457200" algn="l"/>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3801874637"/>
                  </a:ext>
                </a:extLst>
              </a:tr>
              <a:tr h="274320">
                <a:tc>
                  <a:txBody>
                    <a:bodyPr/>
                    <a:lstStyle/>
                    <a:p>
                      <a:pPr marL="457200" algn="l"/>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1179062830"/>
                  </a:ext>
                </a:extLst>
              </a:tr>
              <a:tr h="274320">
                <a:tc>
                  <a:txBody>
                    <a:bodyPr/>
                    <a:lstStyle/>
                    <a:p>
                      <a:pPr marL="457200" algn="l"/>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4169202892"/>
                  </a:ext>
                </a:extLst>
              </a:tr>
              <a:tr h="274320">
                <a:tc>
                  <a:txBody>
                    <a:bodyPr/>
                    <a:lstStyle/>
                    <a:p>
                      <a:pPr marL="0" algn="l"/>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1622903117"/>
                  </a:ext>
                </a:extLst>
              </a:tr>
              <a:tr h="274320">
                <a:tc>
                  <a:txBody>
                    <a:bodyPr/>
                    <a:lstStyle/>
                    <a:p>
                      <a:pPr marL="0" algn="l"/>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3307045746"/>
                  </a:ext>
                </a:extLst>
              </a:tr>
            </a:tbl>
          </a:graphicData>
        </a:graphic>
      </p:graphicFrame>
      <p:pic>
        <p:nvPicPr>
          <p:cNvPr id="10" name="Graphic 9" descr="Checkbox Checked with solid fill">
            <a:extLst>
              <a:ext uri="{FF2B5EF4-FFF2-40B4-BE49-F238E27FC236}">
                <a16:creationId xmlns:a16="http://schemas.microsoft.com/office/drawing/2014/main" id="{6BB36A4D-B129-487A-AF86-F9E49656306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47108" y="1646339"/>
            <a:ext cx="300606" cy="300606"/>
          </a:xfrm>
          <a:prstGeom prst="rect">
            <a:avLst/>
          </a:prstGeom>
        </p:spPr>
      </p:pic>
      <p:pic>
        <p:nvPicPr>
          <p:cNvPr id="12" name="Graphic 11" descr="Checkbox Checked with solid fill">
            <a:extLst>
              <a:ext uri="{FF2B5EF4-FFF2-40B4-BE49-F238E27FC236}">
                <a16:creationId xmlns:a16="http://schemas.microsoft.com/office/drawing/2014/main" id="{D28CD9B9-E7DB-4588-BBFE-7391627F32E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47108" y="2136700"/>
            <a:ext cx="300606" cy="300606"/>
          </a:xfrm>
          <a:prstGeom prst="rect">
            <a:avLst/>
          </a:prstGeom>
        </p:spPr>
      </p:pic>
      <p:pic>
        <p:nvPicPr>
          <p:cNvPr id="13" name="Graphic 12" descr="Checkbox Checked with solid fill">
            <a:extLst>
              <a:ext uri="{FF2B5EF4-FFF2-40B4-BE49-F238E27FC236}">
                <a16:creationId xmlns:a16="http://schemas.microsoft.com/office/drawing/2014/main" id="{37FC3C65-453E-49C3-BF2A-A7ADA0E5058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47108" y="2386988"/>
            <a:ext cx="300606" cy="300606"/>
          </a:xfrm>
          <a:prstGeom prst="rect">
            <a:avLst/>
          </a:prstGeom>
        </p:spPr>
      </p:pic>
    </p:spTree>
    <p:extLst>
      <p:ext uri="{BB962C8B-B14F-4D97-AF65-F5344CB8AC3E}">
        <p14:creationId xmlns:p14="http://schemas.microsoft.com/office/powerpoint/2010/main" val="3880459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92E64-B121-44E1-8235-8D0ADC10197E}"/>
              </a:ext>
            </a:extLst>
          </p:cNvPr>
          <p:cNvSpPr>
            <a:spLocks noGrp="1"/>
          </p:cNvSpPr>
          <p:nvPr>
            <p:ph type="title"/>
          </p:nvPr>
        </p:nvSpPr>
        <p:spPr>
          <a:xfrm>
            <a:off x="0" y="0"/>
            <a:ext cx="12192000" cy="839755"/>
          </a:xfrm>
        </p:spPr>
        <p:txBody>
          <a:bodyPr>
            <a:normAutofit/>
          </a:bodyPr>
          <a:lstStyle/>
          <a:p>
            <a:r>
              <a:rPr lang="en-US" dirty="0"/>
              <a:t>DUPA Participation</a:t>
            </a:r>
          </a:p>
        </p:txBody>
      </p:sp>
      <p:graphicFrame>
        <p:nvGraphicFramePr>
          <p:cNvPr id="23" name="Table 23">
            <a:extLst>
              <a:ext uri="{FF2B5EF4-FFF2-40B4-BE49-F238E27FC236}">
                <a16:creationId xmlns:a16="http://schemas.microsoft.com/office/drawing/2014/main" id="{8C9E06F3-743E-4A8D-9EC4-12EE3027BE41}"/>
              </a:ext>
            </a:extLst>
          </p:cNvPr>
          <p:cNvGraphicFramePr>
            <a:graphicFrameLocks noGrp="1"/>
          </p:cNvGraphicFramePr>
          <p:nvPr>
            <p:ph idx="1"/>
            <p:extLst>
              <p:ext uri="{D42A27DB-BD31-4B8C-83A1-F6EECF244321}">
                <p14:modId xmlns:p14="http://schemas.microsoft.com/office/powerpoint/2010/main" val="1467527054"/>
              </p:ext>
            </p:extLst>
          </p:nvPr>
        </p:nvGraphicFramePr>
        <p:xfrm>
          <a:off x="129540" y="702594"/>
          <a:ext cx="11932920" cy="4389120"/>
        </p:xfrm>
        <a:graphic>
          <a:graphicData uri="http://schemas.openxmlformats.org/drawingml/2006/table">
            <a:tbl>
              <a:tblPr firstRow="1" bandRow="1">
                <a:tableStyleId>{10A1B5D5-9B99-4C35-A422-299274C87663}</a:tableStyleId>
              </a:tblPr>
              <a:tblGrid>
                <a:gridCol w="8206740">
                  <a:extLst>
                    <a:ext uri="{9D8B030D-6E8A-4147-A177-3AD203B41FA5}">
                      <a16:colId xmlns:a16="http://schemas.microsoft.com/office/drawing/2014/main" val="2677039212"/>
                    </a:ext>
                  </a:extLst>
                </a:gridCol>
                <a:gridCol w="3726180">
                  <a:extLst>
                    <a:ext uri="{9D8B030D-6E8A-4147-A177-3AD203B41FA5}">
                      <a16:colId xmlns:a16="http://schemas.microsoft.com/office/drawing/2014/main" val="2823678546"/>
                    </a:ext>
                  </a:extLst>
                </a:gridCol>
              </a:tblGrid>
              <a:tr h="255972">
                <a:tc>
                  <a:txBody>
                    <a:bodyPr/>
                    <a:lstStyle/>
                    <a:p>
                      <a:r>
                        <a:rPr lang="en-US" sz="1600" dirty="0">
                          <a:solidFill>
                            <a:schemeClr val="tx1"/>
                          </a:solidFill>
                        </a:rPr>
                        <a:t>Question</a:t>
                      </a:r>
                    </a:p>
                  </a:txBody>
                  <a:tcPr/>
                </a:tc>
                <a:tc>
                  <a:txBody>
                    <a:bodyPr/>
                    <a:lstStyle/>
                    <a:p>
                      <a:r>
                        <a:rPr lang="en-US" sz="1600" dirty="0"/>
                        <a:t>Answer Choices</a:t>
                      </a:r>
                    </a:p>
                  </a:txBody>
                  <a:tcPr/>
                </a:tc>
                <a:extLst>
                  <a:ext uri="{0D108BD9-81ED-4DB2-BD59-A6C34878D82A}">
                    <a16:rowId xmlns:a16="http://schemas.microsoft.com/office/drawing/2014/main" val="3744553088"/>
                  </a:ext>
                </a:extLst>
              </a:tr>
              <a:tr h="274320">
                <a:tc>
                  <a:txBody>
                    <a:bodyPr/>
                    <a:lstStyle/>
                    <a:p>
                      <a:r>
                        <a:rPr lang="en-US" sz="1600" b="1" dirty="0"/>
                        <a:t>24) Are you aware that DUPA exists?</a:t>
                      </a:r>
                    </a:p>
                  </a:txBody>
                  <a:tcPr/>
                </a:tc>
                <a:tc>
                  <a:txBody>
                    <a:bodyPr/>
                    <a:lstStyle/>
                    <a:p>
                      <a:r>
                        <a:rPr lang="en-US" sz="1600" dirty="0"/>
                        <a:t>Yes</a:t>
                      </a:r>
                    </a:p>
                    <a:p>
                      <a:r>
                        <a:rPr lang="en-US" sz="1600" dirty="0"/>
                        <a:t>No</a:t>
                      </a:r>
                    </a:p>
                  </a:txBody>
                  <a:tcPr/>
                </a:tc>
                <a:extLst>
                  <a:ext uri="{0D108BD9-81ED-4DB2-BD59-A6C34878D82A}">
                    <a16:rowId xmlns:a16="http://schemas.microsoft.com/office/drawing/2014/main" val="3353613288"/>
                  </a:ext>
                </a:extLst>
              </a:tr>
              <a:tr h="274320">
                <a:tc>
                  <a:txBody>
                    <a:bodyPr/>
                    <a:lstStyle/>
                    <a:p>
                      <a:pPr marL="0" algn="l"/>
                      <a:r>
                        <a:rPr lang="en-US" sz="1600" b="1" dirty="0"/>
                        <a:t>25) Do you or have you ever participated in DUPA monthly meetings?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Yes, former participant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Yes, current participant (During 2021)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 but interested in participating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 uninterested in participating</a:t>
                      </a:r>
                    </a:p>
                  </a:txBody>
                  <a:tcPr/>
                </a:tc>
                <a:extLst>
                  <a:ext uri="{0D108BD9-81ED-4DB2-BD59-A6C34878D82A}">
                    <a16:rowId xmlns:a16="http://schemas.microsoft.com/office/drawing/2014/main" val="3198705446"/>
                  </a:ext>
                </a:extLst>
              </a:tr>
              <a:tr h="274320">
                <a:tc>
                  <a:txBody>
                    <a:bodyPr/>
                    <a:lstStyle/>
                    <a:p>
                      <a:pPr marL="457200" algn="l"/>
                      <a:r>
                        <a:rPr lang="en-US" sz="1600" b="1" dirty="0"/>
                        <a:t>25a) If applicable, what interferes with meeting participation?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3801874637"/>
                  </a:ext>
                </a:extLst>
              </a:tr>
              <a:tr h="274320">
                <a:tc>
                  <a:txBody>
                    <a:bodyPr/>
                    <a:lstStyle/>
                    <a:p>
                      <a:pPr marL="457200" algn="l"/>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Yes, former participant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Yes, current participant (During 2021)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 but interested in participating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 uninterested in participating</a:t>
                      </a:r>
                    </a:p>
                  </a:txBody>
                  <a:tcPr/>
                </a:tc>
                <a:extLst>
                  <a:ext uri="{0D108BD9-81ED-4DB2-BD59-A6C34878D82A}">
                    <a16:rowId xmlns:a16="http://schemas.microsoft.com/office/drawing/2014/main" val="1179062830"/>
                  </a:ext>
                </a:extLst>
              </a:tr>
              <a:tr h="274320">
                <a:tc>
                  <a:txBody>
                    <a:bodyPr/>
                    <a:lstStyle/>
                    <a:p>
                      <a:pPr marL="457200" algn="l"/>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4169202892"/>
                  </a:ext>
                </a:extLst>
              </a:tr>
              <a:tr h="274320">
                <a:tc>
                  <a:txBody>
                    <a:bodyPr/>
                    <a:lstStyle/>
                    <a:p>
                      <a:pPr marL="0" algn="l"/>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Free Response</a:t>
                      </a:r>
                    </a:p>
                  </a:txBody>
                  <a:tcPr/>
                </a:tc>
                <a:extLst>
                  <a:ext uri="{0D108BD9-81ED-4DB2-BD59-A6C34878D82A}">
                    <a16:rowId xmlns:a16="http://schemas.microsoft.com/office/drawing/2014/main" val="1622903117"/>
                  </a:ext>
                </a:extLst>
              </a:tr>
              <a:tr h="274320">
                <a:tc>
                  <a:txBody>
                    <a:bodyPr/>
                    <a:lstStyle/>
                    <a:p>
                      <a:pPr marL="0" algn="l"/>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Free Response</a:t>
                      </a:r>
                    </a:p>
                  </a:txBody>
                  <a:tcPr/>
                </a:tc>
                <a:extLst>
                  <a:ext uri="{0D108BD9-81ED-4DB2-BD59-A6C34878D82A}">
                    <a16:rowId xmlns:a16="http://schemas.microsoft.com/office/drawing/2014/main" val="3307045746"/>
                  </a:ext>
                </a:extLst>
              </a:tr>
            </a:tbl>
          </a:graphicData>
        </a:graphic>
      </p:graphicFrame>
      <p:graphicFrame>
        <p:nvGraphicFramePr>
          <p:cNvPr id="4" name="Table 3">
            <a:extLst>
              <a:ext uri="{FF2B5EF4-FFF2-40B4-BE49-F238E27FC236}">
                <a16:creationId xmlns:a16="http://schemas.microsoft.com/office/drawing/2014/main" id="{93617D8E-40BC-4BD8-BE57-BAD1A32B9EEC}"/>
              </a:ext>
            </a:extLst>
          </p:cNvPr>
          <p:cNvGraphicFramePr>
            <a:graphicFrameLocks noGrp="1"/>
          </p:cNvGraphicFramePr>
          <p:nvPr>
            <p:extLst>
              <p:ext uri="{D42A27DB-BD31-4B8C-83A1-F6EECF244321}">
                <p14:modId xmlns:p14="http://schemas.microsoft.com/office/powerpoint/2010/main" val="2268348549"/>
              </p:ext>
            </p:extLst>
          </p:nvPr>
        </p:nvGraphicFramePr>
        <p:xfrm>
          <a:off x="8336280" y="702594"/>
          <a:ext cx="3726180" cy="5699760"/>
        </p:xfrm>
        <a:graphic>
          <a:graphicData uri="http://schemas.openxmlformats.org/drawingml/2006/table">
            <a:tbl>
              <a:tblPr firstRow="1" bandRow="1">
                <a:tableStyleId>{9DCAF9ED-07DC-4A11-8D7F-57B35C25682E}</a:tableStyleId>
              </a:tblPr>
              <a:tblGrid>
                <a:gridCol w="3726180">
                  <a:extLst>
                    <a:ext uri="{9D8B030D-6E8A-4147-A177-3AD203B41FA5}">
                      <a16:colId xmlns:a16="http://schemas.microsoft.com/office/drawing/2014/main" val="505623104"/>
                    </a:ext>
                  </a:extLst>
                </a:gridCol>
              </a:tblGrid>
              <a:tr h="0">
                <a:tc>
                  <a:txBody>
                    <a:bodyPr/>
                    <a:lstStyle/>
                    <a:p>
                      <a:r>
                        <a:rPr lang="en-US" sz="1600" dirty="0">
                          <a:solidFill>
                            <a:schemeClr val="tx1"/>
                          </a:solidFill>
                        </a:rPr>
                        <a:t>Answer Choices</a:t>
                      </a:r>
                    </a:p>
                  </a:txBody>
                  <a:tcPr/>
                </a:tc>
                <a:extLst>
                  <a:ext uri="{0D108BD9-81ED-4DB2-BD59-A6C34878D82A}">
                    <a16:rowId xmlns:a16="http://schemas.microsoft.com/office/drawing/2014/main" val="3869354740"/>
                  </a:ext>
                </a:extLst>
              </a:tr>
              <a:tr h="274320">
                <a:tc>
                  <a:txBody>
                    <a:bodyPr/>
                    <a:lstStyle/>
                    <a:p>
                      <a:r>
                        <a:rPr lang="en-US" sz="1600" dirty="0"/>
                        <a:t>Meeting Time</a:t>
                      </a:r>
                    </a:p>
                  </a:txBody>
                  <a:tcPr/>
                </a:tc>
                <a:extLst>
                  <a:ext uri="{0D108BD9-81ED-4DB2-BD59-A6C34878D82A}">
                    <a16:rowId xmlns:a16="http://schemas.microsoft.com/office/drawing/2014/main" val="3925843345"/>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Meeting Frequency</a:t>
                      </a:r>
                    </a:p>
                  </a:txBody>
                  <a:tcPr/>
                </a:tc>
                <a:extLst>
                  <a:ext uri="{0D108BD9-81ED-4DB2-BD59-A6C34878D82A}">
                    <a16:rowId xmlns:a16="http://schemas.microsoft.com/office/drawing/2014/main" val="833274719"/>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Meeting Duration</a:t>
                      </a:r>
                    </a:p>
                  </a:txBody>
                  <a:tcPr/>
                </a:tc>
                <a:extLst>
                  <a:ext uri="{0D108BD9-81ED-4DB2-BD59-A6C34878D82A}">
                    <a16:rowId xmlns:a16="http://schemas.microsoft.com/office/drawing/2014/main" val="321022317"/>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Workload</a:t>
                      </a:r>
                    </a:p>
                  </a:txBody>
                  <a:tcPr/>
                </a:tc>
                <a:extLst>
                  <a:ext uri="{0D108BD9-81ED-4DB2-BD59-A6C34878D82A}">
                    <a16:rowId xmlns:a16="http://schemas.microsoft.com/office/drawing/2014/main" val="2322042937"/>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Family Responsibilities</a:t>
                      </a:r>
                    </a:p>
                  </a:txBody>
                  <a:tcPr/>
                </a:tc>
                <a:extLst>
                  <a:ext uri="{0D108BD9-81ED-4DB2-BD59-A6C34878D82A}">
                    <a16:rowId xmlns:a16="http://schemas.microsoft.com/office/drawing/2014/main" val="1205732319"/>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Illness</a:t>
                      </a:r>
                    </a:p>
                  </a:txBody>
                  <a:tcPr/>
                </a:tc>
                <a:extLst>
                  <a:ext uri="{0D108BD9-81ED-4DB2-BD59-A6C34878D82A}">
                    <a16:rowId xmlns:a16="http://schemas.microsoft.com/office/drawing/2014/main" val="3585498193"/>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Accessibility</a:t>
                      </a:r>
                    </a:p>
                  </a:txBody>
                  <a:tcPr/>
                </a:tc>
                <a:extLst>
                  <a:ext uri="{0D108BD9-81ED-4DB2-BD59-A6C34878D82A}">
                    <a16:rowId xmlns:a16="http://schemas.microsoft.com/office/drawing/2014/main" val="3405030356"/>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Lack of Diversity in DUPA Participants</a:t>
                      </a:r>
                    </a:p>
                  </a:txBody>
                  <a:tcPr/>
                </a:tc>
                <a:extLst>
                  <a:ext uri="{0D108BD9-81ED-4DB2-BD59-A6C34878D82A}">
                    <a16:rowId xmlns:a16="http://schemas.microsoft.com/office/drawing/2014/main" val="1054558388"/>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Lack of Diversity in DUPA Leadership</a:t>
                      </a:r>
                    </a:p>
                  </a:txBody>
                  <a:tcPr/>
                </a:tc>
                <a:extLst>
                  <a:ext uri="{0D108BD9-81ED-4DB2-BD59-A6C34878D82A}">
                    <a16:rowId xmlns:a16="http://schemas.microsoft.com/office/drawing/2014/main" val="1902268549"/>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Lack of Support from PI/Supervisor</a:t>
                      </a:r>
                    </a:p>
                  </a:txBody>
                  <a:tcPr/>
                </a:tc>
                <a:extLst>
                  <a:ext uri="{0D108BD9-81ED-4DB2-BD59-A6C34878D82A}">
                    <a16:rowId xmlns:a16="http://schemas.microsoft.com/office/drawing/2014/main" val="1306924678"/>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Benefits of DUPA are Unclear</a:t>
                      </a:r>
                    </a:p>
                  </a:txBody>
                  <a:tcPr/>
                </a:tc>
                <a:extLst>
                  <a:ext uri="{0D108BD9-81ED-4DB2-BD59-A6C34878D82A}">
                    <a16:rowId xmlns:a16="http://schemas.microsoft.com/office/drawing/2014/main" val="2724265340"/>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Forget During Workday/Busy</a:t>
                      </a:r>
                    </a:p>
                  </a:txBody>
                  <a:tcPr/>
                </a:tc>
                <a:extLst>
                  <a:ext uri="{0D108BD9-81ED-4DB2-BD59-A6C34878D82A}">
                    <a16:rowId xmlns:a16="http://schemas.microsoft.com/office/drawing/2014/main" val="2057930003"/>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Zoom Fatigue</a:t>
                      </a:r>
                    </a:p>
                  </a:txBody>
                  <a:tcPr/>
                </a:tc>
                <a:extLst>
                  <a:ext uri="{0D108BD9-81ED-4DB2-BD59-A6C34878D82A}">
                    <a16:rowId xmlns:a16="http://schemas.microsoft.com/office/drawing/2014/main" val="3292267392"/>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Social Anxiety</a:t>
                      </a:r>
                    </a:p>
                  </a:txBody>
                  <a:tcPr/>
                </a:tc>
                <a:extLst>
                  <a:ext uri="{0D108BD9-81ED-4DB2-BD59-A6C34878D82A}">
                    <a16:rowId xmlns:a16="http://schemas.microsoft.com/office/drawing/2014/main" val="2406103365"/>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 Conflicts</a:t>
                      </a:r>
                    </a:p>
                  </a:txBody>
                  <a:tcPr/>
                </a:tc>
                <a:extLst>
                  <a:ext uri="{0D108BD9-81ED-4DB2-BD59-A6C34878D82A}">
                    <a16:rowId xmlns:a16="http://schemas.microsoft.com/office/drawing/2014/main" val="1921001450"/>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Other (specify): Free Response</a:t>
                      </a:r>
                    </a:p>
                  </a:txBody>
                  <a:tcPr/>
                </a:tc>
                <a:extLst>
                  <a:ext uri="{0D108BD9-81ED-4DB2-BD59-A6C34878D82A}">
                    <a16:rowId xmlns:a16="http://schemas.microsoft.com/office/drawing/2014/main" val="607056411"/>
                  </a:ext>
                </a:extLst>
              </a:tr>
            </a:tbl>
          </a:graphicData>
        </a:graphic>
      </p:graphicFrame>
      <p:sp>
        <p:nvSpPr>
          <p:cNvPr id="5" name="Arrow: Right 4">
            <a:extLst>
              <a:ext uri="{FF2B5EF4-FFF2-40B4-BE49-F238E27FC236}">
                <a16:creationId xmlns:a16="http://schemas.microsoft.com/office/drawing/2014/main" id="{1BD66570-5585-4853-841F-4CCBE017DD0D}"/>
              </a:ext>
            </a:extLst>
          </p:cNvPr>
          <p:cNvSpPr/>
          <p:nvPr/>
        </p:nvSpPr>
        <p:spPr>
          <a:xfrm>
            <a:off x="5892800" y="2671094"/>
            <a:ext cx="2313940" cy="356586"/>
          </a:xfrm>
          <a:prstGeom prst="rightArrow">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494387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92E64-B121-44E1-8235-8D0ADC10197E}"/>
              </a:ext>
            </a:extLst>
          </p:cNvPr>
          <p:cNvSpPr>
            <a:spLocks noGrp="1"/>
          </p:cNvSpPr>
          <p:nvPr>
            <p:ph type="title"/>
          </p:nvPr>
        </p:nvSpPr>
        <p:spPr>
          <a:xfrm>
            <a:off x="0" y="0"/>
            <a:ext cx="12192000" cy="839755"/>
          </a:xfrm>
        </p:spPr>
        <p:txBody>
          <a:bodyPr>
            <a:normAutofit/>
          </a:bodyPr>
          <a:lstStyle/>
          <a:p>
            <a:r>
              <a:rPr lang="en-US" dirty="0"/>
              <a:t>DUPA Participation</a:t>
            </a:r>
          </a:p>
        </p:txBody>
      </p:sp>
      <p:graphicFrame>
        <p:nvGraphicFramePr>
          <p:cNvPr id="23" name="Table 23">
            <a:extLst>
              <a:ext uri="{FF2B5EF4-FFF2-40B4-BE49-F238E27FC236}">
                <a16:creationId xmlns:a16="http://schemas.microsoft.com/office/drawing/2014/main" id="{8C9E06F3-743E-4A8D-9EC4-12EE3027BE41}"/>
              </a:ext>
            </a:extLst>
          </p:cNvPr>
          <p:cNvGraphicFramePr>
            <a:graphicFrameLocks noGrp="1"/>
          </p:cNvGraphicFramePr>
          <p:nvPr>
            <p:ph idx="1"/>
            <p:extLst>
              <p:ext uri="{D42A27DB-BD31-4B8C-83A1-F6EECF244321}">
                <p14:modId xmlns:p14="http://schemas.microsoft.com/office/powerpoint/2010/main" val="109160754"/>
              </p:ext>
            </p:extLst>
          </p:nvPr>
        </p:nvGraphicFramePr>
        <p:xfrm>
          <a:off x="129540" y="702594"/>
          <a:ext cx="11932920" cy="4389120"/>
        </p:xfrm>
        <a:graphic>
          <a:graphicData uri="http://schemas.openxmlformats.org/drawingml/2006/table">
            <a:tbl>
              <a:tblPr firstRow="1" bandRow="1">
                <a:tableStyleId>{10A1B5D5-9B99-4C35-A422-299274C87663}</a:tableStyleId>
              </a:tblPr>
              <a:tblGrid>
                <a:gridCol w="8206740">
                  <a:extLst>
                    <a:ext uri="{9D8B030D-6E8A-4147-A177-3AD203B41FA5}">
                      <a16:colId xmlns:a16="http://schemas.microsoft.com/office/drawing/2014/main" val="2677039212"/>
                    </a:ext>
                  </a:extLst>
                </a:gridCol>
                <a:gridCol w="3726180">
                  <a:extLst>
                    <a:ext uri="{9D8B030D-6E8A-4147-A177-3AD203B41FA5}">
                      <a16:colId xmlns:a16="http://schemas.microsoft.com/office/drawing/2014/main" val="2823678546"/>
                    </a:ext>
                  </a:extLst>
                </a:gridCol>
              </a:tblGrid>
              <a:tr h="255972">
                <a:tc>
                  <a:txBody>
                    <a:bodyPr/>
                    <a:lstStyle/>
                    <a:p>
                      <a:r>
                        <a:rPr lang="en-US" sz="1600" dirty="0">
                          <a:solidFill>
                            <a:schemeClr val="tx1"/>
                          </a:solidFill>
                        </a:rPr>
                        <a:t>Question</a:t>
                      </a:r>
                    </a:p>
                  </a:txBody>
                  <a:tcPr/>
                </a:tc>
                <a:tc>
                  <a:txBody>
                    <a:bodyPr/>
                    <a:lstStyle/>
                    <a:p>
                      <a:r>
                        <a:rPr lang="en-US" sz="1600" dirty="0">
                          <a:solidFill>
                            <a:schemeClr val="tx1"/>
                          </a:solidFill>
                        </a:rPr>
                        <a:t>Answer Choices</a:t>
                      </a:r>
                    </a:p>
                  </a:txBody>
                  <a:tcPr/>
                </a:tc>
                <a:extLst>
                  <a:ext uri="{0D108BD9-81ED-4DB2-BD59-A6C34878D82A}">
                    <a16:rowId xmlns:a16="http://schemas.microsoft.com/office/drawing/2014/main" val="3744553088"/>
                  </a:ext>
                </a:extLst>
              </a:tr>
              <a:tr h="274320">
                <a:tc>
                  <a:txBody>
                    <a:bodyPr/>
                    <a:lstStyle/>
                    <a:p>
                      <a:r>
                        <a:rPr lang="en-US" sz="1600" b="1" dirty="0"/>
                        <a:t>24) Are you aware that DUPA exists?</a:t>
                      </a:r>
                    </a:p>
                  </a:txBody>
                  <a:tcPr/>
                </a:tc>
                <a:tc>
                  <a:txBody>
                    <a:bodyPr/>
                    <a:lstStyle/>
                    <a:p>
                      <a:r>
                        <a:rPr lang="en-US" sz="1600" dirty="0"/>
                        <a:t>Yes</a:t>
                      </a:r>
                    </a:p>
                    <a:p>
                      <a:r>
                        <a:rPr lang="en-US" sz="1600" dirty="0"/>
                        <a:t>No</a:t>
                      </a:r>
                    </a:p>
                  </a:txBody>
                  <a:tcPr/>
                </a:tc>
                <a:extLst>
                  <a:ext uri="{0D108BD9-81ED-4DB2-BD59-A6C34878D82A}">
                    <a16:rowId xmlns:a16="http://schemas.microsoft.com/office/drawing/2014/main" val="3353613288"/>
                  </a:ext>
                </a:extLst>
              </a:tr>
              <a:tr h="274320">
                <a:tc>
                  <a:txBody>
                    <a:bodyPr/>
                    <a:lstStyle/>
                    <a:p>
                      <a:pPr marL="0" algn="l"/>
                      <a:r>
                        <a:rPr lang="en-US" sz="1600" b="1" dirty="0"/>
                        <a:t>25) Do you or have you ever participated in DUPA monthly meetings?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Yes, former participant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Yes, current participant (During 2021)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 but interested in participating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 uninterested in participating</a:t>
                      </a:r>
                    </a:p>
                  </a:txBody>
                  <a:tcPr/>
                </a:tc>
                <a:extLst>
                  <a:ext uri="{0D108BD9-81ED-4DB2-BD59-A6C34878D82A}">
                    <a16:rowId xmlns:a16="http://schemas.microsoft.com/office/drawing/2014/main" val="3198705446"/>
                  </a:ext>
                </a:extLst>
              </a:tr>
              <a:tr h="274320">
                <a:tc>
                  <a:txBody>
                    <a:bodyPr/>
                    <a:lstStyle/>
                    <a:p>
                      <a:pPr marL="457200" algn="l"/>
                      <a:r>
                        <a:rPr lang="en-US" sz="1600" b="1" dirty="0"/>
                        <a:t>25a) If applicable, what interferes with meeting participation?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3801874637"/>
                  </a:ext>
                </a:extLst>
              </a:tr>
              <a:tr h="274320">
                <a:tc>
                  <a:txBody>
                    <a:bodyPr/>
                    <a:lstStyle/>
                    <a:p>
                      <a:pPr marL="0" algn="l" defTabSz="914400" rtl="0" eaLnBrk="1" latinLnBrk="0" hangingPunct="1"/>
                      <a:r>
                        <a:rPr lang="en-US" sz="1600" b="1" kern="1200" dirty="0">
                          <a:solidFill>
                            <a:schemeClr val="dk1"/>
                          </a:solidFill>
                          <a:latin typeface="+mn-lt"/>
                          <a:ea typeface="+mn-ea"/>
                          <a:cs typeface="+mn-cs"/>
                        </a:rPr>
                        <a:t>26) Do you or have you ever participated in a DUPA event (during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Yes, former participant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Yes, current participant (During 2021)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 but interested in participating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 uninterested in participating</a:t>
                      </a:r>
                    </a:p>
                  </a:txBody>
                  <a:tcPr/>
                </a:tc>
                <a:extLst>
                  <a:ext uri="{0D108BD9-81ED-4DB2-BD59-A6C34878D82A}">
                    <a16:rowId xmlns:a16="http://schemas.microsoft.com/office/drawing/2014/main" val="1179062830"/>
                  </a:ext>
                </a:extLst>
              </a:tr>
              <a:tr h="274320">
                <a:tc>
                  <a:txBody>
                    <a:bodyPr/>
                    <a:lstStyle/>
                    <a:p>
                      <a:pPr marL="457200" algn="l"/>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4169202892"/>
                  </a:ext>
                </a:extLst>
              </a:tr>
              <a:tr h="274320">
                <a:tc>
                  <a:txBody>
                    <a:bodyPr/>
                    <a:lstStyle/>
                    <a:p>
                      <a:pPr marL="0" algn="l"/>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1622903117"/>
                  </a:ext>
                </a:extLst>
              </a:tr>
              <a:tr h="274320">
                <a:tc>
                  <a:txBody>
                    <a:bodyPr/>
                    <a:lstStyle/>
                    <a:p>
                      <a:pPr marL="0" algn="l"/>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3307045746"/>
                  </a:ext>
                </a:extLst>
              </a:tr>
            </a:tbl>
          </a:graphicData>
        </a:graphic>
      </p:graphicFrame>
      <p:pic>
        <p:nvPicPr>
          <p:cNvPr id="4" name="Graphic 3" descr="Checkbox Checked with solid fill">
            <a:extLst>
              <a:ext uri="{FF2B5EF4-FFF2-40B4-BE49-F238E27FC236}">
                <a16:creationId xmlns:a16="http://schemas.microsoft.com/office/drawing/2014/main" id="{E2D9FBC4-D09E-461A-B188-2235FD04E6C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47108" y="3047302"/>
            <a:ext cx="300606" cy="300606"/>
          </a:xfrm>
          <a:prstGeom prst="rect">
            <a:avLst/>
          </a:prstGeom>
        </p:spPr>
      </p:pic>
      <p:pic>
        <p:nvPicPr>
          <p:cNvPr id="5" name="Graphic 4" descr="Checkbox Checked with solid fill">
            <a:extLst>
              <a:ext uri="{FF2B5EF4-FFF2-40B4-BE49-F238E27FC236}">
                <a16:creationId xmlns:a16="http://schemas.microsoft.com/office/drawing/2014/main" id="{28F50A54-5221-4960-821E-A62C30966A9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47108" y="3537663"/>
            <a:ext cx="300606" cy="300606"/>
          </a:xfrm>
          <a:prstGeom prst="rect">
            <a:avLst/>
          </a:prstGeom>
        </p:spPr>
      </p:pic>
      <p:pic>
        <p:nvPicPr>
          <p:cNvPr id="6" name="Graphic 5" descr="Checkbox Checked with solid fill">
            <a:extLst>
              <a:ext uri="{FF2B5EF4-FFF2-40B4-BE49-F238E27FC236}">
                <a16:creationId xmlns:a16="http://schemas.microsoft.com/office/drawing/2014/main" id="{4E0EBE5C-0D74-4474-A211-754AD619487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47108" y="3787951"/>
            <a:ext cx="300606" cy="300606"/>
          </a:xfrm>
          <a:prstGeom prst="rect">
            <a:avLst/>
          </a:prstGeom>
        </p:spPr>
      </p:pic>
      <p:pic>
        <p:nvPicPr>
          <p:cNvPr id="7" name="Graphic 6" descr="Checkbox Checked with solid fill">
            <a:extLst>
              <a:ext uri="{FF2B5EF4-FFF2-40B4-BE49-F238E27FC236}">
                <a16:creationId xmlns:a16="http://schemas.microsoft.com/office/drawing/2014/main" id="{749C4205-784F-4BB8-84E8-C1F069F8F95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47108" y="1643554"/>
            <a:ext cx="300606" cy="300606"/>
          </a:xfrm>
          <a:prstGeom prst="rect">
            <a:avLst/>
          </a:prstGeom>
        </p:spPr>
      </p:pic>
      <p:pic>
        <p:nvPicPr>
          <p:cNvPr id="8" name="Graphic 7" descr="Checkbox Checked with solid fill">
            <a:extLst>
              <a:ext uri="{FF2B5EF4-FFF2-40B4-BE49-F238E27FC236}">
                <a16:creationId xmlns:a16="http://schemas.microsoft.com/office/drawing/2014/main" id="{E06BDF42-1635-431C-99F7-72DA88BB326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47108" y="2133915"/>
            <a:ext cx="300606" cy="300606"/>
          </a:xfrm>
          <a:prstGeom prst="rect">
            <a:avLst/>
          </a:prstGeom>
        </p:spPr>
      </p:pic>
      <p:pic>
        <p:nvPicPr>
          <p:cNvPr id="9" name="Graphic 8" descr="Checkbox Checked with solid fill">
            <a:extLst>
              <a:ext uri="{FF2B5EF4-FFF2-40B4-BE49-F238E27FC236}">
                <a16:creationId xmlns:a16="http://schemas.microsoft.com/office/drawing/2014/main" id="{441B9265-1488-436B-B69B-95B9B2EC2C7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47108" y="2384203"/>
            <a:ext cx="300606" cy="300606"/>
          </a:xfrm>
          <a:prstGeom prst="rect">
            <a:avLst/>
          </a:prstGeom>
        </p:spPr>
      </p:pic>
    </p:spTree>
    <p:extLst>
      <p:ext uri="{BB962C8B-B14F-4D97-AF65-F5344CB8AC3E}">
        <p14:creationId xmlns:p14="http://schemas.microsoft.com/office/powerpoint/2010/main" val="852929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92E64-B121-44E1-8235-8D0ADC10197E}"/>
              </a:ext>
            </a:extLst>
          </p:cNvPr>
          <p:cNvSpPr>
            <a:spLocks noGrp="1"/>
          </p:cNvSpPr>
          <p:nvPr>
            <p:ph type="title"/>
          </p:nvPr>
        </p:nvSpPr>
        <p:spPr>
          <a:xfrm>
            <a:off x="0" y="0"/>
            <a:ext cx="12192000" cy="839755"/>
          </a:xfrm>
        </p:spPr>
        <p:txBody>
          <a:bodyPr>
            <a:normAutofit/>
          </a:bodyPr>
          <a:lstStyle/>
          <a:p>
            <a:r>
              <a:rPr lang="en-US" dirty="0"/>
              <a:t>DUPA Participation</a:t>
            </a:r>
          </a:p>
        </p:txBody>
      </p:sp>
      <p:graphicFrame>
        <p:nvGraphicFramePr>
          <p:cNvPr id="23" name="Table 23">
            <a:extLst>
              <a:ext uri="{FF2B5EF4-FFF2-40B4-BE49-F238E27FC236}">
                <a16:creationId xmlns:a16="http://schemas.microsoft.com/office/drawing/2014/main" id="{8C9E06F3-743E-4A8D-9EC4-12EE3027BE41}"/>
              </a:ext>
            </a:extLst>
          </p:cNvPr>
          <p:cNvGraphicFramePr>
            <a:graphicFrameLocks noGrp="1"/>
          </p:cNvGraphicFramePr>
          <p:nvPr>
            <p:ph idx="1"/>
            <p:extLst>
              <p:ext uri="{D42A27DB-BD31-4B8C-83A1-F6EECF244321}">
                <p14:modId xmlns:p14="http://schemas.microsoft.com/office/powerpoint/2010/main" val="3508632939"/>
              </p:ext>
            </p:extLst>
          </p:nvPr>
        </p:nvGraphicFramePr>
        <p:xfrm>
          <a:off x="129540" y="702594"/>
          <a:ext cx="11932920" cy="4389120"/>
        </p:xfrm>
        <a:graphic>
          <a:graphicData uri="http://schemas.openxmlformats.org/drawingml/2006/table">
            <a:tbl>
              <a:tblPr firstRow="1" bandRow="1">
                <a:tableStyleId>{10A1B5D5-9B99-4C35-A422-299274C87663}</a:tableStyleId>
              </a:tblPr>
              <a:tblGrid>
                <a:gridCol w="8206740">
                  <a:extLst>
                    <a:ext uri="{9D8B030D-6E8A-4147-A177-3AD203B41FA5}">
                      <a16:colId xmlns:a16="http://schemas.microsoft.com/office/drawing/2014/main" val="2677039212"/>
                    </a:ext>
                  </a:extLst>
                </a:gridCol>
                <a:gridCol w="3726180">
                  <a:extLst>
                    <a:ext uri="{9D8B030D-6E8A-4147-A177-3AD203B41FA5}">
                      <a16:colId xmlns:a16="http://schemas.microsoft.com/office/drawing/2014/main" val="2823678546"/>
                    </a:ext>
                  </a:extLst>
                </a:gridCol>
              </a:tblGrid>
              <a:tr h="255972">
                <a:tc>
                  <a:txBody>
                    <a:bodyPr/>
                    <a:lstStyle/>
                    <a:p>
                      <a:r>
                        <a:rPr lang="en-US" sz="1600" dirty="0">
                          <a:solidFill>
                            <a:schemeClr val="tx1"/>
                          </a:solidFill>
                        </a:rPr>
                        <a:t>Question</a:t>
                      </a:r>
                    </a:p>
                  </a:txBody>
                  <a:tcPr/>
                </a:tc>
                <a:tc>
                  <a:txBody>
                    <a:bodyPr/>
                    <a:lstStyle/>
                    <a:p>
                      <a:r>
                        <a:rPr lang="en-US" sz="1600" dirty="0">
                          <a:solidFill>
                            <a:schemeClr val="tx1"/>
                          </a:solidFill>
                        </a:rPr>
                        <a:t>Answer Choices</a:t>
                      </a:r>
                    </a:p>
                  </a:txBody>
                  <a:tcPr/>
                </a:tc>
                <a:extLst>
                  <a:ext uri="{0D108BD9-81ED-4DB2-BD59-A6C34878D82A}">
                    <a16:rowId xmlns:a16="http://schemas.microsoft.com/office/drawing/2014/main" val="3744553088"/>
                  </a:ext>
                </a:extLst>
              </a:tr>
              <a:tr h="274320">
                <a:tc>
                  <a:txBody>
                    <a:bodyPr/>
                    <a:lstStyle/>
                    <a:p>
                      <a:r>
                        <a:rPr lang="en-US" sz="1600" b="1" dirty="0"/>
                        <a:t>24) Are you aware that DUPA exists?</a:t>
                      </a:r>
                    </a:p>
                  </a:txBody>
                  <a:tcPr/>
                </a:tc>
                <a:tc>
                  <a:txBody>
                    <a:bodyPr/>
                    <a:lstStyle/>
                    <a:p>
                      <a:r>
                        <a:rPr lang="en-US" sz="1600" dirty="0"/>
                        <a:t>Yes</a:t>
                      </a:r>
                    </a:p>
                    <a:p>
                      <a:r>
                        <a:rPr lang="en-US" sz="1600" dirty="0"/>
                        <a:t>No</a:t>
                      </a:r>
                    </a:p>
                  </a:txBody>
                  <a:tcPr/>
                </a:tc>
                <a:extLst>
                  <a:ext uri="{0D108BD9-81ED-4DB2-BD59-A6C34878D82A}">
                    <a16:rowId xmlns:a16="http://schemas.microsoft.com/office/drawing/2014/main" val="3353613288"/>
                  </a:ext>
                </a:extLst>
              </a:tr>
              <a:tr h="274320">
                <a:tc>
                  <a:txBody>
                    <a:bodyPr/>
                    <a:lstStyle/>
                    <a:p>
                      <a:pPr marL="0" algn="l"/>
                      <a:r>
                        <a:rPr lang="en-US" sz="1600" b="1" dirty="0"/>
                        <a:t>25) Do you or have you ever participated in DUPA monthly meetings?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Yes, former participant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Yes, current participant (During 2021)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 but interested in participating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 uninterested in participating</a:t>
                      </a:r>
                    </a:p>
                  </a:txBody>
                  <a:tcPr/>
                </a:tc>
                <a:extLst>
                  <a:ext uri="{0D108BD9-81ED-4DB2-BD59-A6C34878D82A}">
                    <a16:rowId xmlns:a16="http://schemas.microsoft.com/office/drawing/2014/main" val="3198705446"/>
                  </a:ext>
                </a:extLst>
              </a:tr>
              <a:tr h="274320">
                <a:tc>
                  <a:txBody>
                    <a:bodyPr/>
                    <a:lstStyle/>
                    <a:p>
                      <a:pPr marL="457200" algn="l"/>
                      <a:r>
                        <a:rPr lang="en-US" sz="1600" b="1" dirty="0"/>
                        <a:t>25a) If applicable, what interferes with meeting participation?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3801874637"/>
                  </a:ext>
                </a:extLst>
              </a:tr>
              <a:tr h="274320">
                <a:tc>
                  <a:txBody>
                    <a:bodyPr/>
                    <a:lstStyle/>
                    <a:p>
                      <a:pPr marL="0" algn="l" defTabSz="914400" rtl="0" eaLnBrk="1" latinLnBrk="0" hangingPunct="1"/>
                      <a:r>
                        <a:rPr lang="en-US" sz="1600" b="1" kern="1200" dirty="0">
                          <a:solidFill>
                            <a:schemeClr val="dk1"/>
                          </a:solidFill>
                          <a:latin typeface="+mn-lt"/>
                          <a:ea typeface="+mn-ea"/>
                          <a:cs typeface="+mn-cs"/>
                        </a:rPr>
                        <a:t>26) Do you or have you ever participated in a DUPA event (during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Yes, former participant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Yes, current participant (During 2021)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 but interested in participating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 uninterested in participating</a:t>
                      </a:r>
                    </a:p>
                  </a:txBody>
                  <a:tcPr/>
                </a:tc>
                <a:extLst>
                  <a:ext uri="{0D108BD9-81ED-4DB2-BD59-A6C34878D82A}">
                    <a16:rowId xmlns:a16="http://schemas.microsoft.com/office/drawing/2014/main" val="1179062830"/>
                  </a:ext>
                </a:extLst>
              </a:tr>
              <a:tr h="274320">
                <a:tc>
                  <a:txBody>
                    <a:bodyPr/>
                    <a:lstStyle/>
                    <a:p>
                      <a:pPr marL="457200" algn="l"/>
                      <a:r>
                        <a:rPr lang="en-US" sz="1600" b="1" dirty="0"/>
                        <a:t>26a) If applicable, what interferes with event participation?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4169202892"/>
                  </a:ext>
                </a:extLst>
              </a:tr>
              <a:tr h="274320">
                <a:tc>
                  <a:txBody>
                    <a:bodyPr/>
                    <a:lstStyle/>
                    <a:p>
                      <a:pPr marL="0" algn="l"/>
                      <a:endParaRPr lang="en-US" sz="16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1622903117"/>
                  </a:ext>
                </a:extLst>
              </a:tr>
              <a:tr h="274320">
                <a:tc>
                  <a:txBody>
                    <a:bodyPr/>
                    <a:lstStyle/>
                    <a:p>
                      <a:pPr marL="0" algn="l"/>
                      <a:endParaRPr lang="en-US" sz="16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3307045746"/>
                  </a:ext>
                </a:extLst>
              </a:tr>
            </a:tbl>
          </a:graphicData>
        </a:graphic>
      </p:graphicFrame>
      <p:graphicFrame>
        <p:nvGraphicFramePr>
          <p:cNvPr id="4" name="Table 3">
            <a:extLst>
              <a:ext uri="{FF2B5EF4-FFF2-40B4-BE49-F238E27FC236}">
                <a16:creationId xmlns:a16="http://schemas.microsoft.com/office/drawing/2014/main" id="{91B4BD91-73BF-451B-8F4E-59A53BC676B2}"/>
              </a:ext>
            </a:extLst>
          </p:cNvPr>
          <p:cNvGraphicFramePr>
            <a:graphicFrameLocks noGrp="1"/>
          </p:cNvGraphicFramePr>
          <p:nvPr>
            <p:extLst>
              <p:ext uri="{D42A27DB-BD31-4B8C-83A1-F6EECF244321}">
                <p14:modId xmlns:p14="http://schemas.microsoft.com/office/powerpoint/2010/main" val="3930005757"/>
              </p:ext>
            </p:extLst>
          </p:nvPr>
        </p:nvGraphicFramePr>
        <p:xfrm>
          <a:off x="8336280" y="702594"/>
          <a:ext cx="3726180" cy="5699760"/>
        </p:xfrm>
        <a:graphic>
          <a:graphicData uri="http://schemas.openxmlformats.org/drawingml/2006/table">
            <a:tbl>
              <a:tblPr firstRow="1" bandRow="1">
                <a:tableStyleId>{9DCAF9ED-07DC-4A11-8D7F-57B35C25682E}</a:tableStyleId>
              </a:tblPr>
              <a:tblGrid>
                <a:gridCol w="3726180">
                  <a:extLst>
                    <a:ext uri="{9D8B030D-6E8A-4147-A177-3AD203B41FA5}">
                      <a16:colId xmlns:a16="http://schemas.microsoft.com/office/drawing/2014/main" val="505623104"/>
                    </a:ext>
                  </a:extLst>
                </a:gridCol>
              </a:tblGrid>
              <a:tr h="0">
                <a:tc>
                  <a:txBody>
                    <a:bodyPr/>
                    <a:lstStyle/>
                    <a:p>
                      <a:r>
                        <a:rPr lang="en-US" sz="1600" dirty="0">
                          <a:solidFill>
                            <a:schemeClr val="tx1"/>
                          </a:solidFill>
                        </a:rPr>
                        <a:t>Answer Choices</a:t>
                      </a:r>
                    </a:p>
                  </a:txBody>
                  <a:tcPr/>
                </a:tc>
                <a:extLst>
                  <a:ext uri="{0D108BD9-81ED-4DB2-BD59-A6C34878D82A}">
                    <a16:rowId xmlns:a16="http://schemas.microsoft.com/office/drawing/2014/main" val="3869354740"/>
                  </a:ext>
                </a:extLst>
              </a:tr>
              <a:tr h="274320">
                <a:tc>
                  <a:txBody>
                    <a:bodyPr/>
                    <a:lstStyle/>
                    <a:p>
                      <a:r>
                        <a:rPr lang="en-US" sz="1600" dirty="0"/>
                        <a:t>Meeting Time</a:t>
                      </a:r>
                    </a:p>
                  </a:txBody>
                  <a:tcPr/>
                </a:tc>
                <a:extLst>
                  <a:ext uri="{0D108BD9-81ED-4DB2-BD59-A6C34878D82A}">
                    <a16:rowId xmlns:a16="http://schemas.microsoft.com/office/drawing/2014/main" val="3925843345"/>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Meeting Frequency</a:t>
                      </a:r>
                    </a:p>
                  </a:txBody>
                  <a:tcPr/>
                </a:tc>
                <a:extLst>
                  <a:ext uri="{0D108BD9-81ED-4DB2-BD59-A6C34878D82A}">
                    <a16:rowId xmlns:a16="http://schemas.microsoft.com/office/drawing/2014/main" val="833274719"/>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Meeting Duration</a:t>
                      </a:r>
                    </a:p>
                  </a:txBody>
                  <a:tcPr/>
                </a:tc>
                <a:extLst>
                  <a:ext uri="{0D108BD9-81ED-4DB2-BD59-A6C34878D82A}">
                    <a16:rowId xmlns:a16="http://schemas.microsoft.com/office/drawing/2014/main" val="321022317"/>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Workload</a:t>
                      </a:r>
                    </a:p>
                  </a:txBody>
                  <a:tcPr/>
                </a:tc>
                <a:extLst>
                  <a:ext uri="{0D108BD9-81ED-4DB2-BD59-A6C34878D82A}">
                    <a16:rowId xmlns:a16="http://schemas.microsoft.com/office/drawing/2014/main" val="2322042937"/>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Family Responsibilities</a:t>
                      </a:r>
                    </a:p>
                  </a:txBody>
                  <a:tcPr/>
                </a:tc>
                <a:extLst>
                  <a:ext uri="{0D108BD9-81ED-4DB2-BD59-A6C34878D82A}">
                    <a16:rowId xmlns:a16="http://schemas.microsoft.com/office/drawing/2014/main" val="1205732319"/>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Illness</a:t>
                      </a:r>
                    </a:p>
                  </a:txBody>
                  <a:tcPr/>
                </a:tc>
                <a:extLst>
                  <a:ext uri="{0D108BD9-81ED-4DB2-BD59-A6C34878D82A}">
                    <a16:rowId xmlns:a16="http://schemas.microsoft.com/office/drawing/2014/main" val="3585498193"/>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Accessibility</a:t>
                      </a:r>
                    </a:p>
                  </a:txBody>
                  <a:tcPr/>
                </a:tc>
                <a:extLst>
                  <a:ext uri="{0D108BD9-81ED-4DB2-BD59-A6C34878D82A}">
                    <a16:rowId xmlns:a16="http://schemas.microsoft.com/office/drawing/2014/main" val="3405030356"/>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Lack of Diversity in DUPA Participants</a:t>
                      </a:r>
                    </a:p>
                  </a:txBody>
                  <a:tcPr/>
                </a:tc>
                <a:extLst>
                  <a:ext uri="{0D108BD9-81ED-4DB2-BD59-A6C34878D82A}">
                    <a16:rowId xmlns:a16="http://schemas.microsoft.com/office/drawing/2014/main" val="1054558388"/>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Lack of Diversity in DUPA Leadership</a:t>
                      </a:r>
                    </a:p>
                  </a:txBody>
                  <a:tcPr/>
                </a:tc>
                <a:extLst>
                  <a:ext uri="{0D108BD9-81ED-4DB2-BD59-A6C34878D82A}">
                    <a16:rowId xmlns:a16="http://schemas.microsoft.com/office/drawing/2014/main" val="1902268549"/>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Lack of Support from PI/Supervisor</a:t>
                      </a:r>
                    </a:p>
                  </a:txBody>
                  <a:tcPr/>
                </a:tc>
                <a:extLst>
                  <a:ext uri="{0D108BD9-81ED-4DB2-BD59-A6C34878D82A}">
                    <a16:rowId xmlns:a16="http://schemas.microsoft.com/office/drawing/2014/main" val="1306924678"/>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Benefits of DUPA are Unclear</a:t>
                      </a:r>
                    </a:p>
                  </a:txBody>
                  <a:tcPr/>
                </a:tc>
                <a:extLst>
                  <a:ext uri="{0D108BD9-81ED-4DB2-BD59-A6C34878D82A}">
                    <a16:rowId xmlns:a16="http://schemas.microsoft.com/office/drawing/2014/main" val="2724265340"/>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Forget During Workday/Busy</a:t>
                      </a:r>
                    </a:p>
                  </a:txBody>
                  <a:tcPr/>
                </a:tc>
                <a:extLst>
                  <a:ext uri="{0D108BD9-81ED-4DB2-BD59-A6C34878D82A}">
                    <a16:rowId xmlns:a16="http://schemas.microsoft.com/office/drawing/2014/main" val="2057930003"/>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Zoom Fatigue</a:t>
                      </a:r>
                    </a:p>
                  </a:txBody>
                  <a:tcPr/>
                </a:tc>
                <a:extLst>
                  <a:ext uri="{0D108BD9-81ED-4DB2-BD59-A6C34878D82A}">
                    <a16:rowId xmlns:a16="http://schemas.microsoft.com/office/drawing/2014/main" val="3292267392"/>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Social Anxiety</a:t>
                      </a:r>
                    </a:p>
                  </a:txBody>
                  <a:tcPr/>
                </a:tc>
                <a:extLst>
                  <a:ext uri="{0D108BD9-81ED-4DB2-BD59-A6C34878D82A}">
                    <a16:rowId xmlns:a16="http://schemas.microsoft.com/office/drawing/2014/main" val="2406103365"/>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 Conflicts</a:t>
                      </a:r>
                    </a:p>
                  </a:txBody>
                  <a:tcPr/>
                </a:tc>
                <a:extLst>
                  <a:ext uri="{0D108BD9-81ED-4DB2-BD59-A6C34878D82A}">
                    <a16:rowId xmlns:a16="http://schemas.microsoft.com/office/drawing/2014/main" val="1921001450"/>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Other (specify): Free Response</a:t>
                      </a:r>
                    </a:p>
                  </a:txBody>
                  <a:tcPr/>
                </a:tc>
                <a:extLst>
                  <a:ext uri="{0D108BD9-81ED-4DB2-BD59-A6C34878D82A}">
                    <a16:rowId xmlns:a16="http://schemas.microsoft.com/office/drawing/2014/main" val="607056411"/>
                  </a:ext>
                </a:extLst>
              </a:tr>
            </a:tbl>
          </a:graphicData>
        </a:graphic>
      </p:graphicFrame>
      <p:sp>
        <p:nvSpPr>
          <p:cNvPr id="5" name="Arrow: Right 4">
            <a:extLst>
              <a:ext uri="{FF2B5EF4-FFF2-40B4-BE49-F238E27FC236}">
                <a16:creationId xmlns:a16="http://schemas.microsoft.com/office/drawing/2014/main" id="{5B4B1D84-804E-4388-9D7B-10B08639D66A}"/>
              </a:ext>
            </a:extLst>
          </p:cNvPr>
          <p:cNvSpPr/>
          <p:nvPr/>
        </p:nvSpPr>
        <p:spPr>
          <a:xfrm>
            <a:off x="5892800" y="4073174"/>
            <a:ext cx="2313940" cy="356586"/>
          </a:xfrm>
          <a:prstGeom prst="rightArrow">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505477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92E64-B121-44E1-8235-8D0ADC10197E}"/>
              </a:ext>
            </a:extLst>
          </p:cNvPr>
          <p:cNvSpPr>
            <a:spLocks noGrp="1"/>
          </p:cNvSpPr>
          <p:nvPr>
            <p:ph type="title"/>
          </p:nvPr>
        </p:nvSpPr>
        <p:spPr>
          <a:xfrm>
            <a:off x="0" y="0"/>
            <a:ext cx="12192000" cy="839755"/>
          </a:xfrm>
        </p:spPr>
        <p:txBody>
          <a:bodyPr>
            <a:normAutofit/>
          </a:bodyPr>
          <a:lstStyle/>
          <a:p>
            <a:r>
              <a:rPr lang="en-US" dirty="0"/>
              <a:t>DUPA Participation</a:t>
            </a:r>
          </a:p>
        </p:txBody>
      </p:sp>
      <p:graphicFrame>
        <p:nvGraphicFramePr>
          <p:cNvPr id="23" name="Table 23">
            <a:extLst>
              <a:ext uri="{FF2B5EF4-FFF2-40B4-BE49-F238E27FC236}">
                <a16:creationId xmlns:a16="http://schemas.microsoft.com/office/drawing/2014/main" id="{8C9E06F3-743E-4A8D-9EC4-12EE3027BE41}"/>
              </a:ext>
            </a:extLst>
          </p:cNvPr>
          <p:cNvGraphicFramePr>
            <a:graphicFrameLocks noGrp="1"/>
          </p:cNvGraphicFramePr>
          <p:nvPr>
            <p:ph idx="1"/>
            <p:extLst>
              <p:ext uri="{D42A27DB-BD31-4B8C-83A1-F6EECF244321}">
                <p14:modId xmlns:p14="http://schemas.microsoft.com/office/powerpoint/2010/main" val="178357943"/>
              </p:ext>
            </p:extLst>
          </p:nvPr>
        </p:nvGraphicFramePr>
        <p:xfrm>
          <a:off x="129540" y="702594"/>
          <a:ext cx="11932920" cy="4297680"/>
        </p:xfrm>
        <a:graphic>
          <a:graphicData uri="http://schemas.openxmlformats.org/drawingml/2006/table">
            <a:tbl>
              <a:tblPr firstRow="1" bandRow="1">
                <a:tableStyleId>{10A1B5D5-9B99-4C35-A422-299274C87663}</a:tableStyleId>
              </a:tblPr>
              <a:tblGrid>
                <a:gridCol w="8206740">
                  <a:extLst>
                    <a:ext uri="{9D8B030D-6E8A-4147-A177-3AD203B41FA5}">
                      <a16:colId xmlns:a16="http://schemas.microsoft.com/office/drawing/2014/main" val="2677039212"/>
                    </a:ext>
                  </a:extLst>
                </a:gridCol>
                <a:gridCol w="3726180">
                  <a:extLst>
                    <a:ext uri="{9D8B030D-6E8A-4147-A177-3AD203B41FA5}">
                      <a16:colId xmlns:a16="http://schemas.microsoft.com/office/drawing/2014/main" val="2823678546"/>
                    </a:ext>
                  </a:extLst>
                </a:gridCol>
              </a:tblGrid>
              <a:tr h="255972">
                <a:tc>
                  <a:txBody>
                    <a:bodyPr/>
                    <a:lstStyle/>
                    <a:p>
                      <a:r>
                        <a:rPr lang="en-US" sz="1600" dirty="0">
                          <a:solidFill>
                            <a:schemeClr val="tx1"/>
                          </a:solidFill>
                        </a:rPr>
                        <a:t>Question</a:t>
                      </a:r>
                    </a:p>
                  </a:txBody>
                  <a:tcPr/>
                </a:tc>
                <a:tc>
                  <a:txBody>
                    <a:bodyPr/>
                    <a:lstStyle/>
                    <a:p>
                      <a:r>
                        <a:rPr lang="en-US" sz="1600" dirty="0">
                          <a:solidFill>
                            <a:schemeClr val="tx1"/>
                          </a:solidFill>
                        </a:rPr>
                        <a:t>Answer Choices</a:t>
                      </a:r>
                    </a:p>
                  </a:txBody>
                  <a:tcPr/>
                </a:tc>
                <a:extLst>
                  <a:ext uri="{0D108BD9-81ED-4DB2-BD59-A6C34878D82A}">
                    <a16:rowId xmlns:a16="http://schemas.microsoft.com/office/drawing/2014/main" val="3744553088"/>
                  </a:ext>
                </a:extLst>
              </a:tr>
              <a:tr h="274320">
                <a:tc>
                  <a:txBody>
                    <a:bodyPr/>
                    <a:lstStyle/>
                    <a:p>
                      <a:r>
                        <a:rPr lang="en-US" sz="1600" b="1" dirty="0"/>
                        <a:t>24) Are you aware that DUPA exists?</a:t>
                      </a:r>
                    </a:p>
                  </a:txBody>
                  <a:tcPr/>
                </a:tc>
                <a:tc>
                  <a:txBody>
                    <a:bodyPr/>
                    <a:lstStyle/>
                    <a:p>
                      <a:r>
                        <a:rPr lang="en-US" sz="1600" dirty="0"/>
                        <a:t>Yes</a:t>
                      </a:r>
                    </a:p>
                    <a:p>
                      <a:r>
                        <a:rPr lang="en-US" sz="1600" dirty="0"/>
                        <a:t>No</a:t>
                      </a:r>
                    </a:p>
                  </a:txBody>
                  <a:tcPr/>
                </a:tc>
                <a:extLst>
                  <a:ext uri="{0D108BD9-81ED-4DB2-BD59-A6C34878D82A}">
                    <a16:rowId xmlns:a16="http://schemas.microsoft.com/office/drawing/2014/main" val="3353613288"/>
                  </a:ext>
                </a:extLst>
              </a:tr>
              <a:tr h="274320">
                <a:tc>
                  <a:txBody>
                    <a:bodyPr/>
                    <a:lstStyle/>
                    <a:p>
                      <a:pPr marL="0" algn="l"/>
                      <a:r>
                        <a:rPr lang="en-US" sz="1600" b="1" dirty="0"/>
                        <a:t>25) Do you or have you ever participated in DUPA monthly meetings?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Yes, former participant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Yes, current participant (During 2021)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 but interested in participating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 uninterested in participating</a:t>
                      </a:r>
                    </a:p>
                  </a:txBody>
                  <a:tcPr/>
                </a:tc>
                <a:extLst>
                  <a:ext uri="{0D108BD9-81ED-4DB2-BD59-A6C34878D82A}">
                    <a16:rowId xmlns:a16="http://schemas.microsoft.com/office/drawing/2014/main" val="3198705446"/>
                  </a:ext>
                </a:extLst>
              </a:tr>
              <a:tr h="274320">
                <a:tc>
                  <a:txBody>
                    <a:bodyPr/>
                    <a:lstStyle/>
                    <a:p>
                      <a:pPr marL="457200" algn="l"/>
                      <a:r>
                        <a:rPr lang="en-US" sz="1600" b="1" dirty="0"/>
                        <a:t>25a) If applicable, what interferes with meeting participation?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3801874637"/>
                  </a:ext>
                </a:extLst>
              </a:tr>
              <a:tr h="274320">
                <a:tc>
                  <a:txBody>
                    <a:bodyPr/>
                    <a:lstStyle/>
                    <a:p>
                      <a:pPr marL="0" algn="l" defTabSz="914400" rtl="0" eaLnBrk="1" latinLnBrk="0" hangingPunct="1"/>
                      <a:r>
                        <a:rPr lang="en-US" sz="1600" b="1" kern="1200" dirty="0">
                          <a:solidFill>
                            <a:schemeClr val="dk1"/>
                          </a:solidFill>
                          <a:latin typeface="+mn-lt"/>
                          <a:ea typeface="+mn-ea"/>
                          <a:cs typeface="+mn-cs"/>
                        </a:rPr>
                        <a:t>26) Do you or have you ever participated in a DUPA event (during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Yes, former participant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Yes, current participant (During 2021)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 but interested in participating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 uninterested in participating</a:t>
                      </a:r>
                    </a:p>
                  </a:txBody>
                  <a:tcPr/>
                </a:tc>
                <a:extLst>
                  <a:ext uri="{0D108BD9-81ED-4DB2-BD59-A6C34878D82A}">
                    <a16:rowId xmlns:a16="http://schemas.microsoft.com/office/drawing/2014/main" val="1179062830"/>
                  </a:ext>
                </a:extLst>
              </a:tr>
              <a:tr h="274320">
                <a:tc>
                  <a:txBody>
                    <a:bodyPr/>
                    <a:lstStyle/>
                    <a:p>
                      <a:pPr marL="457200" algn="l"/>
                      <a:r>
                        <a:rPr lang="en-US" sz="1600" b="1" dirty="0"/>
                        <a:t>26a) If applicable, what interferes with event participation?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4169202892"/>
                  </a:ext>
                </a:extLst>
              </a:tr>
              <a:tr h="274320">
                <a:tc>
                  <a:txBody>
                    <a:bodyPr/>
                    <a:lstStyle/>
                    <a:p>
                      <a:pPr marL="0" algn="l"/>
                      <a:r>
                        <a:rPr lang="en-US" sz="1600" b="1" dirty="0"/>
                        <a:t>27) Please provide input regarding your views about DUPA </a:t>
                      </a:r>
                    </a:p>
                    <a:p>
                      <a:pPr marL="0" algn="l"/>
                      <a:r>
                        <a:rPr lang="en-US" sz="1600" b="0" dirty="0"/>
                        <a:t>Topic Examples: Ideas to improve postdoc engagement, services or events DUPA should offer, etc.</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Free Response</a:t>
                      </a:r>
                    </a:p>
                  </a:txBody>
                  <a:tcPr/>
                </a:tc>
                <a:extLst>
                  <a:ext uri="{0D108BD9-81ED-4DB2-BD59-A6C34878D82A}">
                    <a16:rowId xmlns:a16="http://schemas.microsoft.com/office/drawing/2014/main" val="3307045746"/>
                  </a:ext>
                </a:extLst>
              </a:tr>
            </a:tbl>
          </a:graphicData>
        </a:graphic>
      </p:graphicFrame>
      <p:sp>
        <p:nvSpPr>
          <p:cNvPr id="3" name="Rectangle 2">
            <a:extLst>
              <a:ext uri="{FF2B5EF4-FFF2-40B4-BE49-F238E27FC236}">
                <a16:creationId xmlns:a16="http://schemas.microsoft.com/office/drawing/2014/main" id="{72E99D51-E087-45C2-87BE-911AEDC0AD9C}"/>
              </a:ext>
            </a:extLst>
          </p:cNvPr>
          <p:cNvSpPr/>
          <p:nvPr/>
        </p:nvSpPr>
        <p:spPr>
          <a:xfrm>
            <a:off x="2643930" y="5667334"/>
            <a:ext cx="6904139" cy="1200329"/>
          </a:xfrm>
          <a:prstGeom prst="rect">
            <a:avLst/>
          </a:prstGeom>
          <a:noFill/>
        </p:spPr>
        <p:txBody>
          <a:bodyPr wrap="square" lIns="91440" tIns="45720" rIns="91440" bIns="45720">
            <a:spAutoFit/>
          </a:bodyPr>
          <a:lstStyle/>
          <a:p>
            <a:pPr algn="ctr"/>
            <a:r>
              <a:rPr lang="en-US" sz="7200" b="1" dirty="0">
                <a:ln w="22225">
                  <a:solidFill>
                    <a:schemeClr val="tx1"/>
                  </a:solidFill>
                  <a:prstDash val="solid"/>
                </a:ln>
                <a:solidFill>
                  <a:schemeClr val="bg1">
                    <a:lumMod val="75000"/>
                  </a:schemeClr>
                </a:solidFill>
              </a:rPr>
              <a:t>Survey Complete</a:t>
            </a:r>
          </a:p>
        </p:txBody>
      </p:sp>
      <p:sp>
        <p:nvSpPr>
          <p:cNvPr id="6" name="TextBox 5">
            <a:extLst>
              <a:ext uri="{FF2B5EF4-FFF2-40B4-BE49-F238E27FC236}">
                <a16:creationId xmlns:a16="http://schemas.microsoft.com/office/drawing/2014/main" id="{8FDB13E6-0117-4A85-A9A1-4BA68DACCE44}"/>
              </a:ext>
            </a:extLst>
          </p:cNvPr>
          <p:cNvSpPr txBox="1"/>
          <p:nvPr/>
        </p:nvSpPr>
        <p:spPr>
          <a:xfrm>
            <a:off x="129540" y="5144114"/>
            <a:ext cx="6690532" cy="523220"/>
          </a:xfrm>
          <a:prstGeom prst="rect">
            <a:avLst/>
          </a:prstGeom>
          <a:solidFill>
            <a:schemeClr val="bg2"/>
          </a:solidFill>
        </p:spPr>
        <p:txBody>
          <a:bodyPr wrap="square" rtlCol="0">
            <a:spAutoFit/>
          </a:bodyPr>
          <a:lstStyle/>
          <a:p>
            <a:pPr algn="ctr"/>
            <a:r>
              <a:rPr lang="en-US" sz="1400" dirty="0">
                <a:solidFill>
                  <a:srgbClr val="C00000"/>
                </a:solidFill>
              </a:rPr>
              <a:t>Free Responses, if they contain any identifiable information, will be deidentified.</a:t>
            </a:r>
          </a:p>
          <a:p>
            <a:pPr algn="ctr"/>
            <a:r>
              <a:rPr lang="en-US" sz="1400" dirty="0">
                <a:solidFill>
                  <a:srgbClr val="C00000"/>
                </a:solidFill>
              </a:rPr>
              <a:t>Individual quotes are not going to be included in the results analysis report, only themes.</a:t>
            </a:r>
          </a:p>
        </p:txBody>
      </p:sp>
    </p:spTree>
    <p:extLst>
      <p:ext uri="{BB962C8B-B14F-4D97-AF65-F5344CB8AC3E}">
        <p14:creationId xmlns:p14="http://schemas.microsoft.com/office/powerpoint/2010/main" val="3717792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92E64-B121-44E1-8235-8D0ADC10197E}"/>
              </a:ext>
            </a:extLst>
          </p:cNvPr>
          <p:cNvSpPr>
            <a:spLocks noGrp="1"/>
          </p:cNvSpPr>
          <p:nvPr>
            <p:ph type="title"/>
          </p:nvPr>
        </p:nvSpPr>
        <p:spPr>
          <a:xfrm>
            <a:off x="297180" y="0"/>
            <a:ext cx="11887200" cy="839755"/>
          </a:xfrm>
        </p:spPr>
        <p:txBody>
          <a:bodyPr>
            <a:normAutofit/>
          </a:bodyPr>
          <a:lstStyle/>
          <a:p>
            <a:r>
              <a:rPr lang="en-US" dirty="0"/>
              <a:t>Survey Components &amp; Analysis Plan</a:t>
            </a:r>
          </a:p>
        </p:txBody>
      </p:sp>
      <p:sp>
        <p:nvSpPr>
          <p:cNvPr id="25" name="Content Placeholder 24">
            <a:extLst>
              <a:ext uri="{FF2B5EF4-FFF2-40B4-BE49-F238E27FC236}">
                <a16:creationId xmlns:a16="http://schemas.microsoft.com/office/drawing/2014/main" id="{6D4DB5FE-2AAD-4048-A50A-0AB83F98F1BD}"/>
              </a:ext>
            </a:extLst>
          </p:cNvPr>
          <p:cNvSpPr>
            <a:spLocks noGrp="1"/>
          </p:cNvSpPr>
          <p:nvPr>
            <p:ph idx="1"/>
          </p:nvPr>
        </p:nvSpPr>
        <p:spPr>
          <a:xfrm>
            <a:off x="297179" y="675410"/>
            <a:ext cx="11887200" cy="6102580"/>
          </a:xfrm>
        </p:spPr>
        <p:txBody>
          <a:bodyPr>
            <a:noAutofit/>
          </a:bodyPr>
          <a:lstStyle/>
          <a:p>
            <a:r>
              <a:rPr lang="en-US" sz="1600" dirty="0"/>
              <a:t>Order of analysis</a:t>
            </a:r>
          </a:p>
          <a:p>
            <a:pPr lvl="1"/>
            <a:r>
              <a:rPr lang="en-US" sz="1600" dirty="0">
                <a:solidFill>
                  <a:srgbClr val="C00000"/>
                </a:solidFill>
              </a:rPr>
              <a:t>Descriptive statistics in frequency distributions and percent</a:t>
            </a:r>
          </a:p>
          <a:p>
            <a:pPr lvl="1"/>
            <a:r>
              <a:rPr lang="en-US" sz="1600" dirty="0">
                <a:solidFill>
                  <a:srgbClr val="C00000"/>
                </a:solidFill>
              </a:rPr>
              <a:t>Two-way tables, stratified analysis (demographic variables)</a:t>
            </a:r>
          </a:p>
          <a:p>
            <a:pPr lvl="1"/>
            <a:r>
              <a:rPr lang="en-US" sz="1600" dirty="0">
                <a:solidFill>
                  <a:srgbClr val="C00000"/>
                </a:solidFill>
              </a:rPr>
              <a:t>Prevalence Ratio, Prevalence Odds Ratios </a:t>
            </a:r>
          </a:p>
          <a:p>
            <a:pPr lvl="1"/>
            <a:r>
              <a:rPr lang="en-US" sz="1600" dirty="0">
                <a:solidFill>
                  <a:srgbClr val="C00000"/>
                </a:solidFill>
              </a:rPr>
              <a:t>Statistical Significance Tests</a:t>
            </a:r>
          </a:p>
          <a:p>
            <a:pPr lvl="1"/>
            <a:r>
              <a:rPr lang="en-US" sz="1600" dirty="0">
                <a:solidFill>
                  <a:srgbClr val="C00000"/>
                </a:solidFill>
              </a:rPr>
              <a:t>Qualitative Content/Thematic Analysis</a:t>
            </a:r>
          </a:p>
          <a:p>
            <a:r>
              <a:rPr lang="en-US" sz="1600" dirty="0"/>
              <a:t>Table shells to be used in analysis/final report </a:t>
            </a:r>
            <a:r>
              <a:rPr lang="en-US" sz="1600" b="1" dirty="0"/>
              <a:t>(List is not complete/final)</a:t>
            </a:r>
          </a:p>
          <a:p>
            <a:pPr lvl="1">
              <a:buFont typeface="+mj-lt"/>
              <a:buAutoNum type="arabicPeriod"/>
            </a:pPr>
            <a:r>
              <a:rPr lang="en-US" sz="1600" dirty="0">
                <a:solidFill>
                  <a:srgbClr val="C00000"/>
                </a:solidFill>
              </a:rPr>
              <a:t>Frequency Distribution of Population Demographic Characteristics (Number and Percent)</a:t>
            </a:r>
          </a:p>
          <a:p>
            <a:pPr lvl="1">
              <a:buFont typeface="+mj-lt"/>
              <a:buAutoNum type="arabicPeriod"/>
            </a:pPr>
            <a:r>
              <a:rPr lang="en-US" sz="1600" dirty="0">
                <a:solidFill>
                  <a:srgbClr val="C00000"/>
                </a:solidFill>
              </a:rPr>
              <a:t>Frequency Distribution of Question Responses (Number and Percent)</a:t>
            </a:r>
          </a:p>
          <a:p>
            <a:pPr lvl="1">
              <a:buFont typeface="+mj-lt"/>
              <a:buAutoNum type="arabicPeriod"/>
            </a:pPr>
            <a:r>
              <a:rPr lang="en-US" sz="1600" dirty="0">
                <a:solidFill>
                  <a:srgbClr val="C00000"/>
                </a:solidFill>
              </a:rPr>
              <a:t>Frequency Distribution by Demographic Characteristics, Question Responses</a:t>
            </a:r>
          </a:p>
          <a:p>
            <a:pPr lvl="1">
              <a:buFont typeface="+mj-lt"/>
              <a:buAutoNum type="arabicPeriod"/>
            </a:pPr>
            <a:r>
              <a:rPr lang="en-US" sz="1600" dirty="0">
                <a:solidFill>
                  <a:srgbClr val="C00000"/>
                </a:solidFill>
              </a:rPr>
              <a:t>Two-by-Two Tables</a:t>
            </a:r>
          </a:p>
          <a:p>
            <a:pPr lvl="1">
              <a:buFont typeface="+mj-lt"/>
              <a:buAutoNum type="arabicPeriod"/>
            </a:pPr>
            <a:r>
              <a:rPr lang="en-US" sz="1600" dirty="0">
                <a:solidFill>
                  <a:srgbClr val="C00000"/>
                </a:solidFill>
              </a:rPr>
              <a:t>Stratified Analysis</a:t>
            </a:r>
          </a:p>
          <a:p>
            <a:pPr lvl="1">
              <a:buFont typeface="+mj-lt"/>
              <a:buAutoNum type="arabicPeriod"/>
            </a:pPr>
            <a:r>
              <a:rPr lang="en-US" sz="1600" dirty="0">
                <a:solidFill>
                  <a:srgbClr val="C00000"/>
                </a:solidFill>
              </a:rPr>
              <a:t>Qualitative Analysis Results</a:t>
            </a:r>
          </a:p>
          <a:p>
            <a:r>
              <a:rPr lang="en-US" sz="1600" dirty="0"/>
              <a:t>Sources of Bias</a:t>
            </a:r>
          </a:p>
          <a:p>
            <a:pPr lvl="1"/>
            <a:r>
              <a:rPr lang="en-US" sz="1600" dirty="0">
                <a:solidFill>
                  <a:srgbClr val="C00000"/>
                </a:solidFill>
              </a:rPr>
              <a:t>Sampling /Non-Response Bias</a:t>
            </a:r>
          </a:p>
          <a:p>
            <a:pPr lvl="1"/>
            <a:r>
              <a:rPr lang="en-US" sz="1600" dirty="0">
                <a:solidFill>
                  <a:srgbClr val="C00000"/>
                </a:solidFill>
              </a:rPr>
              <a:t>Measurement Bias</a:t>
            </a:r>
          </a:p>
          <a:p>
            <a:r>
              <a:rPr lang="en-US" sz="1600" dirty="0"/>
              <a:t>Data Analysis Personnel (would like to recruit an administrative or faculty volunteer)</a:t>
            </a:r>
          </a:p>
          <a:p>
            <a:pPr lvl="1"/>
            <a:r>
              <a:rPr lang="en-US" sz="1600" dirty="0"/>
              <a:t>Postdoctoral Volunteers</a:t>
            </a:r>
          </a:p>
          <a:p>
            <a:pPr lvl="2"/>
            <a:r>
              <a:rPr lang="en-US" sz="1600" dirty="0">
                <a:solidFill>
                  <a:srgbClr val="C00000"/>
                </a:solidFill>
              </a:rPr>
              <a:t>Marhiah C. Montoya, PhD (if others would like to volunteer to analyze these data in my place, I welcome it)</a:t>
            </a:r>
          </a:p>
          <a:p>
            <a:pPr lvl="2"/>
            <a:r>
              <a:rPr lang="en-US" sz="1600" dirty="0">
                <a:solidFill>
                  <a:srgbClr val="C00000"/>
                </a:solidFill>
              </a:rPr>
              <a:t>Other postdoctoral analysis personnel volunteers TBD (email </a:t>
            </a:r>
            <a:r>
              <a:rPr lang="en-US" sz="1600" dirty="0">
                <a:solidFill>
                  <a:srgbClr val="C00000"/>
                </a:solidFill>
                <a:hlinkClick r:id="rId3"/>
              </a:rPr>
              <a:t>marhiah.montoya@duke.edu</a:t>
            </a:r>
            <a:r>
              <a:rPr lang="en-US" sz="1600" dirty="0">
                <a:solidFill>
                  <a:srgbClr val="C00000"/>
                </a:solidFill>
              </a:rPr>
              <a:t> if you are interested in volunteering)</a:t>
            </a:r>
          </a:p>
        </p:txBody>
      </p:sp>
    </p:spTree>
    <p:extLst>
      <p:ext uri="{BB962C8B-B14F-4D97-AF65-F5344CB8AC3E}">
        <p14:creationId xmlns:p14="http://schemas.microsoft.com/office/powerpoint/2010/main" val="1067643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5">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5">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5">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5">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5">
                                            <p:txEl>
                                              <p:pRg st="11" end="1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5">
                                            <p:txEl>
                                              <p:pRg st="12" end="1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
                                            <p:txEl>
                                              <p:pRg st="13" end="1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5">
                                            <p:txEl>
                                              <p:pRg st="14" end="14"/>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5">
                                            <p:txEl>
                                              <p:pRg st="15" end="1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5">
                                            <p:txEl>
                                              <p:pRg st="16" end="1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5">
                                            <p:txEl>
                                              <p:pRg st="17" end="17"/>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5">
                                            <p:txEl>
                                              <p:pRg st="18" end="18"/>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5">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92E64-B121-44E1-8235-8D0ADC10197E}"/>
              </a:ext>
            </a:extLst>
          </p:cNvPr>
          <p:cNvSpPr>
            <a:spLocks noGrp="1"/>
          </p:cNvSpPr>
          <p:nvPr>
            <p:ph type="title"/>
          </p:nvPr>
        </p:nvSpPr>
        <p:spPr>
          <a:xfrm>
            <a:off x="0" y="0"/>
            <a:ext cx="12192000" cy="839755"/>
          </a:xfrm>
        </p:spPr>
        <p:txBody>
          <a:bodyPr>
            <a:normAutofit/>
          </a:bodyPr>
          <a:lstStyle/>
          <a:p>
            <a:r>
              <a:rPr lang="en-US" dirty="0"/>
              <a:t>DUPA Postdoctoral Working Conditions &amp; DEI Survey</a:t>
            </a:r>
          </a:p>
        </p:txBody>
      </p:sp>
      <p:graphicFrame>
        <p:nvGraphicFramePr>
          <p:cNvPr id="23" name="Table 23">
            <a:extLst>
              <a:ext uri="{FF2B5EF4-FFF2-40B4-BE49-F238E27FC236}">
                <a16:creationId xmlns:a16="http://schemas.microsoft.com/office/drawing/2014/main" id="{8C9E06F3-743E-4A8D-9EC4-12EE3027BE41}"/>
              </a:ext>
            </a:extLst>
          </p:cNvPr>
          <p:cNvGraphicFramePr>
            <a:graphicFrameLocks noGrp="1"/>
          </p:cNvGraphicFramePr>
          <p:nvPr>
            <p:ph idx="1"/>
            <p:extLst>
              <p:ext uri="{D42A27DB-BD31-4B8C-83A1-F6EECF244321}">
                <p14:modId xmlns:p14="http://schemas.microsoft.com/office/powerpoint/2010/main" val="2661478242"/>
              </p:ext>
            </p:extLst>
          </p:nvPr>
        </p:nvGraphicFramePr>
        <p:xfrm>
          <a:off x="129540" y="712222"/>
          <a:ext cx="11932920" cy="6035040"/>
        </p:xfrm>
        <a:graphic>
          <a:graphicData uri="http://schemas.openxmlformats.org/drawingml/2006/table">
            <a:tbl>
              <a:tblPr firstRow="1" bandRow="1">
                <a:tableStyleId>{1FECB4D8-DB02-4DC6-A0A2-4F2EBAE1DC90}</a:tableStyleId>
              </a:tblPr>
              <a:tblGrid>
                <a:gridCol w="5981700">
                  <a:extLst>
                    <a:ext uri="{9D8B030D-6E8A-4147-A177-3AD203B41FA5}">
                      <a16:colId xmlns:a16="http://schemas.microsoft.com/office/drawing/2014/main" val="2677039212"/>
                    </a:ext>
                  </a:extLst>
                </a:gridCol>
                <a:gridCol w="5951220">
                  <a:extLst>
                    <a:ext uri="{9D8B030D-6E8A-4147-A177-3AD203B41FA5}">
                      <a16:colId xmlns:a16="http://schemas.microsoft.com/office/drawing/2014/main" val="2823678546"/>
                    </a:ext>
                  </a:extLst>
                </a:gridCol>
              </a:tblGrid>
              <a:tr h="274320">
                <a:tc>
                  <a:txBody>
                    <a:bodyPr/>
                    <a:lstStyle/>
                    <a:p>
                      <a:r>
                        <a:rPr lang="en-US" sz="1600" dirty="0">
                          <a:solidFill>
                            <a:schemeClr val="tx1"/>
                          </a:solidFill>
                        </a:rPr>
                        <a:t>Survey Introduction</a:t>
                      </a:r>
                    </a:p>
                  </a:txBody>
                  <a:tcPr/>
                </a:tc>
                <a:tc>
                  <a:txBody>
                    <a:bodyPr/>
                    <a:lstStyle/>
                    <a:p>
                      <a:endParaRPr lang="en-US" sz="1600" dirty="0">
                        <a:solidFill>
                          <a:schemeClr val="tx1"/>
                        </a:solidFill>
                      </a:endParaRPr>
                    </a:p>
                  </a:txBody>
                  <a:tcPr/>
                </a:tc>
                <a:extLst>
                  <a:ext uri="{0D108BD9-81ED-4DB2-BD59-A6C34878D82A}">
                    <a16:rowId xmlns:a16="http://schemas.microsoft.com/office/drawing/2014/main" val="3744553088"/>
                  </a:ext>
                </a:extLst>
              </a:tr>
              <a:tr h="875820">
                <a:tc gridSpan="2">
                  <a:txBody>
                    <a:bodyPr/>
                    <a:lstStyle/>
                    <a:p>
                      <a:r>
                        <a:rPr lang="en-US" sz="1600" b="0" dirty="0">
                          <a:solidFill>
                            <a:schemeClr val="tx1"/>
                          </a:solidFill>
                        </a:rPr>
                        <a:t>The </a:t>
                      </a:r>
                      <a:r>
                        <a:rPr lang="en-US" sz="1600" b="1" dirty="0">
                          <a:solidFill>
                            <a:schemeClr val="tx1"/>
                          </a:solidFill>
                        </a:rPr>
                        <a:t>D</a:t>
                      </a:r>
                      <a:r>
                        <a:rPr lang="en-US" sz="1600" b="0" dirty="0">
                          <a:solidFill>
                            <a:schemeClr val="tx1"/>
                          </a:solidFill>
                        </a:rPr>
                        <a:t>uke </a:t>
                      </a:r>
                      <a:r>
                        <a:rPr lang="en-US" sz="1600" b="1" dirty="0">
                          <a:solidFill>
                            <a:schemeClr val="tx1"/>
                          </a:solidFill>
                        </a:rPr>
                        <a:t>U</a:t>
                      </a:r>
                      <a:r>
                        <a:rPr lang="en-US" sz="1600" b="0" dirty="0">
                          <a:solidFill>
                            <a:schemeClr val="tx1"/>
                          </a:solidFill>
                        </a:rPr>
                        <a:t>niversity </a:t>
                      </a:r>
                      <a:r>
                        <a:rPr lang="en-US" sz="1600" b="1" dirty="0">
                          <a:solidFill>
                            <a:schemeClr val="tx1"/>
                          </a:solidFill>
                        </a:rPr>
                        <a:t>P</a:t>
                      </a:r>
                      <a:r>
                        <a:rPr lang="en-US" sz="1600" b="0" dirty="0">
                          <a:solidFill>
                            <a:schemeClr val="tx1"/>
                          </a:solidFill>
                        </a:rPr>
                        <a:t>ostdoc </a:t>
                      </a:r>
                      <a:r>
                        <a:rPr lang="en-US" sz="1600" b="1" dirty="0">
                          <a:solidFill>
                            <a:schemeClr val="tx1"/>
                          </a:solidFill>
                        </a:rPr>
                        <a:t>A</a:t>
                      </a:r>
                      <a:r>
                        <a:rPr lang="en-US" sz="1600" b="0" dirty="0">
                          <a:solidFill>
                            <a:schemeClr val="tx1"/>
                          </a:solidFill>
                        </a:rPr>
                        <a:t>ssociation (DUPA) is making Diversity, Equity, and Inclusion (DEI) a priority to ensure postdocs have an accepting and supportive environment to contribute to their career growth and improve research conducted at Duke and beyond. It is DUPA’s goal to support, include, celebrate, and amplify voices of persons from all countries, cultures, ability statuses, and those part of the LGBTQIA+ community. This survey has been designed by Dr. Marhiah C. Montoya, a current Duke Postdoctoral Scholar and DUPA Diversity Chair. This survey is not intended for research purposes. </a:t>
                      </a:r>
                      <a:r>
                        <a:rPr lang="en-US" sz="1600" b="1" dirty="0">
                          <a:solidFill>
                            <a:schemeClr val="tx1"/>
                          </a:solidFill>
                        </a:rPr>
                        <a:t>The raw data will remain in the hands of Duke postdocs. The analysis will be performed by Duke postdocs. The survey analysis report (deidentified), will be distributed to all postdocs and posted on the DUPA website. </a:t>
                      </a:r>
                      <a:r>
                        <a:rPr lang="en-US" sz="1600" b="0" dirty="0">
                          <a:solidFill>
                            <a:schemeClr val="tx1"/>
                          </a:solidFill>
                        </a:rPr>
                        <a:t>In addition, the survey analysis report will also be distributed to the Duke Offices. </a:t>
                      </a:r>
                      <a:r>
                        <a:rPr lang="en-US" sz="1600" b="1" dirty="0">
                          <a:solidFill>
                            <a:schemeClr val="tx1"/>
                          </a:solidFill>
                        </a:rPr>
                        <a:t>The results will be used to inform DUPA how to advocate for postdocs and what improvements/services are needed to improve the research environment and postdoctoral training here at Duke. </a:t>
                      </a:r>
                    </a:p>
                    <a:p>
                      <a:endParaRPr lang="en-US" sz="1600" b="0" dirty="0">
                        <a:solidFill>
                          <a:schemeClr val="tx1"/>
                        </a:solidFill>
                      </a:endParaRPr>
                    </a:p>
                    <a:p>
                      <a:r>
                        <a:rPr lang="en-US" sz="1600" b="0" dirty="0">
                          <a:solidFill>
                            <a:schemeClr val="tx1"/>
                          </a:solidFill>
                        </a:rPr>
                        <a:t>This survey is being conducted for three reasons:</a:t>
                      </a:r>
                    </a:p>
                    <a:p>
                      <a:r>
                        <a:rPr lang="en-US" sz="1600" b="0" dirty="0">
                          <a:solidFill>
                            <a:schemeClr val="tx1"/>
                          </a:solidFill>
                        </a:rPr>
                        <a:t>1.) To identify professional and social well-being of postdocs and gain input from postdocs about the changes Duke and DUPA should make to improve our research culture and environment. </a:t>
                      </a:r>
                    </a:p>
                    <a:p>
                      <a:r>
                        <a:rPr lang="en-US" sz="1600" b="0" dirty="0">
                          <a:solidFill>
                            <a:schemeClr val="tx1"/>
                          </a:solidFill>
                        </a:rPr>
                        <a:t>2.) To describe the diversity of DUPA participants/non-participants and identify ways to improve engagement.</a:t>
                      </a:r>
                    </a:p>
                    <a:p>
                      <a:r>
                        <a:rPr lang="en-US" sz="1600" b="0" dirty="0">
                          <a:solidFill>
                            <a:schemeClr val="tx1"/>
                          </a:solidFill>
                        </a:rPr>
                        <a:t>3.) To identify postdoc social, research, and training needs regarding diversity, equity, and inclusion.</a:t>
                      </a:r>
                    </a:p>
                    <a:p>
                      <a:endParaRPr lang="en-US" sz="1600" b="0" dirty="0">
                        <a:solidFill>
                          <a:schemeClr val="tx1"/>
                        </a:solidFill>
                      </a:endParaRPr>
                    </a:p>
                    <a:p>
                      <a:r>
                        <a:rPr lang="en-US" sz="1600" b="0" dirty="0">
                          <a:solidFill>
                            <a:schemeClr val="tx1"/>
                          </a:solidFill>
                        </a:rPr>
                        <a:t>Your participation is voluntary, your responses are anonymous, and only collective findings will be reported.</a:t>
                      </a:r>
                    </a:p>
                    <a:p>
                      <a:r>
                        <a:rPr lang="en-US" sz="1600" b="0" dirty="0">
                          <a:solidFill>
                            <a:schemeClr val="tx1"/>
                          </a:solidFill>
                        </a:rPr>
                        <a:t>The data you provide is completely confidential. </a:t>
                      </a:r>
                    </a:p>
                    <a:p>
                      <a:r>
                        <a:rPr lang="en-US" sz="1600" b="0" dirty="0">
                          <a:solidFill>
                            <a:schemeClr val="tx1"/>
                          </a:solidFill>
                        </a:rPr>
                        <a:t>To ensure anonymity, when there are fewer than five (5) respondents in any potentially identifying category, responses will be reported in aggregate to protect identity.</a:t>
                      </a:r>
                    </a:p>
                    <a:p>
                      <a:endParaRPr lang="en-US" sz="1600" b="0" dirty="0">
                        <a:solidFill>
                          <a:schemeClr val="tx1"/>
                        </a:solidFill>
                      </a:endParaRPr>
                    </a:p>
                    <a:p>
                      <a:r>
                        <a:rPr lang="en-US" sz="1600" b="0" dirty="0">
                          <a:solidFill>
                            <a:schemeClr val="tx1"/>
                          </a:solidFill>
                        </a:rPr>
                        <a:t>If you have questions about this survey or are interested in contributing to DUPA Diversity efforts, please contact Marhiah Montoya, Ph.D. at </a:t>
                      </a:r>
                      <a:r>
                        <a:rPr lang="en-US" sz="1600" b="0" dirty="0">
                          <a:solidFill>
                            <a:schemeClr val="tx1"/>
                          </a:solidFill>
                          <a:hlinkClick r:id="rId2"/>
                        </a:rPr>
                        <a:t>Marhiah.Montoya@duke.edu</a:t>
                      </a:r>
                      <a:endParaRPr lang="en-US" sz="1600" b="0" dirty="0">
                        <a:solidFill>
                          <a:schemeClr val="tx1"/>
                        </a:solidFill>
                      </a:endParaRPr>
                    </a:p>
                    <a:p>
                      <a:r>
                        <a:rPr lang="en-US" sz="1600" b="0" dirty="0">
                          <a:solidFill>
                            <a:schemeClr val="tx1"/>
                          </a:solidFill>
                        </a:rPr>
                        <a:t>Thank you for sharing your feedback to improve the postdoctoral experience at Duke. Your opinion counts, your well-being matters.  </a:t>
                      </a:r>
                    </a:p>
                  </a:txBody>
                  <a:tcPr/>
                </a:tc>
                <a:tc hMerge="1">
                  <a:txBody>
                    <a:bodyPr/>
                    <a:lstStyle/>
                    <a:p>
                      <a:endParaRPr lang="en-US" sz="1600" dirty="0">
                        <a:solidFill>
                          <a:schemeClr val="tx1"/>
                        </a:solidFill>
                      </a:endParaRPr>
                    </a:p>
                  </a:txBody>
                  <a:tcPr/>
                </a:tc>
                <a:extLst>
                  <a:ext uri="{0D108BD9-81ED-4DB2-BD59-A6C34878D82A}">
                    <a16:rowId xmlns:a16="http://schemas.microsoft.com/office/drawing/2014/main" val="1159713870"/>
                  </a:ext>
                </a:extLst>
              </a:tr>
            </a:tbl>
          </a:graphicData>
        </a:graphic>
      </p:graphicFrame>
    </p:spTree>
    <p:extLst>
      <p:ext uri="{BB962C8B-B14F-4D97-AF65-F5344CB8AC3E}">
        <p14:creationId xmlns:p14="http://schemas.microsoft.com/office/powerpoint/2010/main" val="2780767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92E64-B121-44E1-8235-8D0ADC10197E}"/>
              </a:ext>
            </a:extLst>
          </p:cNvPr>
          <p:cNvSpPr>
            <a:spLocks noGrp="1"/>
          </p:cNvSpPr>
          <p:nvPr>
            <p:ph type="title"/>
          </p:nvPr>
        </p:nvSpPr>
        <p:spPr>
          <a:xfrm>
            <a:off x="0" y="0"/>
            <a:ext cx="12192000" cy="839755"/>
          </a:xfrm>
        </p:spPr>
        <p:txBody>
          <a:bodyPr>
            <a:normAutofit/>
          </a:bodyPr>
          <a:lstStyle/>
          <a:p>
            <a:r>
              <a:rPr lang="en-US" sz="4000" dirty="0"/>
              <a:t>Demographics – Postdoctoral Status &amp; Attributes</a:t>
            </a:r>
          </a:p>
        </p:txBody>
      </p:sp>
      <p:graphicFrame>
        <p:nvGraphicFramePr>
          <p:cNvPr id="23" name="Table 23">
            <a:extLst>
              <a:ext uri="{FF2B5EF4-FFF2-40B4-BE49-F238E27FC236}">
                <a16:creationId xmlns:a16="http://schemas.microsoft.com/office/drawing/2014/main" id="{8C9E06F3-743E-4A8D-9EC4-12EE3027BE41}"/>
              </a:ext>
            </a:extLst>
          </p:cNvPr>
          <p:cNvGraphicFramePr>
            <a:graphicFrameLocks noGrp="1"/>
          </p:cNvGraphicFramePr>
          <p:nvPr>
            <p:ph idx="1"/>
            <p:extLst>
              <p:ext uri="{D42A27DB-BD31-4B8C-83A1-F6EECF244321}">
                <p14:modId xmlns:p14="http://schemas.microsoft.com/office/powerpoint/2010/main" val="2721924276"/>
              </p:ext>
            </p:extLst>
          </p:nvPr>
        </p:nvGraphicFramePr>
        <p:xfrm>
          <a:off x="129540" y="1506739"/>
          <a:ext cx="11932920" cy="5127780"/>
        </p:xfrm>
        <a:graphic>
          <a:graphicData uri="http://schemas.openxmlformats.org/drawingml/2006/table">
            <a:tbl>
              <a:tblPr firstRow="1" bandRow="1">
                <a:tableStyleId>{1FECB4D8-DB02-4DC6-A0A2-4F2EBAE1DC90}</a:tableStyleId>
              </a:tblPr>
              <a:tblGrid>
                <a:gridCol w="5045133">
                  <a:extLst>
                    <a:ext uri="{9D8B030D-6E8A-4147-A177-3AD203B41FA5}">
                      <a16:colId xmlns:a16="http://schemas.microsoft.com/office/drawing/2014/main" val="2677039212"/>
                    </a:ext>
                  </a:extLst>
                </a:gridCol>
                <a:gridCol w="6887787">
                  <a:extLst>
                    <a:ext uri="{9D8B030D-6E8A-4147-A177-3AD203B41FA5}">
                      <a16:colId xmlns:a16="http://schemas.microsoft.com/office/drawing/2014/main" val="2823678546"/>
                    </a:ext>
                  </a:extLst>
                </a:gridCol>
              </a:tblGrid>
              <a:tr h="274320">
                <a:tc>
                  <a:txBody>
                    <a:bodyPr/>
                    <a:lstStyle/>
                    <a:p>
                      <a:r>
                        <a:rPr lang="en-US" sz="1600" dirty="0">
                          <a:solidFill>
                            <a:schemeClr val="tx1"/>
                          </a:solidFill>
                        </a:rPr>
                        <a:t>Question</a:t>
                      </a:r>
                    </a:p>
                  </a:txBody>
                  <a:tcPr/>
                </a:tc>
                <a:tc>
                  <a:txBody>
                    <a:bodyPr/>
                    <a:lstStyle/>
                    <a:p>
                      <a:r>
                        <a:rPr lang="en-US" sz="1600" dirty="0">
                          <a:solidFill>
                            <a:schemeClr val="tx1"/>
                          </a:solidFill>
                        </a:rPr>
                        <a:t>Answer Choices</a:t>
                      </a:r>
                    </a:p>
                  </a:txBody>
                  <a:tcPr/>
                </a:tc>
                <a:extLst>
                  <a:ext uri="{0D108BD9-81ED-4DB2-BD59-A6C34878D82A}">
                    <a16:rowId xmlns:a16="http://schemas.microsoft.com/office/drawing/2014/main" val="3744553088"/>
                  </a:ext>
                </a:extLst>
              </a:tr>
              <a:tr h="625434">
                <a:tc>
                  <a:txBody>
                    <a:bodyPr/>
                    <a:lstStyle/>
                    <a:p>
                      <a:r>
                        <a:rPr lang="en-US" sz="1400" b="1" dirty="0">
                          <a:solidFill>
                            <a:schemeClr val="tx1"/>
                          </a:solidFill>
                        </a:rPr>
                        <a:t>1) What is your current postdoctoral appointment?</a:t>
                      </a:r>
                    </a:p>
                  </a:txBody>
                  <a:tcPr/>
                </a:tc>
                <a:tc>
                  <a:txBody>
                    <a:bodyPr/>
                    <a:lstStyle/>
                    <a:p>
                      <a:pPr marL="0" indent="0">
                        <a:buFont typeface="Arial" panose="020B0604020202020204" pitchFamily="34" charset="0"/>
                        <a:buNone/>
                      </a:pPr>
                      <a:r>
                        <a:rPr lang="en-US" sz="1400" dirty="0">
                          <a:solidFill>
                            <a:schemeClr val="tx1"/>
                          </a:solidFill>
                        </a:rPr>
                        <a:t>●Postdoctoral Associate    ●Postdoctoral Scholar    ●Research Associate Senior</a:t>
                      </a:r>
                    </a:p>
                    <a:p>
                      <a:r>
                        <a:rPr lang="en-US" sz="1400" dirty="0">
                          <a:solidFill>
                            <a:schemeClr val="tx1"/>
                          </a:solidFill>
                        </a:rPr>
                        <a:t>●</a:t>
                      </a:r>
                      <a:r>
                        <a:rPr lang="en-US" sz="1400" dirty="0">
                          <a:solidFill>
                            <a:srgbClr val="FF0000"/>
                          </a:solidFill>
                        </a:rPr>
                        <a:t>Other Postdoctoral-Level Person (i.e. visiting scholar, etc.)</a:t>
                      </a:r>
                    </a:p>
                  </a:txBody>
                  <a:tcPr/>
                </a:tc>
                <a:extLst>
                  <a:ext uri="{0D108BD9-81ED-4DB2-BD59-A6C34878D82A}">
                    <a16:rowId xmlns:a16="http://schemas.microsoft.com/office/drawing/2014/main" val="1159713870"/>
                  </a:ext>
                </a:extLst>
              </a:tr>
              <a:tr h="685800">
                <a:tc>
                  <a:txBody>
                    <a:bodyPr/>
                    <a:lstStyle/>
                    <a:p>
                      <a:r>
                        <a:rPr lang="en-US" sz="1400" b="1" dirty="0">
                          <a:solidFill>
                            <a:schemeClr val="tx1"/>
                          </a:solidFill>
                        </a:rPr>
                        <a:t>2) How long have you been a Postdoc at Duke?</a:t>
                      </a:r>
                    </a:p>
                  </a:txBody>
                  <a:tcPr/>
                </a:tc>
                <a:tc>
                  <a:txBody>
                    <a:bodyPr/>
                    <a:lstStyle/>
                    <a:p>
                      <a:r>
                        <a:rPr lang="en-US" sz="1400" dirty="0">
                          <a:solidFill>
                            <a:schemeClr val="tx1"/>
                          </a:solidFill>
                        </a:rPr>
                        <a:t>●Less than 6 Months     ●6 Months to 1 year     ●1 - 2 years     ●2 - 3 years</a:t>
                      </a:r>
                    </a:p>
                    <a:p>
                      <a:r>
                        <a:rPr lang="en-US" sz="1400" dirty="0">
                          <a:solidFill>
                            <a:schemeClr val="tx1"/>
                          </a:solidFill>
                        </a:rPr>
                        <a:t>●3 - 4 years                     ●4 – 5 years                     ●Greater than 5 years</a:t>
                      </a:r>
                    </a:p>
                  </a:txBody>
                  <a:tcPr/>
                </a:tc>
                <a:extLst>
                  <a:ext uri="{0D108BD9-81ED-4DB2-BD59-A6C34878D82A}">
                    <a16:rowId xmlns:a16="http://schemas.microsoft.com/office/drawing/2014/main" val="299699709"/>
                  </a:ext>
                </a:extLst>
              </a:tr>
              <a:tr h="433266">
                <a:tc>
                  <a:txBody>
                    <a:bodyPr/>
                    <a:lstStyle/>
                    <a:p>
                      <a:r>
                        <a:rPr lang="en-US" sz="1400" b="1" dirty="0">
                          <a:solidFill>
                            <a:schemeClr val="tx1"/>
                          </a:solidFill>
                        </a:rPr>
                        <a:t>3) What is your sex/gender? (Select all that apply)</a:t>
                      </a:r>
                    </a:p>
                  </a:txBody>
                  <a:tcPr/>
                </a:tc>
                <a:tc>
                  <a:txBody>
                    <a:bodyPr/>
                    <a:lstStyle/>
                    <a:p>
                      <a:r>
                        <a:rPr lang="en-US" sz="1400" dirty="0">
                          <a:solidFill>
                            <a:schemeClr val="tx1"/>
                          </a:solidFill>
                        </a:rPr>
                        <a:t>●Do not wish to answer     ●Male                 ●Female                ●Cisgender     </a:t>
                      </a:r>
                    </a:p>
                    <a:p>
                      <a:r>
                        <a:rPr lang="en-US" sz="1400" dirty="0">
                          <a:solidFill>
                            <a:schemeClr val="tx1"/>
                          </a:solidFill>
                        </a:rPr>
                        <a:t>●Transgender                       ●Genderfluid     ●Genderqueer     ●Gender-neutral     ●Non-Binary                         ●Agender           ●Another gender not listed above</a:t>
                      </a:r>
                    </a:p>
                  </a:txBody>
                  <a:tcPr/>
                </a:tc>
                <a:extLst>
                  <a:ext uri="{0D108BD9-81ED-4DB2-BD59-A6C34878D82A}">
                    <a16:rowId xmlns:a16="http://schemas.microsoft.com/office/drawing/2014/main" val="3592497585"/>
                  </a:ext>
                </a:extLst>
              </a:tr>
              <a:tr h="433266">
                <a:tc>
                  <a:txBody>
                    <a:bodyPr/>
                    <a:lstStyle/>
                    <a:p>
                      <a:r>
                        <a:rPr lang="en-US" sz="1400" b="1" dirty="0"/>
                        <a:t>4) What is your current age (years)?</a:t>
                      </a:r>
                    </a:p>
                  </a:txBody>
                  <a:tcPr/>
                </a:tc>
                <a:tc>
                  <a:txBody>
                    <a:bodyPr/>
                    <a:lstStyle/>
                    <a:p>
                      <a:r>
                        <a:rPr lang="en-US" sz="1400" dirty="0">
                          <a:solidFill>
                            <a:schemeClr val="tx1"/>
                          </a:solidFill>
                        </a:rPr>
                        <a:t>●Do not wish to answer  ●</a:t>
                      </a:r>
                      <a:r>
                        <a:rPr lang="en-US" sz="1400" dirty="0"/>
                        <a:t>&lt; 25      </a:t>
                      </a:r>
                      <a:r>
                        <a:rPr lang="en-US" sz="1400" dirty="0">
                          <a:solidFill>
                            <a:schemeClr val="tx1"/>
                          </a:solidFill>
                        </a:rPr>
                        <a:t>●</a:t>
                      </a:r>
                      <a:r>
                        <a:rPr lang="en-US" sz="1400" dirty="0"/>
                        <a:t>25 – 29      </a:t>
                      </a:r>
                      <a:r>
                        <a:rPr lang="en-US" sz="1400" dirty="0">
                          <a:solidFill>
                            <a:schemeClr val="tx1"/>
                          </a:solidFill>
                        </a:rPr>
                        <a:t>●</a:t>
                      </a:r>
                      <a:r>
                        <a:rPr lang="en-US" sz="1400" dirty="0"/>
                        <a:t>30 – 34     </a:t>
                      </a:r>
                      <a:r>
                        <a:rPr lang="en-US" sz="1400" dirty="0">
                          <a:solidFill>
                            <a:schemeClr val="tx1"/>
                          </a:solidFill>
                        </a:rPr>
                        <a:t>●</a:t>
                      </a:r>
                      <a:r>
                        <a:rPr lang="en-US" sz="1400" dirty="0"/>
                        <a:t>35 – 39      </a:t>
                      </a:r>
                      <a:r>
                        <a:rPr lang="en-US" sz="1400" dirty="0">
                          <a:solidFill>
                            <a:schemeClr val="tx1"/>
                          </a:solidFill>
                        </a:rPr>
                        <a:t>●</a:t>
                      </a:r>
                      <a:r>
                        <a:rPr lang="en-US" sz="1400" dirty="0"/>
                        <a:t>40+</a:t>
                      </a:r>
                    </a:p>
                  </a:txBody>
                  <a:tcPr/>
                </a:tc>
                <a:extLst>
                  <a:ext uri="{0D108BD9-81ED-4DB2-BD59-A6C34878D82A}">
                    <a16:rowId xmlns:a16="http://schemas.microsoft.com/office/drawing/2014/main" val="2076238195"/>
                  </a:ext>
                </a:extLst>
              </a:tr>
              <a:tr h="433266">
                <a:tc>
                  <a:txBody>
                    <a:bodyPr/>
                    <a:lstStyle/>
                    <a:p>
                      <a:r>
                        <a:rPr lang="en-US" sz="1400" b="1" dirty="0"/>
                        <a:t>5) What is your race/ethnicity? (Select all that apply)</a:t>
                      </a:r>
                    </a:p>
                  </a:txBody>
                  <a:tcPr/>
                </a:tc>
                <a:tc>
                  <a:txBody>
                    <a:bodyPr/>
                    <a:lstStyle/>
                    <a:p>
                      <a:r>
                        <a:rPr lang="en-US" sz="1400" dirty="0">
                          <a:solidFill>
                            <a:schemeClr val="tx1"/>
                          </a:solidFill>
                        </a:rPr>
                        <a:t>●</a:t>
                      </a:r>
                      <a:r>
                        <a:rPr lang="en-US" sz="1400" dirty="0"/>
                        <a:t>Do Not Wish to Answer    </a:t>
                      </a:r>
                      <a:r>
                        <a:rPr lang="en-US" sz="1400" dirty="0">
                          <a:solidFill>
                            <a:schemeClr val="tx1"/>
                          </a:solidFill>
                        </a:rPr>
                        <a:t>●</a:t>
                      </a:r>
                      <a:r>
                        <a:rPr lang="en-US" sz="1400" dirty="0"/>
                        <a:t>American Indian/Alaska Native  </a:t>
                      </a:r>
                      <a:r>
                        <a:rPr lang="en-US" sz="1400" dirty="0">
                          <a:solidFill>
                            <a:schemeClr val="tx1"/>
                          </a:solidFill>
                        </a:rPr>
                        <a:t>●</a:t>
                      </a:r>
                      <a:r>
                        <a:rPr lang="en-US" sz="1400" dirty="0"/>
                        <a:t>Asian</a:t>
                      </a:r>
                    </a:p>
                    <a:p>
                      <a:r>
                        <a:rPr lang="en-US" sz="1400" dirty="0">
                          <a:solidFill>
                            <a:schemeClr val="tx1"/>
                          </a:solidFill>
                        </a:rPr>
                        <a:t>●</a:t>
                      </a:r>
                      <a:r>
                        <a:rPr lang="en-US" sz="1400" dirty="0"/>
                        <a:t>Black or African                  </a:t>
                      </a:r>
                      <a:r>
                        <a:rPr lang="en-US" sz="1400" dirty="0">
                          <a:solidFill>
                            <a:schemeClr val="tx1"/>
                          </a:solidFill>
                        </a:rPr>
                        <a:t>●</a:t>
                      </a:r>
                      <a:r>
                        <a:rPr lang="en-US" sz="1400" dirty="0"/>
                        <a:t>Caucasian</a:t>
                      </a:r>
                      <a:r>
                        <a:rPr lang="en-US" sz="1400" dirty="0">
                          <a:solidFill>
                            <a:schemeClr val="dk1"/>
                          </a:solidFill>
                        </a:rPr>
                        <a:t>                                       </a:t>
                      </a:r>
                      <a:r>
                        <a:rPr lang="en-US" sz="1400" dirty="0">
                          <a:solidFill>
                            <a:schemeClr val="tx1"/>
                          </a:solidFill>
                        </a:rPr>
                        <a:t>●</a:t>
                      </a:r>
                      <a:r>
                        <a:rPr lang="en-US" sz="1400" dirty="0"/>
                        <a:t>Hispanic or Latinx</a:t>
                      </a:r>
                    </a:p>
                    <a:p>
                      <a:r>
                        <a:rPr lang="en-US" sz="1400" dirty="0">
                          <a:solidFill>
                            <a:schemeClr val="tx1"/>
                          </a:solidFill>
                        </a:rPr>
                        <a:t>●</a:t>
                      </a:r>
                      <a:r>
                        <a:rPr lang="en-US" sz="1400" dirty="0"/>
                        <a:t>Native Hawaiian/Pacific Islander</a:t>
                      </a:r>
                    </a:p>
                  </a:txBody>
                  <a:tcPr/>
                </a:tc>
                <a:extLst>
                  <a:ext uri="{0D108BD9-81ED-4DB2-BD59-A6C34878D82A}">
                    <a16:rowId xmlns:a16="http://schemas.microsoft.com/office/drawing/2014/main" val="3575271811"/>
                  </a:ext>
                </a:extLst>
              </a:tr>
              <a:tr h="433266">
                <a:tc>
                  <a:txBody>
                    <a:bodyPr/>
                    <a:lstStyle/>
                    <a:p>
                      <a:r>
                        <a:rPr lang="en-US" sz="1400" b="1" dirty="0"/>
                        <a:t>6) Do you have any other diverse attributes? </a:t>
                      </a:r>
                    </a:p>
                    <a:p>
                      <a:r>
                        <a:rPr lang="en-US" sz="1400" b="1" dirty="0"/>
                        <a:t>(Select all that apply)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a:t>
                      </a:r>
                      <a:r>
                        <a:rPr lang="en-US" sz="1400" dirty="0"/>
                        <a:t>None                                                                  </a:t>
                      </a:r>
                      <a:r>
                        <a:rPr lang="en-US" sz="1400" dirty="0">
                          <a:solidFill>
                            <a:schemeClr val="tx1"/>
                          </a:solidFill>
                        </a:rPr>
                        <a:t>●</a:t>
                      </a:r>
                      <a:r>
                        <a:rPr lang="en-US" sz="1400" dirty="0"/>
                        <a:t>Do Not Wish to Answer</a:t>
                      </a:r>
                    </a:p>
                    <a:p>
                      <a:r>
                        <a:rPr lang="en-US" sz="1400" dirty="0">
                          <a:solidFill>
                            <a:schemeClr val="tx1"/>
                          </a:solidFill>
                        </a:rPr>
                        <a:t>●</a:t>
                      </a:r>
                      <a:r>
                        <a:rPr lang="en-US" sz="1400" dirty="0"/>
                        <a:t>Differently Able – Physical                             </a:t>
                      </a:r>
                      <a:r>
                        <a:rPr lang="en-US" sz="1400" dirty="0">
                          <a:solidFill>
                            <a:schemeClr val="tx1"/>
                          </a:solidFill>
                        </a:rPr>
                        <a:t>●</a:t>
                      </a:r>
                      <a:r>
                        <a:rPr lang="en-US" sz="1400" dirty="0">
                          <a:solidFill>
                            <a:srgbClr val="FF0000"/>
                          </a:solidFill>
                        </a:rPr>
                        <a:t>Differently Able – Vision </a:t>
                      </a:r>
                    </a:p>
                    <a:p>
                      <a:r>
                        <a:rPr lang="en-US" sz="1400" dirty="0">
                          <a:solidFill>
                            <a:schemeClr val="tx1"/>
                          </a:solidFill>
                        </a:rPr>
                        <a:t>●</a:t>
                      </a:r>
                      <a:r>
                        <a:rPr lang="en-US" sz="1400" dirty="0"/>
                        <a:t>Differently Able – Deaf/Hard of Hearing     </a:t>
                      </a:r>
                      <a:r>
                        <a:rPr lang="en-US" sz="1400" dirty="0">
                          <a:solidFill>
                            <a:schemeClr val="tx1"/>
                          </a:solidFill>
                        </a:rPr>
                        <a:t>●</a:t>
                      </a:r>
                      <a:r>
                        <a:rPr lang="en-US" sz="1400" dirty="0"/>
                        <a:t>First Generation Immigrant</a:t>
                      </a:r>
                    </a:p>
                    <a:p>
                      <a:r>
                        <a:rPr lang="en-US" sz="1400" dirty="0">
                          <a:solidFill>
                            <a:schemeClr val="tx1"/>
                          </a:solidFill>
                        </a:rPr>
                        <a:t>●</a:t>
                      </a:r>
                      <a:r>
                        <a:rPr lang="en-US" sz="1400" dirty="0">
                          <a:solidFill>
                            <a:srgbClr val="FF0000"/>
                          </a:solidFill>
                        </a:rPr>
                        <a:t>First Generation Student (Specify)               </a:t>
                      </a:r>
                      <a:r>
                        <a:rPr lang="en-US" sz="1400" dirty="0">
                          <a:solidFill>
                            <a:schemeClr val="tx1"/>
                          </a:solidFill>
                        </a:rPr>
                        <a:t>●Second Generation Immigrant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a:t>
                      </a:r>
                      <a:r>
                        <a:rPr lang="en-US" sz="1400" dirty="0"/>
                        <a:t>International Postdoc                                     </a:t>
                      </a:r>
                      <a:r>
                        <a:rPr lang="en-US" sz="1400" dirty="0">
                          <a:solidFill>
                            <a:schemeClr val="tx1"/>
                          </a:solidFill>
                        </a:rPr>
                        <a:t>●</a:t>
                      </a:r>
                      <a:r>
                        <a:rPr lang="en-US" sz="1400" dirty="0">
                          <a:solidFill>
                            <a:srgbClr val="FF0000"/>
                          </a:solidFill>
                        </a:rPr>
                        <a:t>Low Income Background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a:t>
                      </a:r>
                      <a:r>
                        <a:rPr lang="en-US" sz="1400" dirty="0"/>
                        <a:t>LGBTQAI+                                                          </a:t>
                      </a:r>
                      <a:r>
                        <a:rPr lang="en-US" sz="1400" dirty="0">
                          <a:solidFill>
                            <a:schemeClr val="tx1"/>
                          </a:solidFill>
                        </a:rPr>
                        <a:t>●</a:t>
                      </a:r>
                      <a:r>
                        <a:rPr lang="en-US" sz="1400" dirty="0"/>
                        <a:t>Military Veteran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a:t>
                      </a:r>
                      <a:r>
                        <a:rPr lang="en-US" sz="1400" dirty="0">
                          <a:solidFill>
                            <a:srgbClr val="FF0000"/>
                          </a:solidFill>
                        </a:rPr>
                        <a:t>Rural Background                                            </a:t>
                      </a:r>
                      <a:r>
                        <a:rPr lang="en-US" sz="1400" dirty="0">
                          <a:solidFill>
                            <a:schemeClr val="tx1"/>
                          </a:solidFill>
                        </a:rPr>
                        <a:t>●</a:t>
                      </a:r>
                      <a:r>
                        <a:rPr lang="en-US" sz="1400" dirty="0">
                          <a:solidFill>
                            <a:srgbClr val="FF0000"/>
                          </a:solidFill>
                        </a:rPr>
                        <a:t>Other Attribute (specify)</a:t>
                      </a:r>
                    </a:p>
                  </a:txBody>
                  <a:tcPr/>
                </a:tc>
                <a:extLst>
                  <a:ext uri="{0D108BD9-81ED-4DB2-BD59-A6C34878D82A}">
                    <a16:rowId xmlns:a16="http://schemas.microsoft.com/office/drawing/2014/main" val="2398214011"/>
                  </a:ext>
                </a:extLst>
              </a:tr>
            </a:tbl>
          </a:graphicData>
        </a:graphic>
      </p:graphicFrame>
      <p:sp>
        <p:nvSpPr>
          <p:cNvPr id="7" name="TextBox 6">
            <a:extLst>
              <a:ext uri="{FF2B5EF4-FFF2-40B4-BE49-F238E27FC236}">
                <a16:creationId xmlns:a16="http://schemas.microsoft.com/office/drawing/2014/main" id="{F47FAA08-15ED-4160-9F01-071805776230}"/>
              </a:ext>
            </a:extLst>
          </p:cNvPr>
          <p:cNvSpPr txBox="1"/>
          <p:nvPr/>
        </p:nvSpPr>
        <p:spPr>
          <a:xfrm>
            <a:off x="3622618" y="839755"/>
            <a:ext cx="4710890" cy="523220"/>
          </a:xfrm>
          <a:prstGeom prst="rect">
            <a:avLst/>
          </a:prstGeom>
          <a:solidFill>
            <a:schemeClr val="bg2"/>
          </a:solidFill>
        </p:spPr>
        <p:txBody>
          <a:bodyPr wrap="square" rtlCol="0">
            <a:spAutoFit/>
          </a:bodyPr>
          <a:lstStyle/>
          <a:p>
            <a:pPr algn="ctr"/>
            <a:r>
              <a:rPr lang="en-US" sz="1400" dirty="0">
                <a:solidFill>
                  <a:srgbClr val="C00000"/>
                </a:solidFill>
              </a:rPr>
              <a:t>Demographic identifiers may be combined to maintain confidentiality </a:t>
            </a:r>
          </a:p>
        </p:txBody>
      </p:sp>
    </p:spTree>
    <p:extLst>
      <p:ext uri="{BB962C8B-B14F-4D97-AF65-F5344CB8AC3E}">
        <p14:creationId xmlns:p14="http://schemas.microsoft.com/office/powerpoint/2010/main" val="4012928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92E64-B121-44E1-8235-8D0ADC10197E}"/>
              </a:ext>
            </a:extLst>
          </p:cNvPr>
          <p:cNvSpPr>
            <a:spLocks noGrp="1"/>
          </p:cNvSpPr>
          <p:nvPr>
            <p:ph type="title"/>
          </p:nvPr>
        </p:nvSpPr>
        <p:spPr>
          <a:xfrm>
            <a:off x="0" y="0"/>
            <a:ext cx="12192000" cy="839755"/>
          </a:xfrm>
        </p:spPr>
        <p:txBody>
          <a:bodyPr>
            <a:normAutofit/>
          </a:bodyPr>
          <a:lstStyle/>
          <a:p>
            <a:r>
              <a:rPr lang="en-US" sz="4000" dirty="0"/>
              <a:t>Workplace Environment &amp; Working Conditions</a:t>
            </a:r>
          </a:p>
        </p:txBody>
      </p:sp>
      <p:graphicFrame>
        <p:nvGraphicFramePr>
          <p:cNvPr id="23" name="Table 23">
            <a:extLst>
              <a:ext uri="{FF2B5EF4-FFF2-40B4-BE49-F238E27FC236}">
                <a16:creationId xmlns:a16="http://schemas.microsoft.com/office/drawing/2014/main" id="{8C9E06F3-743E-4A8D-9EC4-12EE3027BE41}"/>
              </a:ext>
            </a:extLst>
          </p:cNvPr>
          <p:cNvGraphicFramePr>
            <a:graphicFrameLocks noGrp="1"/>
          </p:cNvGraphicFramePr>
          <p:nvPr>
            <p:ph idx="1"/>
            <p:extLst>
              <p:ext uri="{D42A27DB-BD31-4B8C-83A1-F6EECF244321}">
                <p14:modId xmlns:p14="http://schemas.microsoft.com/office/powerpoint/2010/main" val="1791175525"/>
              </p:ext>
            </p:extLst>
          </p:nvPr>
        </p:nvGraphicFramePr>
        <p:xfrm>
          <a:off x="129540" y="702594"/>
          <a:ext cx="11932920" cy="5263173"/>
        </p:xfrm>
        <a:graphic>
          <a:graphicData uri="http://schemas.openxmlformats.org/drawingml/2006/table">
            <a:tbl>
              <a:tblPr firstRow="1" bandRow="1">
                <a:tableStyleId>{FABFCF23-3B69-468F-B69F-88F6DE6A72F2}</a:tableStyleId>
              </a:tblPr>
              <a:tblGrid>
                <a:gridCol w="6770024">
                  <a:extLst>
                    <a:ext uri="{9D8B030D-6E8A-4147-A177-3AD203B41FA5}">
                      <a16:colId xmlns:a16="http://schemas.microsoft.com/office/drawing/2014/main" val="2677039212"/>
                    </a:ext>
                  </a:extLst>
                </a:gridCol>
                <a:gridCol w="5162896">
                  <a:extLst>
                    <a:ext uri="{9D8B030D-6E8A-4147-A177-3AD203B41FA5}">
                      <a16:colId xmlns:a16="http://schemas.microsoft.com/office/drawing/2014/main" val="2823678546"/>
                    </a:ext>
                  </a:extLst>
                </a:gridCol>
              </a:tblGrid>
              <a:tr h="255972">
                <a:tc>
                  <a:txBody>
                    <a:bodyPr/>
                    <a:lstStyle/>
                    <a:p>
                      <a:r>
                        <a:rPr lang="en-US" sz="1400" dirty="0">
                          <a:solidFill>
                            <a:schemeClr val="tx1"/>
                          </a:solidFill>
                        </a:rPr>
                        <a:t>Question</a:t>
                      </a:r>
                    </a:p>
                  </a:txBody>
                  <a:tcPr/>
                </a:tc>
                <a:tc>
                  <a:txBody>
                    <a:bodyPr/>
                    <a:lstStyle/>
                    <a:p>
                      <a:r>
                        <a:rPr lang="en-US" sz="1400" dirty="0">
                          <a:solidFill>
                            <a:schemeClr val="tx1"/>
                          </a:solidFill>
                        </a:rPr>
                        <a:t>Answer Choices</a:t>
                      </a:r>
                    </a:p>
                  </a:txBody>
                  <a:tcPr/>
                </a:tc>
                <a:extLst>
                  <a:ext uri="{0D108BD9-81ED-4DB2-BD59-A6C34878D82A}">
                    <a16:rowId xmlns:a16="http://schemas.microsoft.com/office/drawing/2014/main" val="3744553088"/>
                  </a:ext>
                </a:extLst>
              </a:tr>
              <a:tr h="325413">
                <a:tc>
                  <a:txBody>
                    <a:bodyPr/>
                    <a:lstStyle/>
                    <a:p>
                      <a:r>
                        <a:rPr lang="en-US" sz="1400" b="1" dirty="0"/>
                        <a:t>7) On average, how many hours do you </a:t>
                      </a:r>
                      <a:r>
                        <a:rPr lang="en-US" sz="1400" b="1" u="sng" dirty="0"/>
                        <a:t>sleep daily</a:t>
                      </a:r>
                      <a:r>
                        <a:rPr lang="en-US" sz="1400" b="1" dirty="0"/>
                        <a:t>?</a:t>
                      </a:r>
                    </a:p>
                  </a:txBody>
                  <a:tcPr/>
                </a:tc>
                <a:tc>
                  <a:txBody>
                    <a:bodyPr/>
                    <a:lstStyle/>
                    <a:p>
                      <a:r>
                        <a:rPr lang="en-US" sz="1400" dirty="0"/>
                        <a:t>Enter Number</a:t>
                      </a:r>
                    </a:p>
                  </a:txBody>
                  <a:tcPr/>
                </a:tc>
                <a:extLst>
                  <a:ext uri="{0D108BD9-81ED-4DB2-BD59-A6C34878D82A}">
                    <a16:rowId xmlns:a16="http://schemas.microsoft.com/office/drawing/2014/main" val="3353613288"/>
                  </a:ext>
                </a:extLst>
              </a:tr>
              <a:tr h="322642">
                <a:tc>
                  <a:txBody>
                    <a:bodyPr/>
                    <a:lstStyle/>
                    <a:p>
                      <a:r>
                        <a:rPr lang="en-US" sz="1400" b="1" dirty="0"/>
                        <a:t>8) On average, how many hours do you </a:t>
                      </a:r>
                      <a:r>
                        <a:rPr lang="en-US" sz="1400" b="1" u="sng" dirty="0"/>
                        <a:t>work per week</a:t>
                      </a:r>
                      <a:r>
                        <a:rPr lang="en-US" sz="1400" b="1" dirty="0"/>
                        <a:t>?</a:t>
                      </a:r>
                    </a:p>
                  </a:txBody>
                  <a:tcPr/>
                </a:tc>
                <a:tc>
                  <a:txBody>
                    <a:bodyPr/>
                    <a:lstStyle/>
                    <a:p>
                      <a:r>
                        <a:rPr lang="en-US" sz="1400" dirty="0"/>
                        <a:t>Enter Number</a:t>
                      </a:r>
                    </a:p>
                  </a:txBody>
                  <a:tcPr/>
                </a:tc>
                <a:extLst>
                  <a:ext uri="{0D108BD9-81ED-4DB2-BD59-A6C34878D82A}">
                    <a16:rowId xmlns:a16="http://schemas.microsoft.com/office/drawing/2014/main" val="3198705446"/>
                  </a:ext>
                </a:extLst>
              </a:tr>
              <a:tr h="333726">
                <a:tc>
                  <a:txBody>
                    <a:bodyPr/>
                    <a:lstStyle/>
                    <a:p>
                      <a:r>
                        <a:rPr lang="en-US" sz="1400" b="1" dirty="0"/>
                        <a:t>9) While at Duke, have you ever worked during any of the following?</a:t>
                      </a:r>
                    </a:p>
                  </a:txBody>
                  <a:tcPr/>
                </a:tc>
                <a:tc>
                  <a:txBody>
                    <a:bodyPr/>
                    <a:lstStyle/>
                    <a:p>
                      <a:r>
                        <a:rPr lang="en-US" sz="1400" dirty="0">
                          <a:solidFill>
                            <a:schemeClr val="tx1"/>
                          </a:solidFill>
                        </a:rPr>
                        <a:t>●</a:t>
                      </a:r>
                      <a:r>
                        <a:rPr lang="en-US" sz="1400" dirty="0"/>
                        <a:t>National Holidays                                                </a:t>
                      </a:r>
                      <a:r>
                        <a:rPr lang="en-US" sz="1400" dirty="0">
                          <a:solidFill>
                            <a:schemeClr val="tx1"/>
                          </a:solidFill>
                        </a:rPr>
                        <a:t>●</a:t>
                      </a:r>
                      <a:r>
                        <a:rPr lang="en-US" sz="1400" dirty="0"/>
                        <a:t>Religious Holidays</a:t>
                      </a:r>
                    </a:p>
                    <a:p>
                      <a:r>
                        <a:rPr lang="en-US" sz="1400" dirty="0">
                          <a:solidFill>
                            <a:schemeClr val="tx1"/>
                          </a:solidFill>
                        </a:rPr>
                        <a:t>●</a:t>
                      </a:r>
                      <a:r>
                        <a:rPr lang="en-US" sz="1400" dirty="0"/>
                        <a:t>During Vacation                                                   </a:t>
                      </a:r>
                      <a:r>
                        <a:rPr lang="en-US" sz="1400" dirty="0">
                          <a:solidFill>
                            <a:schemeClr val="tx1"/>
                          </a:solidFill>
                        </a:rPr>
                        <a:t>●</a:t>
                      </a:r>
                      <a:r>
                        <a:rPr lang="en-US" sz="1400" dirty="0"/>
                        <a:t>During Parental Leave</a:t>
                      </a:r>
                    </a:p>
                    <a:p>
                      <a:r>
                        <a:rPr lang="en-US" sz="1400" dirty="0">
                          <a:solidFill>
                            <a:schemeClr val="tx1"/>
                          </a:solidFill>
                        </a:rPr>
                        <a:t>●</a:t>
                      </a:r>
                      <a:r>
                        <a:rPr lang="en-US" sz="1400" dirty="0"/>
                        <a:t>During Acute Illness                                            </a:t>
                      </a:r>
                      <a:r>
                        <a:rPr lang="en-US" sz="1400" dirty="0">
                          <a:solidFill>
                            <a:schemeClr val="tx1"/>
                          </a:solidFill>
                        </a:rPr>
                        <a:t>●</a:t>
                      </a:r>
                      <a:r>
                        <a:rPr lang="en-US" sz="1400" dirty="0"/>
                        <a:t>During Chronic Illness</a:t>
                      </a:r>
                    </a:p>
                    <a:p>
                      <a:r>
                        <a:rPr lang="en-US" sz="1400" dirty="0">
                          <a:solidFill>
                            <a:schemeClr val="tx1"/>
                          </a:solidFill>
                        </a:rPr>
                        <a:t>●</a:t>
                      </a:r>
                      <a:r>
                        <a:rPr lang="en-US" sz="1400" dirty="0"/>
                        <a:t>While Experiencing Poor Mental Health        </a:t>
                      </a:r>
                      <a:r>
                        <a:rPr lang="en-US" sz="1400" dirty="0">
                          <a:solidFill>
                            <a:schemeClr val="tx1"/>
                          </a:solidFill>
                        </a:rPr>
                        <a:t>●</a:t>
                      </a:r>
                      <a:r>
                        <a:rPr lang="en-US" sz="1400" dirty="0"/>
                        <a:t>None of the Above</a:t>
                      </a:r>
                    </a:p>
                    <a:p>
                      <a:r>
                        <a:rPr lang="en-US" sz="1400" dirty="0">
                          <a:solidFill>
                            <a:schemeClr val="tx1"/>
                          </a:solidFill>
                        </a:rPr>
                        <a:t>●</a:t>
                      </a:r>
                      <a:r>
                        <a:rPr lang="en-US" sz="1400" dirty="0"/>
                        <a:t>While Feeling Burnt Out or Unhappy</a:t>
                      </a:r>
                    </a:p>
                  </a:txBody>
                  <a:tcPr/>
                </a:tc>
                <a:extLst>
                  <a:ext uri="{0D108BD9-81ED-4DB2-BD59-A6C34878D82A}">
                    <a16:rowId xmlns:a16="http://schemas.microsoft.com/office/drawing/2014/main" val="4186670704"/>
                  </a:ext>
                </a:extLst>
              </a:tr>
              <a:tr h="317438">
                <a:tc>
                  <a:txBody>
                    <a:bodyPr/>
                    <a:lstStyle/>
                    <a:p>
                      <a:r>
                        <a:rPr lang="en-US" sz="1400" b="1" dirty="0"/>
                        <a:t>10) Have working hours </a:t>
                      </a:r>
                      <a:r>
                        <a:rPr lang="en-US" sz="1400" b="1" u="sng" dirty="0"/>
                        <a:t>negatively impacted your personal relationships</a:t>
                      </a:r>
                      <a:r>
                        <a:rPr lang="en-US" sz="1400" b="1"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No       Yes</a:t>
                      </a:r>
                    </a:p>
                  </a:txBody>
                  <a:tcPr/>
                </a:tc>
                <a:extLst>
                  <a:ext uri="{0D108BD9-81ED-4DB2-BD59-A6C34878D82A}">
                    <a16:rowId xmlns:a16="http://schemas.microsoft.com/office/drawing/2014/main" val="3754484958"/>
                  </a:ext>
                </a:extLst>
              </a:tr>
              <a:tr h="433266">
                <a:tc>
                  <a:txBody>
                    <a:bodyPr/>
                    <a:lstStyle/>
                    <a:p>
                      <a:r>
                        <a:rPr lang="en-US" sz="1400" b="1" dirty="0">
                          <a:solidFill>
                            <a:schemeClr val="tx1"/>
                          </a:solidFill>
                        </a:rPr>
                        <a:t>11a) Rate your physical health before beginning your postdoc at Duke</a:t>
                      </a:r>
                    </a:p>
                    <a:p>
                      <a:r>
                        <a:rPr lang="en-US" sz="1400" b="1" dirty="0">
                          <a:solidFill>
                            <a:schemeClr val="tx1"/>
                          </a:solidFill>
                        </a:rPr>
                        <a:t>11b) Rate your physical health after starting your postdoc at Duke (currently)</a:t>
                      </a:r>
                    </a:p>
                    <a:p>
                      <a:endParaRPr lang="en-US" sz="1400" b="1" dirty="0">
                        <a:solidFill>
                          <a:schemeClr val="tx1"/>
                        </a:solidFill>
                      </a:endParaRPr>
                    </a:p>
                    <a:p>
                      <a:r>
                        <a:rPr lang="en-US" sz="1400" b="1" dirty="0">
                          <a:solidFill>
                            <a:schemeClr val="tx1"/>
                          </a:solidFill>
                        </a:rPr>
                        <a:t>11c) If you believe your physical health has declined, what has contributed?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Scale of 1 – 10, with 10 being the Healthiest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Scale of 1 – 10, with 10 being the Healthiest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●COVID-19                             ●Personal/Family Stresses or Issues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●Work Stresses or Issues    ●Other </a:t>
                      </a:r>
                    </a:p>
                  </a:txBody>
                  <a:tcPr/>
                </a:tc>
                <a:extLst>
                  <a:ext uri="{0D108BD9-81ED-4DB2-BD59-A6C34878D82A}">
                    <a16:rowId xmlns:a16="http://schemas.microsoft.com/office/drawing/2014/main" val="2853542981"/>
                  </a:ext>
                </a:extLst>
              </a:tr>
              <a:tr h="433266">
                <a:tc>
                  <a:txBody>
                    <a:bodyPr/>
                    <a:lstStyle/>
                    <a:p>
                      <a:r>
                        <a:rPr lang="en-US" sz="1400" b="1" dirty="0">
                          <a:solidFill>
                            <a:schemeClr val="tx1"/>
                          </a:solidFill>
                        </a:rPr>
                        <a:t>12a) Rate your mental health before beginning your postdoc at Duke</a:t>
                      </a:r>
                    </a:p>
                    <a:p>
                      <a:r>
                        <a:rPr lang="en-US" sz="1400" b="1" dirty="0">
                          <a:solidFill>
                            <a:schemeClr val="tx1"/>
                          </a:solidFill>
                        </a:rPr>
                        <a:t>12b) Rate your mental health after starting your postdoc at Duke (currently)</a:t>
                      </a:r>
                    </a:p>
                    <a:p>
                      <a:endParaRPr lang="en-US" sz="1400" b="1" dirty="0">
                        <a:solidFill>
                          <a:schemeClr val="tx1"/>
                        </a:solidFill>
                      </a:endParaRPr>
                    </a:p>
                    <a:p>
                      <a:r>
                        <a:rPr lang="en-US" sz="1400" b="1" dirty="0">
                          <a:solidFill>
                            <a:schemeClr val="tx1"/>
                          </a:solidFill>
                        </a:rPr>
                        <a:t>12c) If you believe your mental health has declined, what has contributed?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Scale of 1 – 10, with 10 being the Healthiest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Scale of 1 – 10, with 10 being the Healthiest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●COVID-19                             ●Personal/Family Stresses or Issues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●Work Stresses or Issues    ●Other</a:t>
                      </a:r>
                    </a:p>
                  </a:txBody>
                  <a:tcPr/>
                </a:tc>
                <a:extLst>
                  <a:ext uri="{0D108BD9-81ED-4DB2-BD59-A6C34878D82A}">
                    <a16:rowId xmlns:a16="http://schemas.microsoft.com/office/drawing/2014/main" val="3294025666"/>
                  </a:ext>
                </a:extLst>
              </a:tr>
              <a:tr h="433266">
                <a:tc>
                  <a:txBody>
                    <a:bodyPr/>
                    <a:lstStyle/>
                    <a:p>
                      <a:r>
                        <a:rPr lang="en-US" sz="1400" b="1" dirty="0">
                          <a:solidFill>
                            <a:schemeClr val="tx1"/>
                          </a:solidFill>
                        </a:rPr>
                        <a:t>13) Have you sought or considered seeking counseling/therapy or any additional services for your mental health due to the stress of this job?</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No        Yes</a:t>
                      </a:r>
                    </a:p>
                  </a:txBody>
                  <a:tcPr/>
                </a:tc>
                <a:extLst>
                  <a:ext uri="{0D108BD9-81ED-4DB2-BD59-A6C34878D82A}">
                    <a16:rowId xmlns:a16="http://schemas.microsoft.com/office/drawing/2014/main" val="3133984988"/>
                  </a:ext>
                </a:extLst>
              </a:tr>
            </a:tbl>
          </a:graphicData>
        </a:graphic>
      </p:graphicFrame>
    </p:spTree>
    <p:extLst>
      <p:ext uri="{BB962C8B-B14F-4D97-AF65-F5344CB8AC3E}">
        <p14:creationId xmlns:p14="http://schemas.microsoft.com/office/powerpoint/2010/main" val="2165881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23">
            <a:extLst>
              <a:ext uri="{FF2B5EF4-FFF2-40B4-BE49-F238E27FC236}">
                <a16:creationId xmlns:a16="http://schemas.microsoft.com/office/drawing/2014/main" id="{DC6C16DD-708A-45D3-8013-16DD0515FC79}"/>
              </a:ext>
            </a:extLst>
          </p:cNvPr>
          <p:cNvGraphicFramePr>
            <a:graphicFrameLocks/>
          </p:cNvGraphicFramePr>
          <p:nvPr>
            <p:extLst>
              <p:ext uri="{D42A27DB-BD31-4B8C-83A1-F6EECF244321}">
                <p14:modId xmlns:p14="http://schemas.microsoft.com/office/powerpoint/2010/main" val="3750478673"/>
              </p:ext>
            </p:extLst>
          </p:nvPr>
        </p:nvGraphicFramePr>
        <p:xfrm>
          <a:off x="74731" y="121920"/>
          <a:ext cx="12042537" cy="6096000"/>
        </p:xfrm>
        <a:graphic>
          <a:graphicData uri="http://schemas.openxmlformats.org/drawingml/2006/table">
            <a:tbl>
              <a:tblPr firstRow="1" bandRow="1">
                <a:tableStyleId>{FABFCF23-3B69-468F-B69F-88F6DE6A72F2}</a:tableStyleId>
              </a:tblPr>
              <a:tblGrid>
                <a:gridCol w="7412482">
                  <a:extLst>
                    <a:ext uri="{9D8B030D-6E8A-4147-A177-3AD203B41FA5}">
                      <a16:colId xmlns:a16="http://schemas.microsoft.com/office/drawing/2014/main" val="2677039212"/>
                    </a:ext>
                  </a:extLst>
                </a:gridCol>
                <a:gridCol w="724408">
                  <a:extLst>
                    <a:ext uri="{9D8B030D-6E8A-4147-A177-3AD203B41FA5}">
                      <a16:colId xmlns:a16="http://schemas.microsoft.com/office/drawing/2014/main" val="2823678546"/>
                    </a:ext>
                  </a:extLst>
                </a:gridCol>
                <a:gridCol w="1279469">
                  <a:extLst>
                    <a:ext uri="{9D8B030D-6E8A-4147-A177-3AD203B41FA5}">
                      <a16:colId xmlns:a16="http://schemas.microsoft.com/office/drawing/2014/main" val="2979048094"/>
                    </a:ext>
                  </a:extLst>
                </a:gridCol>
                <a:gridCol w="914443">
                  <a:extLst>
                    <a:ext uri="{9D8B030D-6E8A-4147-A177-3AD203B41FA5}">
                      <a16:colId xmlns:a16="http://schemas.microsoft.com/office/drawing/2014/main" val="2372756541"/>
                    </a:ext>
                  </a:extLst>
                </a:gridCol>
                <a:gridCol w="824440">
                  <a:extLst>
                    <a:ext uri="{9D8B030D-6E8A-4147-A177-3AD203B41FA5}">
                      <a16:colId xmlns:a16="http://schemas.microsoft.com/office/drawing/2014/main" val="1217986038"/>
                    </a:ext>
                  </a:extLst>
                </a:gridCol>
                <a:gridCol w="887295">
                  <a:extLst>
                    <a:ext uri="{9D8B030D-6E8A-4147-A177-3AD203B41FA5}">
                      <a16:colId xmlns:a16="http://schemas.microsoft.com/office/drawing/2014/main" val="2068738765"/>
                    </a:ext>
                  </a:extLst>
                </a:gridCol>
              </a:tblGrid>
              <a:tr h="301789">
                <a:tc>
                  <a:txBody>
                    <a:bodyPr/>
                    <a:lstStyle/>
                    <a:p>
                      <a:r>
                        <a:rPr lang="en-US" sz="1400" dirty="0">
                          <a:solidFill>
                            <a:schemeClr val="tx1"/>
                          </a:solidFill>
                        </a:rPr>
                        <a:t>Question</a:t>
                      </a:r>
                    </a:p>
                  </a:txBody>
                  <a:tcPr>
                    <a:lnR w="12700" cap="flat" cmpd="sng" algn="ctr">
                      <a:solidFill>
                        <a:schemeClr val="tx1"/>
                      </a:solidFill>
                      <a:prstDash val="solid"/>
                      <a:round/>
                      <a:headEnd type="none" w="med" len="med"/>
                      <a:tailEnd type="none" w="med" len="med"/>
                    </a:lnR>
                  </a:tcPr>
                </a:tc>
                <a:tc gridSpan="5">
                  <a:txBody>
                    <a:bodyPr/>
                    <a:lstStyle/>
                    <a:p>
                      <a:r>
                        <a:rPr lang="en-US" sz="1400" dirty="0">
                          <a:solidFill>
                            <a:schemeClr val="tx1"/>
                          </a:solidFill>
                        </a:rPr>
                        <a:t>Answer Choices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44553088"/>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rgbClr val="C00000"/>
                          </a:solidFill>
                        </a:rPr>
                        <a:t>14) As a Duke Postdoc, have </a:t>
                      </a:r>
                      <a:r>
                        <a:rPr lang="en-US" sz="1400" b="1" u="sng" dirty="0">
                          <a:solidFill>
                            <a:srgbClr val="C00000"/>
                          </a:solidFill>
                        </a:rPr>
                        <a:t>you personally EXPERIENCED:</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C00000"/>
                          </a:solidFill>
                        </a:rPr>
                        <a:t>Never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C00000"/>
                          </a:solidFill>
                        </a:rPr>
                        <a:t>Occasionally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C00000"/>
                          </a:solidFill>
                        </a:rPr>
                        <a:t>Monthly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C00000"/>
                          </a:solidFill>
                        </a:rPr>
                        <a:t>Weekly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C00000"/>
                          </a:solidFill>
                        </a:rPr>
                        <a:t>Daily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53613288"/>
                  </a:ext>
                </a:extLst>
              </a:tr>
              <a:tr h="274320">
                <a:tc>
                  <a:txBody>
                    <a:bodyPr/>
                    <a:lstStyle/>
                    <a:p>
                      <a:pPr marL="457200" marR="0" lvl="0" indent="0" algn="l" defTabSz="914400" rtl="0" eaLnBrk="1" fontAlgn="auto" latinLnBrk="0" hangingPunct="1">
                        <a:lnSpc>
                          <a:spcPct val="100000"/>
                        </a:lnSpc>
                        <a:spcBef>
                          <a:spcPts val="0"/>
                        </a:spcBef>
                        <a:spcAft>
                          <a:spcPts val="0"/>
                        </a:spcAft>
                        <a:buClrTx/>
                        <a:buSzTx/>
                        <a:buFontTx/>
                        <a:buNone/>
                        <a:tabLst/>
                        <a:defRPr/>
                      </a:pPr>
                      <a:r>
                        <a:rPr lang="en-US" sz="1400" dirty="0"/>
                        <a:t>Academic Bullying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98705446"/>
                  </a:ext>
                </a:extLst>
              </a:tr>
              <a:tr h="274320">
                <a:tc>
                  <a:txBody>
                    <a:bodyPr/>
                    <a:lstStyle/>
                    <a:p>
                      <a:pPr marL="457200" marR="0" lvl="0" indent="0" algn="l" defTabSz="914400" rtl="0" eaLnBrk="1" fontAlgn="auto" latinLnBrk="0" hangingPunct="1">
                        <a:lnSpc>
                          <a:spcPct val="100000"/>
                        </a:lnSpc>
                        <a:spcBef>
                          <a:spcPts val="0"/>
                        </a:spcBef>
                        <a:spcAft>
                          <a:spcPts val="0"/>
                        </a:spcAft>
                        <a:buClrTx/>
                        <a:buSzTx/>
                        <a:buFontTx/>
                        <a:buNone/>
                        <a:tabLst/>
                        <a:defRPr/>
                      </a:pPr>
                      <a:r>
                        <a:rPr lang="en-US" sz="1400" dirty="0"/>
                        <a:t>Any form of Harassment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01874637"/>
                  </a:ext>
                </a:extLst>
              </a:tr>
              <a:tr h="274320">
                <a:tc>
                  <a:txBody>
                    <a:bodyPr/>
                    <a:lstStyle/>
                    <a:p>
                      <a:pPr marL="457200" marR="0" lvl="0" indent="0" algn="l" defTabSz="914400" rtl="0" eaLnBrk="1" fontAlgn="auto" latinLnBrk="0" hangingPunct="1">
                        <a:lnSpc>
                          <a:spcPct val="100000"/>
                        </a:lnSpc>
                        <a:spcBef>
                          <a:spcPts val="0"/>
                        </a:spcBef>
                        <a:spcAft>
                          <a:spcPts val="0"/>
                        </a:spcAft>
                        <a:buClrTx/>
                        <a:buSzTx/>
                        <a:buFontTx/>
                        <a:buNone/>
                        <a:tabLst/>
                        <a:defRPr/>
                      </a:pPr>
                      <a:r>
                        <a:rPr lang="en-US" sz="1400" dirty="0"/>
                        <a:t>Blaming without Justification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79062830"/>
                  </a:ext>
                </a:extLst>
              </a:tr>
              <a:tr h="274320">
                <a:tc>
                  <a:txBody>
                    <a:bodyPr/>
                    <a:lstStyle/>
                    <a:p>
                      <a:pPr marL="457200" algn="l"/>
                      <a:r>
                        <a:rPr lang="en-US" sz="1400" dirty="0"/>
                        <a:t>Discrimination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9202892"/>
                  </a:ext>
                </a:extLst>
              </a:tr>
              <a:tr h="274320">
                <a:tc>
                  <a:txBody>
                    <a:bodyPr/>
                    <a:lstStyle/>
                    <a:p>
                      <a:pPr marL="457200" marR="0" lvl="0" indent="0" algn="l" defTabSz="914400" rtl="0" eaLnBrk="1" fontAlgn="auto" latinLnBrk="0" hangingPunct="1">
                        <a:lnSpc>
                          <a:spcPct val="100000"/>
                        </a:lnSpc>
                        <a:spcBef>
                          <a:spcPts val="0"/>
                        </a:spcBef>
                        <a:spcAft>
                          <a:spcPts val="0"/>
                        </a:spcAft>
                        <a:buClrTx/>
                        <a:buSzTx/>
                        <a:buFontTx/>
                        <a:buNone/>
                        <a:tabLst/>
                        <a:defRPr/>
                      </a:pPr>
                      <a:r>
                        <a:rPr lang="en-US" sz="1400" dirty="0"/>
                        <a:t>Disrespected or Ignored in Meetings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22903117"/>
                  </a:ext>
                </a:extLst>
              </a:tr>
              <a:tr h="274320">
                <a:tc>
                  <a:txBody>
                    <a:bodyPr/>
                    <a:lstStyle/>
                    <a:p>
                      <a:pPr marL="457200" algn="l"/>
                      <a:r>
                        <a:rPr lang="en-US" sz="1400" dirty="0"/>
                        <a:t>Hostility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7045746"/>
                  </a:ext>
                </a:extLst>
              </a:tr>
              <a:tr h="274320">
                <a:tc>
                  <a:txBody>
                    <a:bodyPr/>
                    <a:lstStyle/>
                    <a:p>
                      <a:pPr marL="457200" algn="l"/>
                      <a:r>
                        <a:rPr lang="en-US" sz="1400" dirty="0"/>
                        <a:t>Micromanagement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60270520"/>
                  </a:ext>
                </a:extLst>
              </a:tr>
              <a:tr h="274320">
                <a:tc>
                  <a:txBody>
                    <a:bodyPr/>
                    <a:lstStyle/>
                    <a:p>
                      <a:pPr marL="457200" algn="l"/>
                      <a:r>
                        <a:rPr lang="en-US" sz="1400" dirty="0"/>
                        <a:t>Racism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36084555"/>
                  </a:ext>
                </a:extLst>
              </a:tr>
              <a:tr h="274320">
                <a:tc>
                  <a:txBody>
                    <a:bodyPr/>
                    <a:lstStyle/>
                    <a:p>
                      <a:pPr marL="457200" algn="l"/>
                      <a:r>
                        <a:rPr lang="en-US" sz="1400" dirty="0"/>
                        <a:t>Sabotage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86670704"/>
                  </a:ext>
                </a:extLst>
              </a:tr>
              <a:tr h="274320">
                <a:tc>
                  <a:txBody>
                    <a:bodyPr/>
                    <a:lstStyle/>
                    <a:p>
                      <a:pPr marL="457200" marR="0" lvl="0" indent="0" algn="l" defTabSz="914400" rtl="0" eaLnBrk="1" fontAlgn="auto" latinLnBrk="0" hangingPunct="1">
                        <a:lnSpc>
                          <a:spcPct val="100000"/>
                        </a:lnSpc>
                        <a:spcBef>
                          <a:spcPts val="0"/>
                        </a:spcBef>
                        <a:spcAft>
                          <a:spcPts val="0"/>
                        </a:spcAft>
                        <a:buClrTx/>
                        <a:buSzTx/>
                        <a:buFontTx/>
                        <a:buNone/>
                        <a:tabLst/>
                        <a:defRPr/>
                      </a:pPr>
                      <a:r>
                        <a:rPr lang="en-US" sz="1400" dirty="0"/>
                        <a:t>Shouting or Swearing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54484958"/>
                  </a:ext>
                </a:extLst>
              </a:tr>
              <a:tr h="274320">
                <a:tc>
                  <a:txBody>
                    <a:bodyPr/>
                    <a:lstStyle/>
                    <a:p>
                      <a:pPr marL="457200" marR="0" lvl="0" indent="0" algn="l" defTabSz="914400" rtl="0" eaLnBrk="1" fontAlgn="auto" latinLnBrk="0" hangingPunct="1">
                        <a:lnSpc>
                          <a:spcPct val="100000"/>
                        </a:lnSpc>
                        <a:spcBef>
                          <a:spcPts val="0"/>
                        </a:spcBef>
                        <a:spcAft>
                          <a:spcPts val="0"/>
                        </a:spcAft>
                        <a:buClrTx/>
                        <a:buSzTx/>
                        <a:buFontTx/>
                        <a:buNone/>
                        <a:tabLst/>
                        <a:defRPr/>
                      </a:pPr>
                      <a:r>
                        <a:rPr lang="en-US" sz="1400" dirty="0"/>
                        <a:t>Threats of Any Kind (ex. Funding, authorship, employment, etc.)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53542981"/>
                  </a:ext>
                </a:extLst>
              </a:tr>
              <a:tr h="274320">
                <a:tc>
                  <a:txBody>
                    <a:bodyPr/>
                    <a:lstStyle/>
                    <a:p>
                      <a:pPr marL="457200" marR="0" lvl="0" indent="0" algn="l" defTabSz="914400" rtl="0" eaLnBrk="1" fontAlgn="auto" latinLnBrk="0" hangingPunct="1">
                        <a:lnSpc>
                          <a:spcPct val="100000"/>
                        </a:lnSpc>
                        <a:spcBef>
                          <a:spcPts val="0"/>
                        </a:spcBef>
                        <a:spcAft>
                          <a:spcPts val="0"/>
                        </a:spcAft>
                        <a:buClrTx/>
                        <a:buSzTx/>
                        <a:buFontTx/>
                        <a:buNone/>
                        <a:tabLst/>
                        <a:defRPr/>
                      </a:pPr>
                      <a:r>
                        <a:rPr lang="en-US" sz="1400" dirty="0"/>
                        <a:t>Unhealthy Competition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94025666"/>
                  </a:ext>
                </a:extLst>
              </a:tr>
              <a:tr h="274320">
                <a:tc>
                  <a:txBody>
                    <a:bodyPr/>
                    <a:lstStyle/>
                    <a:p>
                      <a:pPr marL="457200" algn="l"/>
                      <a:r>
                        <a:rPr lang="en-US" sz="1400" dirty="0"/>
                        <a:t>Unrealistic Deadlines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79795525"/>
                  </a:ext>
                </a:extLst>
              </a:tr>
              <a:tr h="274320">
                <a:tc>
                  <a:txBody>
                    <a:bodyPr/>
                    <a:lstStyle/>
                    <a:p>
                      <a:pPr marL="457200" marR="0" lvl="0" indent="0" algn="l" defTabSz="914400" rtl="0" eaLnBrk="1" fontAlgn="auto" latinLnBrk="0" hangingPunct="1">
                        <a:lnSpc>
                          <a:spcPct val="100000"/>
                        </a:lnSpc>
                        <a:spcBef>
                          <a:spcPts val="0"/>
                        </a:spcBef>
                        <a:spcAft>
                          <a:spcPts val="0"/>
                        </a:spcAft>
                        <a:buClrTx/>
                        <a:buSzTx/>
                        <a:buFontTx/>
                        <a:buNone/>
                        <a:tabLst/>
                        <a:defRPr/>
                      </a:pPr>
                      <a:r>
                        <a:rPr lang="en-US" sz="1400" dirty="0"/>
                        <a:t>Unwarranted, Invalid, or Public Criticism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211585"/>
                  </a:ext>
                </a:extLst>
              </a:tr>
              <a:tr h="274320">
                <a:tc>
                  <a:txBody>
                    <a:bodyPr/>
                    <a:lstStyle/>
                    <a:p>
                      <a:pPr marL="457200" marR="0" lvl="0" indent="0" algn="l" defTabSz="914400" rtl="0" eaLnBrk="1" fontAlgn="auto" latinLnBrk="0" hangingPunct="1">
                        <a:lnSpc>
                          <a:spcPct val="100000"/>
                        </a:lnSpc>
                        <a:spcBef>
                          <a:spcPts val="0"/>
                        </a:spcBef>
                        <a:spcAft>
                          <a:spcPts val="0"/>
                        </a:spcAft>
                        <a:buClrTx/>
                        <a:buSzTx/>
                        <a:buFontTx/>
                        <a:buNone/>
                        <a:tabLst/>
                        <a:defRPr/>
                      </a:pPr>
                      <a:r>
                        <a:rPr lang="en-US" sz="1400" dirty="0"/>
                        <a:t>Workplace Physical Abuse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98451948"/>
                  </a:ext>
                </a:extLst>
              </a:tr>
              <a:tr h="274320">
                <a:tc>
                  <a:txBody>
                    <a:bodyPr/>
                    <a:lstStyle/>
                    <a:p>
                      <a:pPr marL="457200" marR="0" lvl="0" indent="0" algn="l" defTabSz="914400" rtl="0" eaLnBrk="1" fontAlgn="auto" latinLnBrk="0" hangingPunct="1">
                        <a:lnSpc>
                          <a:spcPct val="100000"/>
                        </a:lnSpc>
                        <a:spcBef>
                          <a:spcPts val="0"/>
                        </a:spcBef>
                        <a:spcAft>
                          <a:spcPts val="0"/>
                        </a:spcAft>
                        <a:buClrTx/>
                        <a:buSzTx/>
                        <a:buFontTx/>
                        <a:buNone/>
                        <a:tabLst/>
                        <a:defRPr/>
                      </a:pPr>
                      <a:r>
                        <a:rPr lang="en-US" sz="1400" dirty="0"/>
                        <a:t>Workplace Psychological Abuse (See attachment for definition/example)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9763182"/>
                  </a:ext>
                </a:extLst>
              </a:tr>
              <a:tr h="274320">
                <a:tc>
                  <a:txBody>
                    <a:bodyPr/>
                    <a:lstStyle/>
                    <a:p>
                      <a:pPr marL="45720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C00000"/>
                          </a:solidFill>
                        </a:rPr>
                        <a:t>Other (specify):</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6704321"/>
                  </a:ext>
                </a:extLst>
              </a:tr>
              <a:tr h="274320">
                <a:tc>
                  <a:txBody>
                    <a:bodyPr/>
                    <a:lstStyle/>
                    <a:p>
                      <a:pPr marL="45720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285750" marR="0" lvl="0" indent="-285750" algn="ctr"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400" dirty="0"/>
                        <a:t>I have never personally experienced any of these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3350310955"/>
                  </a:ext>
                </a:extLst>
              </a:tr>
            </a:tbl>
          </a:graphicData>
        </a:graphic>
      </p:graphicFrame>
      <p:sp>
        <p:nvSpPr>
          <p:cNvPr id="4" name="TextBox 3">
            <a:extLst>
              <a:ext uri="{FF2B5EF4-FFF2-40B4-BE49-F238E27FC236}">
                <a16:creationId xmlns:a16="http://schemas.microsoft.com/office/drawing/2014/main" id="{1B7AEDED-FB3F-4FE6-88B4-9DB35222755E}"/>
              </a:ext>
            </a:extLst>
          </p:cNvPr>
          <p:cNvSpPr txBox="1"/>
          <p:nvPr/>
        </p:nvSpPr>
        <p:spPr>
          <a:xfrm>
            <a:off x="2348346" y="2310938"/>
            <a:ext cx="7907480" cy="1384995"/>
          </a:xfrm>
          <a:prstGeom prst="rect">
            <a:avLst/>
          </a:prstGeom>
          <a:solidFill>
            <a:schemeClr val="bg1"/>
          </a:solidFill>
          <a:ln>
            <a:solidFill>
              <a:schemeClr val="tx1"/>
            </a:solidFill>
          </a:ln>
        </p:spPr>
        <p:txBody>
          <a:bodyPr wrap="square" rtlCol="0">
            <a:spAutoFit/>
          </a:bodyPr>
          <a:lstStyle/>
          <a:p>
            <a:r>
              <a:rPr lang="en-US" sz="1400" dirty="0"/>
              <a:t>Postdocs suggested adding the following:</a:t>
            </a:r>
          </a:p>
          <a:p>
            <a:r>
              <a:rPr lang="en-US" sz="1400" dirty="0">
                <a:solidFill>
                  <a:srgbClr val="C00000"/>
                </a:solidFill>
              </a:rPr>
              <a:t>Felt suicidal because of work/working conditions</a:t>
            </a:r>
          </a:p>
          <a:p>
            <a:r>
              <a:rPr lang="en-US" sz="1400" dirty="0">
                <a:solidFill>
                  <a:srgbClr val="C00000"/>
                </a:solidFill>
              </a:rPr>
              <a:t>Felt tokenized for funding</a:t>
            </a:r>
          </a:p>
          <a:p>
            <a:r>
              <a:rPr lang="en-US" sz="1400" dirty="0">
                <a:solidFill>
                  <a:srgbClr val="C00000"/>
                </a:solidFill>
              </a:rPr>
              <a:t>Felt Exploited</a:t>
            </a:r>
          </a:p>
          <a:p>
            <a:r>
              <a:rPr lang="en-US" sz="1400" dirty="0">
                <a:solidFill>
                  <a:srgbClr val="C00000"/>
                </a:solidFill>
              </a:rPr>
              <a:t>Felt your visa/immigration status was threatened or being used as leverage </a:t>
            </a:r>
          </a:p>
          <a:p>
            <a:r>
              <a:rPr lang="en-US" sz="1400" dirty="0">
                <a:solidFill>
                  <a:srgbClr val="C00000"/>
                </a:solidFill>
              </a:rPr>
              <a:t>Felt your employment or institutional sponsorship was threatened or  being used as leverage (H-1B vs J-1).</a:t>
            </a:r>
          </a:p>
        </p:txBody>
      </p:sp>
    </p:spTree>
    <p:extLst>
      <p:ext uri="{BB962C8B-B14F-4D97-AF65-F5344CB8AC3E}">
        <p14:creationId xmlns:p14="http://schemas.microsoft.com/office/powerpoint/2010/main" val="1578748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Table 23">
            <a:extLst>
              <a:ext uri="{FF2B5EF4-FFF2-40B4-BE49-F238E27FC236}">
                <a16:creationId xmlns:a16="http://schemas.microsoft.com/office/drawing/2014/main" id="{8C9E06F3-743E-4A8D-9EC4-12EE3027BE41}"/>
              </a:ext>
            </a:extLst>
          </p:cNvPr>
          <p:cNvGraphicFramePr>
            <a:graphicFrameLocks noGrp="1"/>
          </p:cNvGraphicFramePr>
          <p:nvPr>
            <p:ph idx="1"/>
            <p:extLst>
              <p:ext uri="{D42A27DB-BD31-4B8C-83A1-F6EECF244321}">
                <p14:modId xmlns:p14="http://schemas.microsoft.com/office/powerpoint/2010/main" val="3653918746"/>
              </p:ext>
            </p:extLst>
          </p:nvPr>
        </p:nvGraphicFramePr>
        <p:xfrm>
          <a:off x="74731" y="121920"/>
          <a:ext cx="12042537" cy="6096000"/>
        </p:xfrm>
        <a:graphic>
          <a:graphicData uri="http://schemas.openxmlformats.org/drawingml/2006/table">
            <a:tbl>
              <a:tblPr firstRow="1" bandRow="1">
                <a:tableStyleId>{FABFCF23-3B69-468F-B69F-88F6DE6A72F2}</a:tableStyleId>
              </a:tblPr>
              <a:tblGrid>
                <a:gridCol w="7412482">
                  <a:extLst>
                    <a:ext uri="{9D8B030D-6E8A-4147-A177-3AD203B41FA5}">
                      <a16:colId xmlns:a16="http://schemas.microsoft.com/office/drawing/2014/main" val="2677039212"/>
                    </a:ext>
                  </a:extLst>
                </a:gridCol>
                <a:gridCol w="724408">
                  <a:extLst>
                    <a:ext uri="{9D8B030D-6E8A-4147-A177-3AD203B41FA5}">
                      <a16:colId xmlns:a16="http://schemas.microsoft.com/office/drawing/2014/main" val="2823678546"/>
                    </a:ext>
                  </a:extLst>
                </a:gridCol>
                <a:gridCol w="1279469">
                  <a:extLst>
                    <a:ext uri="{9D8B030D-6E8A-4147-A177-3AD203B41FA5}">
                      <a16:colId xmlns:a16="http://schemas.microsoft.com/office/drawing/2014/main" val="2979048094"/>
                    </a:ext>
                  </a:extLst>
                </a:gridCol>
                <a:gridCol w="914443">
                  <a:extLst>
                    <a:ext uri="{9D8B030D-6E8A-4147-A177-3AD203B41FA5}">
                      <a16:colId xmlns:a16="http://schemas.microsoft.com/office/drawing/2014/main" val="2372756541"/>
                    </a:ext>
                  </a:extLst>
                </a:gridCol>
                <a:gridCol w="824440">
                  <a:extLst>
                    <a:ext uri="{9D8B030D-6E8A-4147-A177-3AD203B41FA5}">
                      <a16:colId xmlns:a16="http://schemas.microsoft.com/office/drawing/2014/main" val="1217986038"/>
                    </a:ext>
                  </a:extLst>
                </a:gridCol>
                <a:gridCol w="887295">
                  <a:extLst>
                    <a:ext uri="{9D8B030D-6E8A-4147-A177-3AD203B41FA5}">
                      <a16:colId xmlns:a16="http://schemas.microsoft.com/office/drawing/2014/main" val="2068738765"/>
                    </a:ext>
                  </a:extLst>
                </a:gridCol>
              </a:tblGrid>
              <a:tr h="301789">
                <a:tc>
                  <a:txBody>
                    <a:bodyPr/>
                    <a:lstStyle/>
                    <a:p>
                      <a:r>
                        <a:rPr lang="en-US" sz="1400" dirty="0">
                          <a:solidFill>
                            <a:schemeClr val="tx1"/>
                          </a:solidFill>
                        </a:rPr>
                        <a:t>Question</a:t>
                      </a:r>
                    </a:p>
                  </a:txBody>
                  <a:tcPr>
                    <a:lnR w="12700" cap="flat" cmpd="sng" algn="ctr">
                      <a:solidFill>
                        <a:schemeClr val="tx1"/>
                      </a:solidFill>
                      <a:prstDash val="solid"/>
                      <a:round/>
                      <a:headEnd type="none" w="med" len="med"/>
                      <a:tailEnd type="none" w="med" len="med"/>
                    </a:lnR>
                  </a:tcPr>
                </a:tc>
                <a:tc gridSpan="5">
                  <a:txBody>
                    <a:bodyPr/>
                    <a:lstStyle/>
                    <a:p>
                      <a:r>
                        <a:rPr lang="en-US" sz="1400" dirty="0">
                          <a:solidFill>
                            <a:schemeClr val="tx1"/>
                          </a:solidFill>
                        </a:rPr>
                        <a:t>Answer Choices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44553088"/>
                  </a:ext>
                </a:extLst>
              </a:tr>
              <a:tr h="0">
                <a:tc>
                  <a:txBody>
                    <a:bodyPr/>
                    <a:lstStyle/>
                    <a:p>
                      <a:r>
                        <a:rPr lang="en-US" sz="1400" b="1" dirty="0">
                          <a:solidFill>
                            <a:srgbClr val="C00000"/>
                          </a:solidFill>
                        </a:rPr>
                        <a:t>15) As a Duke postdoc, have </a:t>
                      </a:r>
                      <a:r>
                        <a:rPr lang="en-US" sz="1400" b="1" u="sng" dirty="0">
                          <a:solidFill>
                            <a:srgbClr val="C00000"/>
                          </a:solidFill>
                        </a:rPr>
                        <a:t>you personally WITNESSED </a:t>
                      </a:r>
                      <a:r>
                        <a:rPr lang="en-US" sz="1400" b="1" u="none" dirty="0">
                          <a:solidFill>
                            <a:srgbClr val="C00000"/>
                          </a:solidFill>
                        </a:rPr>
                        <a:t>any of the following at Duke</a:t>
                      </a:r>
                      <a:r>
                        <a:rPr lang="en-US" sz="1400" b="1" dirty="0">
                          <a:solidFill>
                            <a:srgbClr val="C00000"/>
                          </a:solidFill>
                        </a:rPr>
                        <a:t>:</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C00000"/>
                          </a:solidFill>
                        </a:rPr>
                        <a:t>Never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C00000"/>
                          </a:solidFill>
                        </a:rPr>
                        <a:t>Occasionally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C00000"/>
                          </a:solidFill>
                        </a:rPr>
                        <a:t>Monthly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C00000"/>
                          </a:solidFill>
                        </a:rPr>
                        <a:t>Weekly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C00000"/>
                          </a:solidFill>
                        </a:rPr>
                        <a:t>Daily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53613288"/>
                  </a:ext>
                </a:extLst>
              </a:tr>
              <a:tr h="274320">
                <a:tc>
                  <a:txBody>
                    <a:bodyPr/>
                    <a:lstStyle/>
                    <a:p>
                      <a:pPr marL="457200" marR="0" lvl="0" indent="0" algn="l" defTabSz="914400" rtl="0" eaLnBrk="1" fontAlgn="auto" latinLnBrk="0" hangingPunct="1">
                        <a:lnSpc>
                          <a:spcPct val="100000"/>
                        </a:lnSpc>
                        <a:spcBef>
                          <a:spcPts val="0"/>
                        </a:spcBef>
                        <a:spcAft>
                          <a:spcPts val="0"/>
                        </a:spcAft>
                        <a:buClrTx/>
                        <a:buSzTx/>
                        <a:buFontTx/>
                        <a:buNone/>
                        <a:tabLst/>
                        <a:defRPr/>
                      </a:pPr>
                      <a:r>
                        <a:rPr lang="en-US" sz="1400" dirty="0"/>
                        <a:t>Academic Bullying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98705446"/>
                  </a:ext>
                </a:extLst>
              </a:tr>
              <a:tr h="274320">
                <a:tc>
                  <a:txBody>
                    <a:bodyPr/>
                    <a:lstStyle/>
                    <a:p>
                      <a:pPr marL="457200" marR="0" lvl="0" indent="0" algn="l" defTabSz="914400" rtl="0" eaLnBrk="1" fontAlgn="auto" latinLnBrk="0" hangingPunct="1">
                        <a:lnSpc>
                          <a:spcPct val="100000"/>
                        </a:lnSpc>
                        <a:spcBef>
                          <a:spcPts val="0"/>
                        </a:spcBef>
                        <a:spcAft>
                          <a:spcPts val="0"/>
                        </a:spcAft>
                        <a:buClrTx/>
                        <a:buSzTx/>
                        <a:buFontTx/>
                        <a:buNone/>
                        <a:tabLst/>
                        <a:defRPr/>
                      </a:pPr>
                      <a:r>
                        <a:rPr lang="en-US" sz="1400" dirty="0"/>
                        <a:t>Any form of Harassment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01874637"/>
                  </a:ext>
                </a:extLst>
              </a:tr>
              <a:tr h="274320">
                <a:tc>
                  <a:txBody>
                    <a:bodyPr/>
                    <a:lstStyle/>
                    <a:p>
                      <a:pPr marL="457200" marR="0" lvl="0" indent="0" algn="l" defTabSz="914400" rtl="0" eaLnBrk="1" fontAlgn="auto" latinLnBrk="0" hangingPunct="1">
                        <a:lnSpc>
                          <a:spcPct val="100000"/>
                        </a:lnSpc>
                        <a:spcBef>
                          <a:spcPts val="0"/>
                        </a:spcBef>
                        <a:spcAft>
                          <a:spcPts val="0"/>
                        </a:spcAft>
                        <a:buClrTx/>
                        <a:buSzTx/>
                        <a:buFontTx/>
                        <a:buNone/>
                        <a:tabLst/>
                        <a:defRPr/>
                      </a:pPr>
                      <a:r>
                        <a:rPr lang="en-US" sz="1400" dirty="0"/>
                        <a:t>Blaming without Justification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79062830"/>
                  </a:ext>
                </a:extLst>
              </a:tr>
              <a:tr h="274320">
                <a:tc>
                  <a:txBody>
                    <a:bodyPr/>
                    <a:lstStyle/>
                    <a:p>
                      <a:pPr marL="457200" algn="l"/>
                      <a:r>
                        <a:rPr lang="en-US" sz="1400" dirty="0"/>
                        <a:t>Discrimination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9202892"/>
                  </a:ext>
                </a:extLst>
              </a:tr>
              <a:tr h="274320">
                <a:tc>
                  <a:txBody>
                    <a:bodyPr/>
                    <a:lstStyle/>
                    <a:p>
                      <a:pPr marL="457200" marR="0" lvl="0" indent="0" algn="l" defTabSz="914400" rtl="0" eaLnBrk="1" fontAlgn="auto" latinLnBrk="0" hangingPunct="1">
                        <a:lnSpc>
                          <a:spcPct val="100000"/>
                        </a:lnSpc>
                        <a:spcBef>
                          <a:spcPts val="0"/>
                        </a:spcBef>
                        <a:spcAft>
                          <a:spcPts val="0"/>
                        </a:spcAft>
                        <a:buClrTx/>
                        <a:buSzTx/>
                        <a:buFontTx/>
                        <a:buNone/>
                        <a:tabLst/>
                        <a:defRPr/>
                      </a:pPr>
                      <a:r>
                        <a:rPr lang="en-US" sz="1400" dirty="0"/>
                        <a:t>Disrespected or Ignored in Meetings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22903117"/>
                  </a:ext>
                </a:extLst>
              </a:tr>
              <a:tr h="274320">
                <a:tc>
                  <a:txBody>
                    <a:bodyPr/>
                    <a:lstStyle/>
                    <a:p>
                      <a:pPr marL="457200" algn="l"/>
                      <a:r>
                        <a:rPr lang="en-US" sz="1400" dirty="0"/>
                        <a:t>Hostility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7045746"/>
                  </a:ext>
                </a:extLst>
              </a:tr>
              <a:tr h="274320">
                <a:tc>
                  <a:txBody>
                    <a:bodyPr/>
                    <a:lstStyle/>
                    <a:p>
                      <a:pPr marL="457200" algn="l"/>
                      <a:r>
                        <a:rPr lang="en-US" sz="1400" dirty="0"/>
                        <a:t>Micromanagement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60270520"/>
                  </a:ext>
                </a:extLst>
              </a:tr>
              <a:tr h="274320">
                <a:tc>
                  <a:txBody>
                    <a:bodyPr/>
                    <a:lstStyle/>
                    <a:p>
                      <a:pPr marL="457200" algn="l"/>
                      <a:r>
                        <a:rPr lang="en-US" sz="1400" dirty="0"/>
                        <a:t>Racism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36084555"/>
                  </a:ext>
                </a:extLst>
              </a:tr>
              <a:tr h="274320">
                <a:tc>
                  <a:txBody>
                    <a:bodyPr/>
                    <a:lstStyle/>
                    <a:p>
                      <a:pPr marL="457200" algn="l"/>
                      <a:r>
                        <a:rPr lang="en-US" sz="1400" dirty="0"/>
                        <a:t>Sabotage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86670704"/>
                  </a:ext>
                </a:extLst>
              </a:tr>
              <a:tr h="274320">
                <a:tc>
                  <a:txBody>
                    <a:bodyPr/>
                    <a:lstStyle/>
                    <a:p>
                      <a:pPr marL="457200" marR="0" lvl="0" indent="0" algn="l" defTabSz="914400" rtl="0" eaLnBrk="1" fontAlgn="auto" latinLnBrk="0" hangingPunct="1">
                        <a:lnSpc>
                          <a:spcPct val="100000"/>
                        </a:lnSpc>
                        <a:spcBef>
                          <a:spcPts val="0"/>
                        </a:spcBef>
                        <a:spcAft>
                          <a:spcPts val="0"/>
                        </a:spcAft>
                        <a:buClrTx/>
                        <a:buSzTx/>
                        <a:buFontTx/>
                        <a:buNone/>
                        <a:tabLst/>
                        <a:defRPr/>
                      </a:pPr>
                      <a:r>
                        <a:rPr lang="en-US" sz="1400" dirty="0"/>
                        <a:t>Shouting or Swearing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54484958"/>
                  </a:ext>
                </a:extLst>
              </a:tr>
              <a:tr h="274320">
                <a:tc>
                  <a:txBody>
                    <a:bodyPr/>
                    <a:lstStyle/>
                    <a:p>
                      <a:pPr marL="457200" marR="0" lvl="0" indent="0" algn="l" defTabSz="914400" rtl="0" eaLnBrk="1" fontAlgn="auto" latinLnBrk="0" hangingPunct="1">
                        <a:lnSpc>
                          <a:spcPct val="100000"/>
                        </a:lnSpc>
                        <a:spcBef>
                          <a:spcPts val="0"/>
                        </a:spcBef>
                        <a:spcAft>
                          <a:spcPts val="0"/>
                        </a:spcAft>
                        <a:buClrTx/>
                        <a:buSzTx/>
                        <a:buFontTx/>
                        <a:buNone/>
                        <a:tabLst/>
                        <a:defRPr/>
                      </a:pPr>
                      <a:r>
                        <a:rPr lang="en-US" sz="1400" dirty="0"/>
                        <a:t>Threats of Any Kind (ex. Funding, authorship, employment, etc.)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53542981"/>
                  </a:ext>
                </a:extLst>
              </a:tr>
              <a:tr h="274320">
                <a:tc>
                  <a:txBody>
                    <a:bodyPr/>
                    <a:lstStyle/>
                    <a:p>
                      <a:pPr marL="457200" marR="0" lvl="0" indent="0" algn="l" defTabSz="914400" rtl="0" eaLnBrk="1" fontAlgn="auto" latinLnBrk="0" hangingPunct="1">
                        <a:lnSpc>
                          <a:spcPct val="100000"/>
                        </a:lnSpc>
                        <a:spcBef>
                          <a:spcPts val="0"/>
                        </a:spcBef>
                        <a:spcAft>
                          <a:spcPts val="0"/>
                        </a:spcAft>
                        <a:buClrTx/>
                        <a:buSzTx/>
                        <a:buFontTx/>
                        <a:buNone/>
                        <a:tabLst/>
                        <a:defRPr/>
                      </a:pPr>
                      <a:r>
                        <a:rPr lang="en-US" sz="1400" dirty="0"/>
                        <a:t>Unhealthy Competition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94025666"/>
                  </a:ext>
                </a:extLst>
              </a:tr>
              <a:tr h="274320">
                <a:tc>
                  <a:txBody>
                    <a:bodyPr/>
                    <a:lstStyle/>
                    <a:p>
                      <a:pPr marL="457200" algn="l"/>
                      <a:r>
                        <a:rPr lang="en-US" sz="1400" dirty="0"/>
                        <a:t>Unrealistic Deadlines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79795525"/>
                  </a:ext>
                </a:extLst>
              </a:tr>
              <a:tr h="274320">
                <a:tc>
                  <a:txBody>
                    <a:bodyPr/>
                    <a:lstStyle/>
                    <a:p>
                      <a:pPr marL="457200" marR="0" lvl="0" indent="0" algn="l" defTabSz="914400" rtl="0" eaLnBrk="1" fontAlgn="auto" latinLnBrk="0" hangingPunct="1">
                        <a:lnSpc>
                          <a:spcPct val="100000"/>
                        </a:lnSpc>
                        <a:spcBef>
                          <a:spcPts val="0"/>
                        </a:spcBef>
                        <a:spcAft>
                          <a:spcPts val="0"/>
                        </a:spcAft>
                        <a:buClrTx/>
                        <a:buSzTx/>
                        <a:buFontTx/>
                        <a:buNone/>
                        <a:tabLst/>
                        <a:defRPr/>
                      </a:pPr>
                      <a:r>
                        <a:rPr lang="en-US" sz="1400" dirty="0"/>
                        <a:t>Unwarranted, Invalid, or Public Criticism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211585"/>
                  </a:ext>
                </a:extLst>
              </a:tr>
              <a:tr h="274320">
                <a:tc>
                  <a:txBody>
                    <a:bodyPr/>
                    <a:lstStyle/>
                    <a:p>
                      <a:pPr marL="457200" marR="0" lvl="0" indent="0" algn="l" defTabSz="914400" rtl="0" eaLnBrk="1" fontAlgn="auto" latinLnBrk="0" hangingPunct="1">
                        <a:lnSpc>
                          <a:spcPct val="100000"/>
                        </a:lnSpc>
                        <a:spcBef>
                          <a:spcPts val="0"/>
                        </a:spcBef>
                        <a:spcAft>
                          <a:spcPts val="0"/>
                        </a:spcAft>
                        <a:buClrTx/>
                        <a:buSzTx/>
                        <a:buFontTx/>
                        <a:buNone/>
                        <a:tabLst/>
                        <a:defRPr/>
                      </a:pPr>
                      <a:r>
                        <a:rPr lang="en-US" sz="1400" dirty="0"/>
                        <a:t>Workplace Physical Abuse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98451948"/>
                  </a:ext>
                </a:extLst>
              </a:tr>
              <a:tr h="274320">
                <a:tc>
                  <a:txBody>
                    <a:bodyPr/>
                    <a:lstStyle/>
                    <a:p>
                      <a:pPr marL="457200" marR="0" lvl="0" indent="0" algn="l" defTabSz="914400" rtl="0" eaLnBrk="1" fontAlgn="auto" latinLnBrk="0" hangingPunct="1">
                        <a:lnSpc>
                          <a:spcPct val="100000"/>
                        </a:lnSpc>
                        <a:spcBef>
                          <a:spcPts val="0"/>
                        </a:spcBef>
                        <a:spcAft>
                          <a:spcPts val="0"/>
                        </a:spcAft>
                        <a:buClrTx/>
                        <a:buSzTx/>
                        <a:buFontTx/>
                        <a:buNone/>
                        <a:tabLst/>
                        <a:defRPr/>
                      </a:pPr>
                      <a:r>
                        <a:rPr lang="en-US" sz="1400" dirty="0"/>
                        <a:t>Workplace Psychological Abuse (See attachment for definition/example)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9763182"/>
                  </a:ext>
                </a:extLst>
              </a:tr>
              <a:tr h="274320">
                <a:tc>
                  <a:txBody>
                    <a:bodyPr/>
                    <a:lstStyle/>
                    <a:p>
                      <a:pPr marL="45720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C00000"/>
                          </a:solidFill>
                        </a:rPr>
                        <a:t>Other (specify):</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6704321"/>
                  </a:ext>
                </a:extLst>
              </a:tr>
              <a:tr h="274320">
                <a:tc>
                  <a:txBody>
                    <a:bodyPr/>
                    <a:lstStyle/>
                    <a:p>
                      <a:pPr marL="45720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285750" marR="0" lvl="0" indent="-285750" algn="ctr"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400" dirty="0"/>
                        <a:t>I have never personally witnessed any of these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3350310955"/>
                  </a:ext>
                </a:extLst>
              </a:tr>
            </a:tbl>
          </a:graphicData>
        </a:graphic>
      </p:graphicFrame>
    </p:spTree>
    <p:extLst>
      <p:ext uri="{BB962C8B-B14F-4D97-AF65-F5344CB8AC3E}">
        <p14:creationId xmlns:p14="http://schemas.microsoft.com/office/powerpoint/2010/main" val="1744946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23">
            <a:extLst>
              <a:ext uri="{FF2B5EF4-FFF2-40B4-BE49-F238E27FC236}">
                <a16:creationId xmlns:a16="http://schemas.microsoft.com/office/drawing/2014/main" id="{7D51B05D-9513-4C6D-8A15-46FC05221480}"/>
              </a:ext>
            </a:extLst>
          </p:cNvPr>
          <p:cNvGraphicFramePr>
            <a:graphicFrameLocks/>
          </p:cNvGraphicFramePr>
          <p:nvPr>
            <p:extLst>
              <p:ext uri="{D42A27DB-BD31-4B8C-83A1-F6EECF244321}">
                <p14:modId xmlns:p14="http://schemas.microsoft.com/office/powerpoint/2010/main" val="2864447047"/>
              </p:ext>
            </p:extLst>
          </p:nvPr>
        </p:nvGraphicFramePr>
        <p:xfrm>
          <a:off x="240204" y="125383"/>
          <a:ext cx="11711589" cy="2987040"/>
        </p:xfrm>
        <a:graphic>
          <a:graphicData uri="http://schemas.openxmlformats.org/drawingml/2006/table">
            <a:tbl>
              <a:tblPr firstRow="1" bandRow="1">
                <a:tableStyleId>{FABFCF23-3B69-468F-B69F-88F6DE6A72F2}</a:tableStyleId>
              </a:tblPr>
              <a:tblGrid>
                <a:gridCol w="7002260">
                  <a:extLst>
                    <a:ext uri="{9D8B030D-6E8A-4147-A177-3AD203B41FA5}">
                      <a16:colId xmlns:a16="http://schemas.microsoft.com/office/drawing/2014/main" val="2677039212"/>
                    </a:ext>
                  </a:extLst>
                </a:gridCol>
                <a:gridCol w="4709329">
                  <a:extLst>
                    <a:ext uri="{9D8B030D-6E8A-4147-A177-3AD203B41FA5}">
                      <a16:colId xmlns:a16="http://schemas.microsoft.com/office/drawing/2014/main" val="2823678546"/>
                    </a:ext>
                  </a:extLst>
                </a:gridCol>
              </a:tblGrid>
              <a:tr h="255972">
                <a:tc>
                  <a:txBody>
                    <a:bodyPr/>
                    <a:lstStyle/>
                    <a:p>
                      <a:r>
                        <a:rPr lang="en-US" sz="1400" dirty="0">
                          <a:solidFill>
                            <a:schemeClr val="tx1"/>
                          </a:solidFill>
                        </a:rPr>
                        <a:t>Question</a:t>
                      </a:r>
                    </a:p>
                  </a:txBody>
                  <a:tcPr/>
                </a:tc>
                <a:tc>
                  <a:txBody>
                    <a:bodyPr/>
                    <a:lstStyle/>
                    <a:p>
                      <a:r>
                        <a:rPr lang="en-US" sz="1400" dirty="0">
                          <a:solidFill>
                            <a:schemeClr val="tx1"/>
                          </a:solidFill>
                        </a:rPr>
                        <a:t>Answer Choices</a:t>
                      </a:r>
                    </a:p>
                  </a:txBody>
                  <a:tcPr/>
                </a:tc>
                <a:extLst>
                  <a:ext uri="{0D108BD9-81ED-4DB2-BD59-A6C34878D82A}">
                    <a16:rowId xmlns:a16="http://schemas.microsoft.com/office/drawing/2014/main" val="3744553088"/>
                  </a:ext>
                </a:extLst>
              </a:tr>
              <a:tr h="274320">
                <a:tc>
                  <a:txBody>
                    <a:bodyPr/>
                    <a:lstStyle/>
                    <a:p>
                      <a:pPr marL="0" algn="l"/>
                      <a:r>
                        <a:rPr lang="en-US" sz="1400" b="1" dirty="0">
                          <a:solidFill>
                            <a:schemeClr val="tx1"/>
                          </a:solidFill>
                        </a:rPr>
                        <a:t>16) During your postdoctoral appointment have you had an unprofessional/questionable/negative experience at Duke?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No, Yes, Unsure</a:t>
                      </a:r>
                    </a:p>
                  </a:txBody>
                  <a:tcPr/>
                </a:tc>
                <a:extLst>
                  <a:ext uri="{0D108BD9-81ED-4DB2-BD59-A6C34878D82A}">
                    <a16:rowId xmlns:a16="http://schemas.microsoft.com/office/drawing/2014/main" val="2853542981"/>
                  </a:ext>
                </a:extLst>
              </a:tr>
              <a:tr h="274320">
                <a:tc>
                  <a:txBody>
                    <a:bodyPr/>
                    <a:lstStyle/>
                    <a:p>
                      <a:pPr marL="0" algn="l"/>
                      <a:r>
                        <a:rPr lang="en-US" sz="1400" b="1" dirty="0">
                          <a:solidFill>
                            <a:schemeClr val="tx1"/>
                          </a:solidFill>
                        </a:rPr>
                        <a:t>       16a) If no, responder will be directed to Q 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a:tc>
                <a:extLst>
                  <a:ext uri="{0D108BD9-81ED-4DB2-BD59-A6C34878D82A}">
                    <a16:rowId xmlns:a16="http://schemas.microsoft.com/office/drawing/2014/main" val="1227682167"/>
                  </a:ext>
                </a:extLst>
              </a:tr>
              <a:tr h="274320">
                <a:tc>
                  <a:txBody>
                    <a:bodyPr/>
                    <a:lstStyle/>
                    <a:p>
                      <a:pPr marL="0" algn="l"/>
                      <a:r>
                        <a:rPr lang="en-US" sz="1400" b="1" dirty="0">
                          <a:solidFill>
                            <a:schemeClr val="tx1"/>
                          </a:solidFill>
                        </a:rPr>
                        <a:t>       16b) If yes or Unsure, did you tell someone or report the event?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Yes, No</a:t>
                      </a:r>
                    </a:p>
                  </a:txBody>
                  <a:tcPr/>
                </a:tc>
                <a:extLst>
                  <a:ext uri="{0D108BD9-81ED-4DB2-BD59-A6C34878D82A}">
                    <a16:rowId xmlns:a16="http://schemas.microsoft.com/office/drawing/2014/main" val="3294025666"/>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t>              16b.1) If not, why?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See Orange Answer Choices</a:t>
                      </a:r>
                    </a:p>
                  </a:txBody>
                  <a:tcPr/>
                </a:tc>
                <a:extLst>
                  <a:ext uri="{0D108BD9-81ED-4DB2-BD59-A6C34878D82A}">
                    <a16:rowId xmlns:a16="http://schemas.microsoft.com/office/drawing/2014/main" val="3349773198"/>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t>              16b.2) If yes, whom did you contact?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See Green Answer Choices</a:t>
                      </a:r>
                    </a:p>
                  </a:txBody>
                  <a:tcPr/>
                </a:tc>
                <a:extLst>
                  <a:ext uri="{0D108BD9-81ED-4DB2-BD59-A6C34878D82A}">
                    <a16:rowId xmlns:a16="http://schemas.microsoft.com/office/drawing/2014/main" val="1959088822"/>
                  </a:ext>
                </a:extLst>
              </a:tr>
              <a:tr h="274320">
                <a:tc>
                  <a:txBody>
                    <a:bodyPr/>
                    <a:lstStyle/>
                    <a:p>
                      <a:pPr marL="0" algn="l"/>
                      <a:r>
                        <a:rPr lang="en-US" sz="1400" b="1" dirty="0"/>
                        <a:t>17) Please provide us with your input/experiences at Duke as a workplace.</a:t>
                      </a:r>
                      <a:endParaRPr lang="en-US" sz="1400" dirty="0"/>
                    </a:p>
                    <a:p>
                      <a:pPr marL="0" algn="just"/>
                      <a:r>
                        <a:rPr lang="en-US" sz="1400" b="1" dirty="0"/>
                        <a:t>Topic Examples: </a:t>
                      </a:r>
                      <a:r>
                        <a:rPr lang="en-US" sz="1400" dirty="0"/>
                        <a:t>Personal accounts of DEI successes or failures at Duke, better ways to report misconduct/issues, topics/communities we have not included, additional ways to improve postdoctoral working conditions/DEI, etc.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Optional Free Response</a:t>
                      </a:r>
                    </a:p>
                  </a:txBody>
                  <a:tcPr/>
                </a:tc>
                <a:extLst>
                  <a:ext uri="{0D108BD9-81ED-4DB2-BD59-A6C34878D82A}">
                    <a16:rowId xmlns:a16="http://schemas.microsoft.com/office/drawing/2014/main" val="4021252304"/>
                  </a:ext>
                </a:extLst>
              </a:tr>
            </a:tbl>
          </a:graphicData>
        </a:graphic>
      </p:graphicFrame>
      <p:sp>
        <p:nvSpPr>
          <p:cNvPr id="9" name="TextBox 8">
            <a:extLst>
              <a:ext uri="{FF2B5EF4-FFF2-40B4-BE49-F238E27FC236}">
                <a16:creationId xmlns:a16="http://schemas.microsoft.com/office/drawing/2014/main" id="{D62059A2-36D1-4A2D-86D2-018CDB0524E1}"/>
              </a:ext>
            </a:extLst>
          </p:cNvPr>
          <p:cNvSpPr txBox="1"/>
          <p:nvPr/>
        </p:nvSpPr>
        <p:spPr>
          <a:xfrm>
            <a:off x="240204" y="5647175"/>
            <a:ext cx="6690532" cy="523220"/>
          </a:xfrm>
          <a:prstGeom prst="rect">
            <a:avLst/>
          </a:prstGeom>
          <a:solidFill>
            <a:schemeClr val="bg2"/>
          </a:solidFill>
        </p:spPr>
        <p:txBody>
          <a:bodyPr wrap="square" rtlCol="0">
            <a:spAutoFit/>
          </a:bodyPr>
          <a:lstStyle/>
          <a:p>
            <a:pPr algn="ctr"/>
            <a:r>
              <a:rPr lang="en-US" sz="1400" dirty="0">
                <a:solidFill>
                  <a:srgbClr val="C00000"/>
                </a:solidFill>
              </a:rPr>
              <a:t>Free Responses, if they contain any identifiable information, will be deidentified.</a:t>
            </a:r>
          </a:p>
          <a:p>
            <a:pPr algn="ctr"/>
            <a:r>
              <a:rPr lang="en-US" sz="1400" dirty="0">
                <a:solidFill>
                  <a:srgbClr val="C00000"/>
                </a:solidFill>
              </a:rPr>
              <a:t>Individual quotes are not going to be included in the results analysis report, only themes.</a:t>
            </a:r>
          </a:p>
        </p:txBody>
      </p:sp>
    </p:spTree>
    <p:extLst>
      <p:ext uri="{BB962C8B-B14F-4D97-AF65-F5344CB8AC3E}">
        <p14:creationId xmlns:p14="http://schemas.microsoft.com/office/powerpoint/2010/main" val="28958561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9313</TotalTime>
  <Words>4502</Words>
  <Application>Microsoft Office PowerPoint</Application>
  <PresentationFormat>Widescreen</PresentationFormat>
  <Paragraphs>736</Paragraphs>
  <Slides>25</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Calibri Light</vt:lpstr>
      <vt:lpstr>Times New Roman</vt:lpstr>
      <vt:lpstr>Wingdings</vt:lpstr>
      <vt:lpstr>Office Theme</vt:lpstr>
      <vt:lpstr>DUPA Postdoctoral Working Conditions  &amp;  Diversity, Equity, and Inclusion Survey</vt:lpstr>
      <vt:lpstr>Survey Components &amp; Analysis Plan</vt:lpstr>
      <vt:lpstr>Survey Components &amp; Analysis Plan</vt:lpstr>
      <vt:lpstr>DUPA Postdoctoral Working Conditions &amp; DEI Survey</vt:lpstr>
      <vt:lpstr>Demographics – Postdoctoral Status &amp; Attributes</vt:lpstr>
      <vt:lpstr>Workplace Environment &amp; Working Conditions</vt:lpstr>
      <vt:lpstr>PowerPoint Presentation</vt:lpstr>
      <vt:lpstr>PowerPoint Presentation</vt:lpstr>
      <vt:lpstr>PowerPoint Presentation</vt:lpstr>
      <vt:lpstr>PowerPoint Presentation</vt:lpstr>
      <vt:lpstr>PowerPoint Presentation</vt:lpstr>
      <vt:lpstr>Postdoc DEI Interests/Needs</vt:lpstr>
      <vt:lpstr>Postdoc DEI Interests/Needs</vt:lpstr>
      <vt:lpstr>Postdoc DEI Interests/Needs</vt:lpstr>
      <vt:lpstr>Postdoc DEI Interests/Needs</vt:lpstr>
      <vt:lpstr>Postdoc DEI Interests/Needs</vt:lpstr>
      <vt:lpstr>Postdoc DEI Interests/Needs</vt:lpstr>
      <vt:lpstr>Postdoc DEI Interests/Needs</vt:lpstr>
      <vt:lpstr>Postdoc DEI Interests/Needs</vt:lpstr>
      <vt:lpstr>Postdoc DEI Interests/Needs</vt:lpstr>
      <vt:lpstr>DUPA Participation</vt:lpstr>
      <vt:lpstr>DUPA Participation</vt:lpstr>
      <vt:lpstr>DUPA Participation</vt:lpstr>
      <vt:lpstr>DUPA Participation</vt:lpstr>
      <vt:lpstr>DUPA Participation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DUPA Survey</dc:title>
  <dc:creator>Marhiah C. Montoya</dc:creator>
  <cp:lastModifiedBy>Marhiah C. Montoya</cp:lastModifiedBy>
  <cp:revision>96</cp:revision>
  <dcterms:created xsi:type="dcterms:W3CDTF">2021-08-02T17:23:44Z</dcterms:created>
  <dcterms:modified xsi:type="dcterms:W3CDTF">2021-08-31T21:34:10Z</dcterms:modified>
</cp:coreProperties>
</file>