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3" r:id="rId2"/>
    <p:sldId id="289" r:id="rId3"/>
    <p:sldId id="272" r:id="rId4"/>
    <p:sldId id="264" r:id="rId5"/>
    <p:sldId id="273" r:id="rId6"/>
    <p:sldId id="295" r:id="rId7"/>
    <p:sldId id="274" r:id="rId8"/>
    <p:sldId id="256" r:id="rId9"/>
    <p:sldId id="257" r:id="rId10"/>
    <p:sldId id="259" r:id="rId11"/>
    <p:sldId id="258" r:id="rId12"/>
    <p:sldId id="261" r:id="rId13"/>
    <p:sldId id="260" r:id="rId14"/>
    <p:sldId id="262" r:id="rId15"/>
    <p:sldId id="277" r:id="rId16"/>
    <p:sldId id="280" r:id="rId17"/>
    <p:sldId id="281" r:id="rId18"/>
    <p:sldId id="278" r:id="rId19"/>
    <p:sldId id="275" r:id="rId20"/>
    <p:sldId id="276" r:id="rId21"/>
    <p:sldId id="279" r:id="rId22"/>
    <p:sldId id="282" r:id="rId23"/>
    <p:sldId id="293" r:id="rId24"/>
    <p:sldId id="283" r:id="rId25"/>
    <p:sldId id="285" r:id="rId26"/>
    <p:sldId id="286" r:id="rId27"/>
    <p:sldId id="288" r:id="rId28"/>
    <p:sldId id="292" r:id="rId29"/>
    <p:sldId id="287" r:id="rId30"/>
    <p:sldId id="284" r:id="rId31"/>
    <p:sldId id="290" r:id="rId32"/>
    <p:sldId id="291"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27D2E-24D1-4DA8-8D8C-2A9C6A1CEA0C}" v="9" dt="2021-10-05T16:08:58.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7042" autoAdjust="0"/>
  </p:normalViewPr>
  <p:slideViewPr>
    <p:cSldViewPr snapToGrid="0">
      <p:cViewPr varScale="1">
        <p:scale>
          <a:sx n="102" d="100"/>
          <a:sy n="102" d="100"/>
        </p:scale>
        <p:origin x="8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jia Su" userId="5ryZYy4CrPqWWfWyMEe1l1a3l0qozWtXbiVU0sOWgrw=" providerId="None" clId="Web-{6F127D2E-24D1-4DA8-8D8C-2A9C6A1CEA0C}"/>
    <pc:docChg chg="modSld">
      <pc:chgData name="Weijia Su" userId="5ryZYy4CrPqWWfWyMEe1l1a3l0qozWtXbiVU0sOWgrw=" providerId="None" clId="Web-{6F127D2E-24D1-4DA8-8D8C-2A9C6A1CEA0C}" dt="2021-10-05T16:08:58.706" v="8" actId="20577"/>
      <pc:docMkLst>
        <pc:docMk/>
      </pc:docMkLst>
      <pc:sldChg chg="modSp">
        <pc:chgData name="Weijia Su" userId="5ryZYy4CrPqWWfWyMEe1l1a3l0qozWtXbiVU0sOWgrw=" providerId="None" clId="Web-{6F127D2E-24D1-4DA8-8D8C-2A9C6A1CEA0C}" dt="2021-10-05T16:08:58.706" v="8" actId="20577"/>
        <pc:sldMkLst>
          <pc:docMk/>
          <pc:sldMk cId="3164216594" sldId="258"/>
        </pc:sldMkLst>
        <pc:spChg chg="mod">
          <ac:chgData name="Weijia Su" userId="5ryZYy4CrPqWWfWyMEe1l1a3l0qozWtXbiVU0sOWgrw=" providerId="None" clId="Web-{6F127D2E-24D1-4DA8-8D8C-2A9C6A1CEA0C}" dt="2021-10-05T16:08:58.706" v="8" actId="20577"/>
          <ac:spMkLst>
            <pc:docMk/>
            <pc:sldMk cId="3164216594" sldId="258"/>
            <ac:spMk id="4" creationId="{301CC76B-889B-4A31-B0F1-37F7506611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09B89-F733-4CEA-A515-3405F97F8777}" type="datetimeFigureOut">
              <a:rPr lang="en-US" smtClean="0"/>
              <a:t>10/8/21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B481C-7D72-4286-894E-23425390BC64}" type="slidenum">
              <a:rPr lang="en-US" smtClean="0"/>
              <a:t>‹#›</a:t>
            </a:fld>
            <a:endParaRPr lang="en-US"/>
          </a:p>
        </p:txBody>
      </p:sp>
    </p:spTree>
    <p:extLst>
      <p:ext uri="{BB962C8B-B14F-4D97-AF65-F5344CB8AC3E}">
        <p14:creationId xmlns:p14="http://schemas.microsoft.com/office/powerpoint/2010/main" val="75153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all the new faces!</a:t>
            </a:r>
            <a:r>
              <a:rPr lang="en-US" baseline="0" dirty="0"/>
              <a:t> Nice to see the old ones as well. </a:t>
            </a:r>
            <a:r>
              <a:rPr lang="en-US" baseline="0" dirty="0" err="1"/>
              <a:t>Theres</a:t>
            </a:r>
            <a:r>
              <a:rPr lang="en-US" baseline="0" dirty="0"/>
              <a:t> quite a few </a:t>
            </a:r>
            <a:r>
              <a:rPr lang="en-US" baseline="0" dirty="0" err="1"/>
              <a:t>ppl</a:t>
            </a:r>
            <a:r>
              <a:rPr lang="en-US" baseline="0" dirty="0"/>
              <a:t> that responded to our call to get more involvement. We are happy to have you and thank you for being here!</a:t>
            </a:r>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1</a:t>
            </a:fld>
            <a:endParaRPr lang="en-US"/>
          </a:p>
        </p:txBody>
      </p:sp>
    </p:spTree>
    <p:extLst>
      <p:ext uri="{BB962C8B-B14F-4D97-AF65-F5344CB8AC3E}">
        <p14:creationId xmlns:p14="http://schemas.microsoft.com/office/powerpoint/2010/main" val="160468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23</a:t>
            </a:fld>
            <a:endParaRPr lang="en-US"/>
          </a:p>
        </p:txBody>
      </p:sp>
    </p:spTree>
    <p:extLst>
      <p:ext uri="{BB962C8B-B14F-4D97-AF65-F5344CB8AC3E}">
        <p14:creationId xmlns:p14="http://schemas.microsoft.com/office/powerpoint/2010/main" val="313992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25</a:t>
            </a:fld>
            <a:endParaRPr lang="en-US"/>
          </a:p>
        </p:txBody>
      </p:sp>
    </p:spTree>
    <p:extLst>
      <p:ext uri="{BB962C8B-B14F-4D97-AF65-F5344CB8AC3E}">
        <p14:creationId xmlns:p14="http://schemas.microsoft.com/office/powerpoint/2010/main" val="316960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26</a:t>
            </a:fld>
            <a:endParaRPr lang="en-US"/>
          </a:p>
        </p:txBody>
      </p:sp>
    </p:spTree>
    <p:extLst>
      <p:ext uri="{BB962C8B-B14F-4D97-AF65-F5344CB8AC3E}">
        <p14:creationId xmlns:p14="http://schemas.microsoft.com/office/powerpoint/2010/main" val="21434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27</a:t>
            </a:fld>
            <a:endParaRPr lang="en-US"/>
          </a:p>
        </p:txBody>
      </p:sp>
    </p:spTree>
    <p:extLst>
      <p:ext uri="{BB962C8B-B14F-4D97-AF65-F5344CB8AC3E}">
        <p14:creationId xmlns:p14="http://schemas.microsoft.com/office/powerpoint/2010/main" val="190934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28</a:t>
            </a:fld>
            <a:endParaRPr lang="en-US"/>
          </a:p>
        </p:txBody>
      </p:sp>
    </p:spTree>
    <p:extLst>
      <p:ext uri="{BB962C8B-B14F-4D97-AF65-F5344CB8AC3E}">
        <p14:creationId xmlns:p14="http://schemas.microsoft.com/office/powerpoint/2010/main" val="4218636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29</a:t>
            </a:fld>
            <a:endParaRPr lang="en-US"/>
          </a:p>
        </p:txBody>
      </p:sp>
    </p:spTree>
    <p:extLst>
      <p:ext uri="{BB962C8B-B14F-4D97-AF65-F5344CB8AC3E}">
        <p14:creationId xmlns:p14="http://schemas.microsoft.com/office/powerpoint/2010/main" val="414597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33</a:t>
            </a:fld>
            <a:endParaRPr lang="en-US"/>
          </a:p>
        </p:txBody>
      </p:sp>
    </p:spTree>
    <p:extLst>
      <p:ext uri="{BB962C8B-B14F-4D97-AF65-F5344CB8AC3E}">
        <p14:creationId xmlns:p14="http://schemas.microsoft.com/office/powerpoint/2010/main" val="121456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Council met last week</a:t>
            </a:r>
            <a:r>
              <a:rPr lang="en-US" baseline="0" dirty="0"/>
              <a:t> to discuss some changes we want to make to improve DUPA in order to better serve the postdoc community. Each committee defined their duties and goals. Some info sent in the monthly meeting email and is included in the slides today. We hope to recruit more postdocs from diverse backgrounds and interests, in order to best serve our community. On today’s agenda are updates from each of the committees and we can elect in new council members at the end if they’ve attended 2+ meetings. And then we will open the floor to questions and discussion. So with that, let’s jump into updates from our committee chairs!</a:t>
            </a:r>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a:t>
            </a:fld>
            <a:endParaRPr lang="en-US"/>
          </a:p>
        </p:txBody>
      </p:sp>
    </p:spTree>
    <p:extLst>
      <p:ext uri="{BB962C8B-B14F-4D97-AF65-F5344CB8AC3E}">
        <p14:creationId xmlns:p14="http://schemas.microsoft.com/office/powerpoint/2010/main" val="289542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4</a:t>
            </a:fld>
            <a:endParaRPr lang="en-US"/>
          </a:p>
        </p:txBody>
      </p:sp>
    </p:spTree>
    <p:extLst>
      <p:ext uri="{BB962C8B-B14F-4D97-AF65-F5344CB8AC3E}">
        <p14:creationId xmlns:p14="http://schemas.microsoft.com/office/powerpoint/2010/main" val="262670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6</a:t>
            </a:fld>
            <a:endParaRPr lang="en-US"/>
          </a:p>
        </p:txBody>
      </p:sp>
    </p:spTree>
    <p:extLst>
      <p:ext uri="{BB962C8B-B14F-4D97-AF65-F5344CB8AC3E}">
        <p14:creationId xmlns:p14="http://schemas.microsoft.com/office/powerpoint/2010/main" val="387034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EDB481C-7D72-4286-894E-23425390BC64}" type="slidenum">
              <a:rPr lang="en-US" smtClean="0"/>
              <a:t>16</a:t>
            </a:fld>
            <a:endParaRPr lang="en-US"/>
          </a:p>
        </p:txBody>
      </p:sp>
    </p:spTree>
    <p:extLst>
      <p:ext uri="{BB962C8B-B14F-4D97-AF65-F5344CB8AC3E}">
        <p14:creationId xmlns:p14="http://schemas.microsoft.com/office/powerpoint/2010/main" val="300498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EDB481C-7D72-4286-894E-23425390BC64}" type="slidenum">
              <a:rPr lang="en-US" smtClean="0"/>
              <a:t>17</a:t>
            </a:fld>
            <a:endParaRPr lang="en-US"/>
          </a:p>
        </p:txBody>
      </p:sp>
    </p:spTree>
    <p:extLst>
      <p:ext uri="{BB962C8B-B14F-4D97-AF65-F5344CB8AC3E}">
        <p14:creationId xmlns:p14="http://schemas.microsoft.com/office/powerpoint/2010/main" val="139976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19</a:t>
            </a:fld>
            <a:endParaRPr lang="en-US"/>
          </a:p>
        </p:txBody>
      </p:sp>
    </p:spTree>
    <p:extLst>
      <p:ext uri="{BB962C8B-B14F-4D97-AF65-F5344CB8AC3E}">
        <p14:creationId xmlns:p14="http://schemas.microsoft.com/office/powerpoint/2010/main" val="14494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20</a:t>
            </a:fld>
            <a:endParaRPr lang="en-US"/>
          </a:p>
        </p:txBody>
      </p:sp>
    </p:spTree>
    <p:extLst>
      <p:ext uri="{BB962C8B-B14F-4D97-AF65-F5344CB8AC3E}">
        <p14:creationId xmlns:p14="http://schemas.microsoft.com/office/powerpoint/2010/main" val="405279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22</a:t>
            </a:fld>
            <a:endParaRPr lang="en-US"/>
          </a:p>
        </p:txBody>
      </p:sp>
    </p:spTree>
    <p:extLst>
      <p:ext uri="{BB962C8B-B14F-4D97-AF65-F5344CB8AC3E}">
        <p14:creationId xmlns:p14="http://schemas.microsoft.com/office/powerpoint/2010/main" val="355864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4AAC-E2E5-48DD-8B9C-A84E1DB87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5C378B-FE04-4DF4-A142-973E2FCA2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AB2A1F-7DB5-4F6E-9341-C541A725E52F}"/>
              </a:ext>
            </a:extLst>
          </p:cNvPr>
          <p:cNvSpPr>
            <a:spLocks noGrp="1"/>
          </p:cNvSpPr>
          <p:nvPr>
            <p:ph type="dt" sz="half" idx="10"/>
          </p:nvPr>
        </p:nvSpPr>
        <p:spPr/>
        <p:txBody>
          <a:bodyPr/>
          <a:lstStyle/>
          <a:p>
            <a:fld id="{E868EBD7-BB12-4C6B-8480-600E058BC679}" type="datetimeFigureOut">
              <a:rPr lang="en-US" smtClean="0"/>
              <a:t>10/8/21</a:t>
            </a:fld>
            <a:endParaRPr lang="en-US"/>
          </a:p>
        </p:txBody>
      </p:sp>
      <p:sp>
        <p:nvSpPr>
          <p:cNvPr id="5" name="Footer Placeholder 4">
            <a:extLst>
              <a:ext uri="{FF2B5EF4-FFF2-40B4-BE49-F238E27FC236}">
                <a16:creationId xmlns:a16="http://schemas.microsoft.com/office/drawing/2014/main" id="{27864CBB-6A0C-42B6-AF88-3DAE50E35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F568B-1618-49C3-9AC1-BB5406BF775A}"/>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258745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B926-4482-41F4-99E6-C06B24A7C8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EBF22-689E-40E4-8E36-EB69568AF1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A25EA-2E25-4902-B78A-2CC337719813}"/>
              </a:ext>
            </a:extLst>
          </p:cNvPr>
          <p:cNvSpPr>
            <a:spLocks noGrp="1"/>
          </p:cNvSpPr>
          <p:nvPr>
            <p:ph type="dt" sz="half" idx="10"/>
          </p:nvPr>
        </p:nvSpPr>
        <p:spPr/>
        <p:txBody>
          <a:bodyPr/>
          <a:lstStyle/>
          <a:p>
            <a:fld id="{E868EBD7-BB12-4C6B-8480-600E058BC679}" type="datetimeFigureOut">
              <a:rPr lang="en-US" smtClean="0"/>
              <a:t>10/8/21</a:t>
            </a:fld>
            <a:endParaRPr lang="en-US"/>
          </a:p>
        </p:txBody>
      </p:sp>
      <p:sp>
        <p:nvSpPr>
          <p:cNvPr id="5" name="Footer Placeholder 4">
            <a:extLst>
              <a:ext uri="{FF2B5EF4-FFF2-40B4-BE49-F238E27FC236}">
                <a16:creationId xmlns:a16="http://schemas.microsoft.com/office/drawing/2014/main" id="{CA75132F-91A7-41B4-9387-33C6CBAE1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C7228-0AD3-4420-927F-5DC188B752BB}"/>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2323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F23BB1-3DE3-408B-9B55-980D359A0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185A88-71D0-45E7-9C00-A22074041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D066E-5B01-4319-9469-64E6360C3DF9}"/>
              </a:ext>
            </a:extLst>
          </p:cNvPr>
          <p:cNvSpPr>
            <a:spLocks noGrp="1"/>
          </p:cNvSpPr>
          <p:nvPr>
            <p:ph type="dt" sz="half" idx="10"/>
          </p:nvPr>
        </p:nvSpPr>
        <p:spPr/>
        <p:txBody>
          <a:bodyPr/>
          <a:lstStyle/>
          <a:p>
            <a:fld id="{E868EBD7-BB12-4C6B-8480-600E058BC679}" type="datetimeFigureOut">
              <a:rPr lang="en-US" smtClean="0"/>
              <a:t>10/8/21</a:t>
            </a:fld>
            <a:endParaRPr lang="en-US"/>
          </a:p>
        </p:txBody>
      </p:sp>
      <p:sp>
        <p:nvSpPr>
          <p:cNvPr id="5" name="Footer Placeholder 4">
            <a:extLst>
              <a:ext uri="{FF2B5EF4-FFF2-40B4-BE49-F238E27FC236}">
                <a16:creationId xmlns:a16="http://schemas.microsoft.com/office/drawing/2014/main" id="{125C50BF-40D1-4BA4-A81B-5F595C296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CFDF5-A6B9-4B22-99F3-C81628766145}"/>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38449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9E65-3BB2-4183-B660-4B6797959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5BB3CE-9B87-4C78-A116-82CEF8A330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094A6-1573-4D60-BFEB-DFC38A6C493F}"/>
              </a:ext>
            </a:extLst>
          </p:cNvPr>
          <p:cNvSpPr>
            <a:spLocks noGrp="1"/>
          </p:cNvSpPr>
          <p:nvPr>
            <p:ph type="dt" sz="half" idx="10"/>
          </p:nvPr>
        </p:nvSpPr>
        <p:spPr/>
        <p:txBody>
          <a:bodyPr/>
          <a:lstStyle/>
          <a:p>
            <a:fld id="{E868EBD7-BB12-4C6B-8480-600E058BC679}" type="datetimeFigureOut">
              <a:rPr lang="en-US" smtClean="0"/>
              <a:t>10/8/21</a:t>
            </a:fld>
            <a:endParaRPr lang="en-US"/>
          </a:p>
        </p:txBody>
      </p:sp>
      <p:sp>
        <p:nvSpPr>
          <p:cNvPr id="5" name="Footer Placeholder 4">
            <a:extLst>
              <a:ext uri="{FF2B5EF4-FFF2-40B4-BE49-F238E27FC236}">
                <a16:creationId xmlns:a16="http://schemas.microsoft.com/office/drawing/2014/main" id="{AE8CE6D3-947B-4FA0-A787-9329C8639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7AE30-0BF4-43F0-B7DE-D97216D8EE27}"/>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72581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AC2C-770E-4CEB-A31E-48D20F44A9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C1694-A0E2-4C3D-BB49-84A3993DB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8AC5A2-1077-4D0E-A68F-44F48E020823}"/>
              </a:ext>
            </a:extLst>
          </p:cNvPr>
          <p:cNvSpPr>
            <a:spLocks noGrp="1"/>
          </p:cNvSpPr>
          <p:nvPr>
            <p:ph type="dt" sz="half" idx="10"/>
          </p:nvPr>
        </p:nvSpPr>
        <p:spPr/>
        <p:txBody>
          <a:bodyPr/>
          <a:lstStyle/>
          <a:p>
            <a:fld id="{E868EBD7-BB12-4C6B-8480-600E058BC679}" type="datetimeFigureOut">
              <a:rPr lang="en-US" smtClean="0"/>
              <a:t>10/8/21</a:t>
            </a:fld>
            <a:endParaRPr lang="en-US"/>
          </a:p>
        </p:txBody>
      </p:sp>
      <p:sp>
        <p:nvSpPr>
          <p:cNvPr id="5" name="Footer Placeholder 4">
            <a:extLst>
              <a:ext uri="{FF2B5EF4-FFF2-40B4-BE49-F238E27FC236}">
                <a16:creationId xmlns:a16="http://schemas.microsoft.com/office/drawing/2014/main" id="{BC5CFF58-D0AF-4745-A349-02E24249F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94A15-2F5F-46F8-A5E9-4B9CA387232F}"/>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18340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0B0B-83C8-4F51-A6E1-1D8551B32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1D4E8-A61C-467A-8E9E-06A7988B6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F53D7-4CCA-47AB-93FA-D6D2C3DC3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1CA28B-CDE7-4933-9A19-E7FE655E46E4}"/>
              </a:ext>
            </a:extLst>
          </p:cNvPr>
          <p:cNvSpPr>
            <a:spLocks noGrp="1"/>
          </p:cNvSpPr>
          <p:nvPr>
            <p:ph type="dt" sz="half" idx="10"/>
          </p:nvPr>
        </p:nvSpPr>
        <p:spPr/>
        <p:txBody>
          <a:bodyPr/>
          <a:lstStyle/>
          <a:p>
            <a:fld id="{E868EBD7-BB12-4C6B-8480-600E058BC679}" type="datetimeFigureOut">
              <a:rPr lang="en-US" smtClean="0"/>
              <a:t>10/8/21</a:t>
            </a:fld>
            <a:endParaRPr lang="en-US"/>
          </a:p>
        </p:txBody>
      </p:sp>
      <p:sp>
        <p:nvSpPr>
          <p:cNvPr id="6" name="Footer Placeholder 5">
            <a:extLst>
              <a:ext uri="{FF2B5EF4-FFF2-40B4-BE49-F238E27FC236}">
                <a16:creationId xmlns:a16="http://schemas.microsoft.com/office/drawing/2014/main" id="{165A6B6E-FFDA-4DEE-9475-15ACE9C28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E254C-9766-42E1-8096-71D99EE97675}"/>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295733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EA19-E7BB-42FD-AF6D-7444DE535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BCA18-2418-4F87-B0D0-C2DED07D32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680B4D-4A29-4D2E-8871-FF97C97E1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B6678D-62B8-4640-BECA-2782A9AB4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87D8BA-CEDB-4146-A9A1-D26DE1208F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886795-D5D0-4CA1-807B-721B64B5060E}"/>
              </a:ext>
            </a:extLst>
          </p:cNvPr>
          <p:cNvSpPr>
            <a:spLocks noGrp="1"/>
          </p:cNvSpPr>
          <p:nvPr>
            <p:ph type="dt" sz="half" idx="10"/>
          </p:nvPr>
        </p:nvSpPr>
        <p:spPr/>
        <p:txBody>
          <a:bodyPr/>
          <a:lstStyle/>
          <a:p>
            <a:fld id="{E868EBD7-BB12-4C6B-8480-600E058BC679}" type="datetimeFigureOut">
              <a:rPr lang="en-US" smtClean="0"/>
              <a:t>10/8/21</a:t>
            </a:fld>
            <a:endParaRPr lang="en-US"/>
          </a:p>
        </p:txBody>
      </p:sp>
      <p:sp>
        <p:nvSpPr>
          <p:cNvPr id="8" name="Footer Placeholder 7">
            <a:extLst>
              <a:ext uri="{FF2B5EF4-FFF2-40B4-BE49-F238E27FC236}">
                <a16:creationId xmlns:a16="http://schemas.microsoft.com/office/drawing/2014/main" id="{1CA4A806-E5D4-4E97-896B-B3970665C0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A28F67-026B-45EC-86DD-5796A53FDE89}"/>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268445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86D6-F748-4FA2-96AF-BC745B382F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289B8E-F04E-49FE-B332-2AE0E979C497}"/>
              </a:ext>
            </a:extLst>
          </p:cNvPr>
          <p:cNvSpPr>
            <a:spLocks noGrp="1"/>
          </p:cNvSpPr>
          <p:nvPr>
            <p:ph type="dt" sz="half" idx="10"/>
          </p:nvPr>
        </p:nvSpPr>
        <p:spPr/>
        <p:txBody>
          <a:bodyPr/>
          <a:lstStyle/>
          <a:p>
            <a:fld id="{E868EBD7-BB12-4C6B-8480-600E058BC679}" type="datetimeFigureOut">
              <a:rPr lang="en-US" smtClean="0"/>
              <a:t>10/8/21</a:t>
            </a:fld>
            <a:endParaRPr lang="en-US"/>
          </a:p>
        </p:txBody>
      </p:sp>
      <p:sp>
        <p:nvSpPr>
          <p:cNvPr id="4" name="Footer Placeholder 3">
            <a:extLst>
              <a:ext uri="{FF2B5EF4-FFF2-40B4-BE49-F238E27FC236}">
                <a16:creationId xmlns:a16="http://schemas.microsoft.com/office/drawing/2014/main" id="{05BA9E5C-BBE4-4FF8-846B-615832CC46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816185-561E-48B1-9271-AF40A8B3A002}"/>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41638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CB05C-4870-40B0-A533-FAE4C1C11D58}"/>
              </a:ext>
            </a:extLst>
          </p:cNvPr>
          <p:cNvSpPr>
            <a:spLocks noGrp="1"/>
          </p:cNvSpPr>
          <p:nvPr>
            <p:ph type="dt" sz="half" idx="10"/>
          </p:nvPr>
        </p:nvSpPr>
        <p:spPr/>
        <p:txBody>
          <a:bodyPr/>
          <a:lstStyle/>
          <a:p>
            <a:fld id="{E868EBD7-BB12-4C6B-8480-600E058BC679}" type="datetimeFigureOut">
              <a:rPr lang="en-US" smtClean="0"/>
              <a:t>10/8/21</a:t>
            </a:fld>
            <a:endParaRPr lang="en-US"/>
          </a:p>
        </p:txBody>
      </p:sp>
      <p:sp>
        <p:nvSpPr>
          <p:cNvPr id="3" name="Footer Placeholder 2">
            <a:extLst>
              <a:ext uri="{FF2B5EF4-FFF2-40B4-BE49-F238E27FC236}">
                <a16:creationId xmlns:a16="http://schemas.microsoft.com/office/drawing/2014/main" id="{12678380-98E0-462F-BD31-248C594A01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8D4B32-9311-4C57-AFBB-B645D6B13597}"/>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395860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2960-CA57-4B7E-AF7E-2615EAFC0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469AA4-5338-4C2C-A805-DF30BF1AA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F8B31F-D10C-4213-8C8D-5ECB6DC60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D67C7F-83FE-4063-98DC-B76FFBDDE5AA}"/>
              </a:ext>
            </a:extLst>
          </p:cNvPr>
          <p:cNvSpPr>
            <a:spLocks noGrp="1"/>
          </p:cNvSpPr>
          <p:nvPr>
            <p:ph type="dt" sz="half" idx="10"/>
          </p:nvPr>
        </p:nvSpPr>
        <p:spPr/>
        <p:txBody>
          <a:bodyPr/>
          <a:lstStyle/>
          <a:p>
            <a:fld id="{E868EBD7-BB12-4C6B-8480-600E058BC679}" type="datetimeFigureOut">
              <a:rPr lang="en-US" smtClean="0"/>
              <a:t>10/8/21</a:t>
            </a:fld>
            <a:endParaRPr lang="en-US"/>
          </a:p>
        </p:txBody>
      </p:sp>
      <p:sp>
        <p:nvSpPr>
          <p:cNvPr id="6" name="Footer Placeholder 5">
            <a:extLst>
              <a:ext uri="{FF2B5EF4-FFF2-40B4-BE49-F238E27FC236}">
                <a16:creationId xmlns:a16="http://schemas.microsoft.com/office/drawing/2014/main" id="{6151626D-60AE-4B0E-B735-24F6D94E1B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84EDD-D2E2-49F5-856C-DF31C5E24689}"/>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360872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E2AF-ACF2-41E7-841B-565A038D4D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4707D-F18B-4EC9-9839-3F9ED21A4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A101E7-8C41-483A-A4AA-23BD11C47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67868-BB23-4187-AE55-8EE1ABCA7EFE}"/>
              </a:ext>
            </a:extLst>
          </p:cNvPr>
          <p:cNvSpPr>
            <a:spLocks noGrp="1"/>
          </p:cNvSpPr>
          <p:nvPr>
            <p:ph type="dt" sz="half" idx="10"/>
          </p:nvPr>
        </p:nvSpPr>
        <p:spPr/>
        <p:txBody>
          <a:bodyPr/>
          <a:lstStyle/>
          <a:p>
            <a:fld id="{E868EBD7-BB12-4C6B-8480-600E058BC679}" type="datetimeFigureOut">
              <a:rPr lang="en-US" smtClean="0"/>
              <a:t>10/8/21</a:t>
            </a:fld>
            <a:endParaRPr lang="en-US"/>
          </a:p>
        </p:txBody>
      </p:sp>
      <p:sp>
        <p:nvSpPr>
          <p:cNvPr id="6" name="Footer Placeholder 5">
            <a:extLst>
              <a:ext uri="{FF2B5EF4-FFF2-40B4-BE49-F238E27FC236}">
                <a16:creationId xmlns:a16="http://schemas.microsoft.com/office/drawing/2014/main" id="{E18809A6-61A4-445A-9F2B-B9831DFE5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ED135-8A1E-4C66-AC53-9C35CEA63706}"/>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96105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B6EE98-B228-4FE3-894F-4AC225CF4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F31A78-41E7-426B-8E5F-56542C96BA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A2E11-D5E9-4328-94F3-B6A7DC27C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8EBD7-BB12-4C6B-8480-600E058BC679}" type="datetimeFigureOut">
              <a:rPr lang="en-US" smtClean="0"/>
              <a:t>10/8/21</a:t>
            </a:fld>
            <a:endParaRPr lang="en-US"/>
          </a:p>
        </p:txBody>
      </p:sp>
      <p:sp>
        <p:nvSpPr>
          <p:cNvPr id="5" name="Footer Placeholder 4">
            <a:extLst>
              <a:ext uri="{FF2B5EF4-FFF2-40B4-BE49-F238E27FC236}">
                <a16:creationId xmlns:a16="http://schemas.microsoft.com/office/drawing/2014/main" id="{B906F83F-E0A7-4CED-9D80-CCF8C2D15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831CFD-1219-48C5-B49B-D7731DEE2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24BFD-1D0B-412F-8BF1-7D519A3ECF20}" type="slidenum">
              <a:rPr lang="en-US" smtClean="0"/>
              <a:t>‹#›</a:t>
            </a:fld>
            <a:endParaRPr lang="en-US"/>
          </a:p>
        </p:txBody>
      </p:sp>
    </p:spTree>
    <p:extLst>
      <p:ext uri="{BB962C8B-B14F-4D97-AF65-F5344CB8AC3E}">
        <p14:creationId xmlns:p14="http://schemas.microsoft.com/office/powerpoint/2010/main" val="317823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JPG"/><Relationship Id="rId7" Type="http://schemas.openxmlformats.org/officeDocument/2006/relationships/hyperlink" Target="mailto:thomas.pomberger@duke.edu"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mailto:weijia.su@duke.edu" TargetMode="External"/><Relationship Id="rId11" Type="http://schemas.openxmlformats.org/officeDocument/2006/relationships/hyperlink" Target="mailto:Atefeh.ghazavi@duke.edu" TargetMode="External"/><Relationship Id="rId5" Type="http://schemas.openxmlformats.org/officeDocument/2006/relationships/hyperlink" Target="mailto:k.wijesinghe@duke.edu" TargetMode="External"/><Relationship Id="rId10" Type="http://schemas.openxmlformats.org/officeDocument/2006/relationships/image" Target="../media/image10.jpg"/><Relationship Id="rId4" Type="http://schemas.openxmlformats.org/officeDocument/2006/relationships/image" Target="../media/image8.jpeg"/><Relationship Id="rId9" Type="http://schemas.openxmlformats.org/officeDocument/2006/relationships/hyperlink" Target="mailto:yutian.feng@duke.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urldefense.com/v3/__https:/cdn.ymaws.com/www.nationalpostdoc.org/resource/resmgr/2019_launch/resources/intsurvguide/international_postdoc_surviv.pdf__;!!OToaGQ!9knvNJbPdBHE9t1ULEJrRayQhFitayS5TtEdo8YqLES8O8jjCa0qW-Lzc_ISBm0IFJ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urldefense.com/v3/__https:/duke.zoom.us/j/94141425852?pwd=RUVZYXdiVFhlRlpnUG82OUZxNm85Zz09__;!!OToaGQ!9knvNJbPdBHE9t1ULEJrRayQhFitayS5TtEdo8YqLES8O8jjCa0qW-Lzc_IShEfwMdQ$" TargetMode="External"/><Relationship Id="rId5" Type="http://schemas.openxmlformats.org/officeDocument/2006/relationships/hyperlink" Target="https://urldefense.com/v3/__https:/duke.zoom.us/j/97088229772?pwd=dWh4QndnMUUzdkl2U21ldFdYTDk1QT09__;!!OToaGQ!9knvNJbPdBHE9t1ULEJrRayQhFitayS5TtEdo8YqLES8O8jjCa0qW-Lzc_ISkAmFeAk$" TargetMode="External"/><Relationship Id="rId4" Type="http://schemas.openxmlformats.org/officeDocument/2006/relationships/hyperlink" Target="https://urldefense.com/v3/__https:/www.youtube.com/watch?v=Nvhh6ciMmJU__;!!OToaGQ!9knvNJbPdBHE9t1ULEJrRayQhFitayS5TtEdo8YqLES8O8jjCa0qW-Lzc_ISUcI8eq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October 6,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 &amp; Corinne Haines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194051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with medium confidence">
            <a:extLst>
              <a:ext uri="{FF2B5EF4-FFF2-40B4-BE49-F238E27FC236}">
                <a16:creationId xmlns:a16="http://schemas.microsoft.com/office/drawing/2014/main" id="{2CF99D80-4D6F-4696-B593-1F7DAF7736E0}"/>
              </a:ext>
            </a:extLst>
          </p:cNvPr>
          <p:cNvPicPr>
            <a:picLocks noChangeAspect="1"/>
          </p:cNvPicPr>
          <p:nvPr/>
        </p:nvPicPr>
        <p:blipFill rotWithShape="1">
          <a:blip r:embed="rId2">
            <a:extLst>
              <a:ext uri="{28A0092B-C50C-407E-A947-70E740481C1C}">
                <a14:useLocalDpi xmlns:a14="http://schemas.microsoft.com/office/drawing/2010/main" val="0"/>
              </a:ext>
            </a:extLst>
          </a:blip>
          <a:srcRect l="1751" t="7535" r="583"/>
          <a:stretch/>
        </p:blipFill>
        <p:spPr>
          <a:xfrm>
            <a:off x="6289040" y="79404"/>
            <a:ext cx="5791200" cy="3084043"/>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6FB260EC-56BD-458F-9F91-3ABC3A08398E}"/>
              </a:ext>
            </a:extLst>
          </p:cNvPr>
          <p:cNvPicPr>
            <a:picLocks noChangeAspect="1"/>
          </p:cNvPicPr>
          <p:nvPr/>
        </p:nvPicPr>
        <p:blipFill rotWithShape="1">
          <a:blip r:embed="rId3">
            <a:extLst>
              <a:ext uri="{28A0092B-C50C-407E-A947-70E740481C1C}">
                <a14:useLocalDpi xmlns:a14="http://schemas.microsoft.com/office/drawing/2010/main" val="0"/>
              </a:ext>
            </a:extLst>
          </a:blip>
          <a:srcRect l="9166" t="9005" r="-7230" b="3292"/>
          <a:stretch/>
        </p:blipFill>
        <p:spPr>
          <a:xfrm>
            <a:off x="7205288" y="3662238"/>
            <a:ext cx="5340835" cy="2686839"/>
          </a:xfrm>
          <a:prstGeom prst="rect">
            <a:avLst/>
          </a:prstGeom>
        </p:spPr>
      </p:pic>
      <p:pic>
        <p:nvPicPr>
          <p:cNvPr id="5" name="Content Placeholder 4" descr="Graphical user interface, application&#10;&#10;Description automatically generated">
            <a:extLst>
              <a:ext uri="{FF2B5EF4-FFF2-40B4-BE49-F238E27FC236}">
                <a16:creationId xmlns:a16="http://schemas.microsoft.com/office/drawing/2014/main" id="{A08C47C4-C5B9-4F69-8EDE-C7C451CF598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0958" y="1621425"/>
            <a:ext cx="6678914" cy="4322174"/>
          </a:xfrm>
        </p:spPr>
      </p:pic>
      <p:sp>
        <p:nvSpPr>
          <p:cNvPr id="14" name="TextBox 13">
            <a:extLst>
              <a:ext uri="{FF2B5EF4-FFF2-40B4-BE49-F238E27FC236}">
                <a16:creationId xmlns:a16="http://schemas.microsoft.com/office/drawing/2014/main" id="{F297246E-9067-4A13-9939-7127BBEC45D6}"/>
              </a:ext>
            </a:extLst>
          </p:cNvPr>
          <p:cNvSpPr txBox="1"/>
          <p:nvPr/>
        </p:nvSpPr>
        <p:spPr>
          <a:xfrm>
            <a:off x="904240" y="421096"/>
            <a:ext cx="4998721" cy="1200329"/>
          </a:xfrm>
          <a:prstGeom prst="rect">
            <a:avLst/>
          </a:prstGeom>
          <a:solidFill>
            <a:schemeClr val="accent5">
              <a:lumMod val="50000"/>
            </a:schemeClr>
          </a:solidFill>
        </p:spPr>
        <p:txBody>
          <a:bodyPr wrap="square" rtlCol="0">
            <a:spAutoFit/>
          </a:bodyPr>
          <a:lstStyle/>
          <a:p>
            <a:r>
              <a:rPr lang="en-US" sz="3600" dirty="0">
                <a:solidFill>
                  <a:schemeClr val="bg1"/>
                </a:solidFill>
              </a:rPr>
              <a:t>Immigration &amp; Visa Seminar</a:t>
            </a:r>
          </a:p>
        </p:txBody>
      </p:sp>
    </p:spTree>
    <p:extLst>
      <p:ext uri="{BB962C8B-B14F-4D97-AF65-F5344CB8AC3E}">
        <p14:creationId xmlns:p14="http://schemas.microsoft.com/office/powerpoint/2010/main" val="266853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365125"/>
            <a:ext cx="10515600" cy="1097280"/>
          </a:xfrm>
          <a:solidFill>
            <a:schemeClr val="accent5">
              <a:lumMod val="50000"/>
            </a:schemeClr>
          </a:solidFill>
        </p:spPr>
        <p:txBody>
          <a:bodyPr/>
          <a:lstStyle/>
          <a:p>
            <a:pPr algn="ctr"/>
            <a:r>
              <a:rPr lang="en-US" dirty="0">
                <a:solidFill>
                  <a:schemeClr val="bg1"/>
                </a:solidFill>
              </a:rPr>
              <a:t>Buddy Program</a:t>
            </a:r>
          </a:p>
        </p:txBody>
      </p:sp>
      <p:sp>
        <p:nvSpPr>
          <p:cNvPr id="4" name="Content Placeholder 3">
            <a:extLst>
              <a:ext uri="{FF2B5EF4-FFF2-40B4-BE49-F238E27FC236}">
                <a16:creationId xmlns:a16="http://schemas.microsoft.com/office/drawing/2014/main" id="{301CC76B-889B-4A31-B0F1-37F7506611F0}"/>
              </a:ext>
            </a:extLst>
          </p:cNvPr>
          <p:cNvSpPr>
            <a:spLocks noGrp="1"/>
          </p:cNvSpPr>
          <p:nvPr>
            <p:ph idx="1"/>
          </p:nvPr>
        </p:nvSpPr>
        <p:spPr/>
        <p:txBody>
          <a:bodyPr vert="horz" lIns="91440" tIns="45720" rIns="91440" bIns="45720" rtlCol="0" anchor="t">
            <a:normAutofit/>
          </a:bodyPr>
          <a:lstStyle/>
          <a:p>
            <a:r>
              <a:rPr lang="en-US" dirty="0"/>
              <a:t>More than 130 Duke postdocs have signed up! </a:t>
            </a:r>
          </a:p>
          <a:p>
            <a:r>
              <a:rPr lang="en-US" dirty="0"/>
              <a:t>New surveys</a:t>
            </a:r>
          </a:p>
          <a:p>
            <a:pPr lvl="1"/>
            <a:r>
              <a:rPr lang="en-US" dirty="0"/>
              <a:t>Feedback survey</a:t>
            </a:r>
          </a:p>
          <a:p>
            <a:pPr lvl="1"/>
            <a:r>
              <a:rPr lang="en-US" dirty="0"/>
              <a:t>Modified Duke Buddy program Questionnaire</a:t>
            </a:r>
          </a:p>
          <a:p>
            <a:r>
              <a:rPr lang="en-US" dirty="0"/>
              <a:t>Interests outside work, Department, Nationality</a:t>
            </a:r>
          </a:p>
          <a:p>
            <a:r>
              <a:rPr lang="en-US" dirty="0"/>
              <a:t>Forming interest groups (hiking group, soccer team, basketball team, ultimate Frisbee team, potluck groups, running club, comedy club, etc.)</a:t>
            </a:r>
          </a:p>
          <a:p>
            <a:endParaRPr lang="en-US" dirty="0"/>
          </a:p>
        </p:txBody>
      </p:sp>
    </p:spTree>
    <p:extLst>
      <p:ext uri="{BB962C8B-B14F-4D97-AF65-F5344CB8AC3E}">
        <p14:creationId xmlns:p14="http://schemas.microsoft.com/office/powerpoint/2010/main" val="316421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365125"/>
            <a:ext cx="10515600" cy="1097280"/>
          </a:xfrm>
          <a:solidFill>
            <a:schemeClr val="accent5">
              <a:lumMod val="50000"/>
            </a:schemeClr>
          </a:solidFill>
        </p:spPr>
        <p:txBody>
          <a:bodyPr/>
          <a:lstStyle/>
          <a:p>
            <a:pPr algn="ctr"/>
            <a:r>
              <a:rPr lang="en-US" dirty="0">
                <a:solidFill>
                  <a:schemeClr val="bg1"/>
                </a:solidFill>
              </a:rPr>
              <a:t>Upcoming Projects and Events</a:t>
            </a:r>
          </a:p>
        </p:txBody>
      </p:sp>
      <p:sp>
        <p:nvSpPr>
          <p:cNvPr id="4" name="Content Placeholder 3">
            <a:extLst>
              <a:ext uri="{FF2B5EF4-FFF2-40B4-BE49-F238E27FC236}">
                <a16:creationId xmlns:a16="http://schemas.microsoft.com/office/drawing/2014/main" id="{301CC76B-889B-4A31-B0F1-37F7506611F0}"/>
              </a:ext>
            </a:extLst>
          </p:cNvPr>
          <p:cNvSpPr>
            <a:spLocks noGrp="1"/>
          </p:cNvSpPr>
          <p:nvPr>
            <p:ph idx="1"/>
          </p:nvPr>
        </p:nvSpPr>
        <p:spPr/>
        <p:txBody>
          <a:bodyPr/>
          <a:lstStyle/>
          <a:p>
            <a:r>
              <a:rPr lang="en-US" dirty="0"/>
              <a:t>Duke Postdocs presents: Thanksgiving special comedy showcase: Gee, thanks </a:t>
            </a:r>
            <a:r>
              <a:rPr lang="en-US" dirty="0" err="1"/>
              <a:t>Covid</a:t>
            </a:r>
            <a:r>
              <a:rPr lang="en-US" dirty="0"/>
              <a:t>! </a:t>
            </a:r>
          </a:p>
          <a:p>
            <a:r>
              <a:rPr lang="en-US" dirty="0"/>
              <a:t>Fall hiking trips</a:t>
            </a:r>
          </a:p>
        </p:txBody>
      </p:sp>
    </p:spTree>
    <p:extLst>
      <p:ext uri="{BB962C8B-B14F-4D97-AF65-F5344CB8AC3E}">
        <p14:creationId xmlns:p14="http://schemas.microsoft.com/office/powerpoint/2010/main" val="22961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14673"/>
            <a:ext cx="10515600" cy="650875"/>
          </a:xfrm>
          <a:solidFill>
            <a:schemeClr val="accent5">
              <a:lumMod val="50000"/>
            </a:schemeClr>
          </a:solidFill>
        </p:spPr>
        <p:txBody>
          <a:bodyPr>
            <a:normAutofit fontScale="90000"/>
          </a:bodyPr>
          <a:lstStyle/>
          <a:p>
            <a:pPr algn="ctr"/>
            <a:r>
              <a:rPr lang="en-US" dirty="0">
                <a:solidFill>
                  <a:schemeClr val="bg1"/>
                </a:solidFill>
              </a:rPr>
              <a:t>Current Members</a:t>
            </a:r>
          </a:p>
        </p:txBody>
      </p:sp>
      <p:pic>
        <p:nvPicPr>
          <p:cNvPr id="5" name="Picture 4" descr="A person smiling for the camera&#10;&#10;Description automatically generated with medium confidence">
            <a:extLst>
              <a:ext uri="{FF2B5EF4-FFF2-40B4-BE49-F238E27FC236}">
                <a16:creationId xmlns:a16="http://schemas.microsoft.com/office/drawing/2014/main" id="{7B65515A-29BF-40BC-910A-8BA5140597B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59946" y="1179062"/>
            <a:ext cx="1920240" cy="2688336"/>
          </a:xfrm>
          <a:prstGeom prst="rect">
            <a:avLst/>
          </a:prstGeom>
        </p:spPr>
      </p:pic>
      <p:pic>
        <p:nvPicPr>
          <p:cNvPr id="7" name="Picture 6" descr="A picture containing wall, person, indoor, clothing&#10;&#10;Description automatically generated">
            <a:extLst>
              <a:ext uri="{FF2B5EF4-FFF2-40B4-BE49-F238E27FC236}">
                <a16:creationId xmlns:a16="http://schemas.microsoft.com/office/drawing/2014/main" id="{82359FBC-2406-40CF-A251-75C4B9107D8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0275"/>
          <a:stretch/>
        </p:blipFill>
        <p:spPr>
          <a:xfrm>
            <a:off x="6197919" y="4415347"/>
            <a:ext cx="2194560" cy="2260059"/>
          </a:xfrm>
          <a:prstGeom prst="rect">
            <a:avLst/>
          </a:prstGeom>
        </p:spPr>
      </p:pic>
      <p:pic>
        <p:nvPicPr>
          <p:cNvPr id="11" name="Picture 10" descr="A person leaning against a brick wall&#10;&#10;Description automatically generated">
            <a:extLst>
              <a:ext uri="{FF2B5EF4-FFF2-40B4-BE49-F238E27FC236}">
                <a16:creationId xmlns:a16="http://schemas.microsoft.com/office/drawing/2014/main" id="{EA5A2F26-697C-4091-8141-C07BABA57D6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57" t="14648" r="28147" b="10099"/>
          <a:stretch/>
        </p:blipFill>
        <p:spPr>
          <a:xfrm rot="5400000">
            <a:off x="1114457" y="4333861"/>
            <a:ext cx="2377440" cy="2225379"/>
          </a:xfrm>
          <a:prstGeom prst="rect">
            <a:avLst/>
          </a:prstGeom>
        </p:spPr>
      </p:pic>
      <p:sp>
        <p:nvSpPr>
          <p:cNvPr id="12" name="TextBox 11">
            <a:extLst>
              <a:ext uri="{FF2B5EF4-FFF2-40B4-BE49-F238E27FC236}">
                <a16:creationId xmlns:a16="http://schemas.microsoft.com/office/drawing/2014/main" id="{86BCD46D-9931-4E35-ACBD-2680D6327A44}"/>
              </a:ext>
            </a:extLst>
          </p:cNvPr>
          <p:cNvSpPr txBox="1"/>
          <p:nvPr/>
        </p:nvSpPr>
        <p:spPr>
          <a:xfrm>
            <a:off x="3656090" y="5413642"/>
            <a:ext cx="2560984" cy="923330"/>
          </a:xfrm>
          <a:prstGeom prst="rect">
            <a:avLst/>
          </a:prstGeom>
          <a:noFill/>
        </p:spPr>
        <p:txBody>
          <a:bodyPr wrap="square" rtlCol="0">
            <a:spAutoFit/>
          </a:bodyPr>
          <a:lstStyle/>
          <a:p>
            <a:r>
              <a:rPr lang="en-US" dirty="0"/>
              <a:t>Dilmini Wijesinghe</a:t>
            </a:r>
          </a:p>
          <a:p>
            <a:r>
              <a:rPr lang="en-US" dirty="0"/>
              <a:t>(</a:t>
            </a:r>
            <a:r>
              <a:rPr lang="en-US" dirty="0" err="1"/>
              <a:t>Dilmini</a:t>
            </a:r>
            <a:r>
              <a:rPr lang="en-US" dirty="0"/>
              <a:t>)</a:t>
            </a:r>
          </a:p>
          <a:p>
            <a:r>
              <a:rPr lang="en-US" u="sng" dirty="0">
                <a:hlinkClick r:id="rId5"/>
              </a:rPr>
              <a:t>k.wijesinghe@duke.edu</a:t>
            </a:r>
            <a:endParaRPr lang="en-US" dirty="0"/>
          </a:p>
        </p:txBody>
      </p:sp>
      <p:sp>
        <p:nvSpPr>
          <p:cNvPr id="13" name="TextBox 12">
            <a:extLst>
              <a:ext uri="{FF2B5EF4-FFF2-40B4-BE49-F238E27FC236}">
                <a16:creationId xmlns:a16="http://schemas.microsoft.com/office/drawing/2014/main" id="{C628AD83-8DD1-466D-9A1B-A539211CAA28}"/>
              </a:ext>
            </a:extLst>
          </p:cNvPr>
          <p:cNvSpPr txBox="1"/>
          <p:nvPr/>
        </p:nvSpPr>
        <p:spPr>
          <a:xfrm>
            <a:off x="8512346" y="5446550"/>
            <a:ext cx="2369014" cy="923330"/>
          </a:xfrm>
          <a:prstGeom prst="rect">
            <a:avLst/>
          </a:prstGeom>
          <a:noFill/>
        </p:spPr>
        <p:txBody>
          <a:bodyPr wrap="square" rtlCol="0">
            <a:spAutoFit/>
          </a:bodyPr>
          <a:lstStyle/>
          <a:p>
            <a:r>
              <a:rPr lang="en-US" dirty="0" err="1"/>
              <a:t>Weijia</a:t>
            </a:r>
            <a:r>
              <a:rPr lang="en-US" dirty="0"/>
              <a:t> </a:t>
            </a:r>
            <a:r>
              <a:rPr lang="en-US" dirty="0" err="1"/>
              <a:t>Su</a:t>
            </a:r>
            <a:endParaRPr lang="en-US" dirty="0"/>
          </a:p>
          <a:p>
            <a:r>
              <a:rPr lang="en-US" dirty="0"/>
              <a:t>(</a:t>
            </a:r>
            <a:r>
              <a:rPr lang="en-US" dirty="0" err="1"/>
              <a:t>Weijia</a:t>
            </a:r>
            <a:r>
              <a:rPr lang="en-US" dirty="0"/>
              <a:t>)</a:t>
            </a:r>
          </a:p>
          <a:p>
            <a:r>
              <a:rPr lang="en-US" u="sng" dirty="0">
                <a:hlinkClick r:id="rId6"/>
              </a:rPr>
              <a:t>weijia.su@duke.edu</a:t>
            </a:r>
            <a:endParaRPr lang="en-US" dirty="0"/>
          </a:p>
        </p:txBody>
      </p:sp>
      <p:sp>
        <p:nvSpPr>
          <p:cNvPr id="14" name="TextBox 13">
            <a:extLst>
              <a:ext uri="{FF2B5EF4-FFF2-40B4-BE49-F238E27FC236}">
                <a16:creationId xmlns:a16="http://schemas.microsoft.com/office/drawing/2014/main" id="{2D29D1C5-F472-4EAC-A5F1-9A2B64E6A89F}"/>
              </a:ext>
            </a:extLst>
          </p:cNvPr>
          <p:cNvSpPr txBox="1"/>
          <p:nvPr/>
        </p:nvSpPr>
        <p:spPr>
          <a:xfrm>
            <a:off x="10239546" y="2972225"/>
            <a:ext cx="1952454" cy="1477328"/>
          </a:xfrm>
          <a:prstGeom prst="rect">
            <a:avLst/>
          </a:prstGeom>
          <a:noFill/>
        </p:spPr>
        <p:txBody>
          <a:bodyPr wrap="square" rtlCol="0">
            <a:spAutoFit/>
          </a:bodyPr>
          <a:lstStyle/>
          <a:p>
            <a:r>
              <a:rPr lang="en-US" dirty="0"/>
              <a:t>Thomas </a:t>
            </a:r>
            <a:r>
              <a:rPr lang="en-US" dirty="0" err="1"/>
              <a:t>Pomberger</a:t>
            </a:r>
            <a:endParaRPr lang="en-US" dirty="0"/>
          </a:p>
          <a:p>
            <a:r>
              <a:rPr lang="en-US" dirty="0"/>
              <a:t>(Thomas)</a:t>
            </a:r>
          </a:p>
          <a:p>
            <a:r>
              <a:rPr lang="en-US" u="sng" dirty="0">
                <a:hlinkClick r:id="rId7"/>
              </a:rPr>
              <a:t>thomas.pomberger@duke.edu</a:t>
            </a:r>
            <a:endParaRPr lang="en-US" dirty="0"/>
          </a:p>
        </p:txBody>
      </p:sp>
      <p:pic>
        <p:nvPicPr>
          <p:cNvPr id="16" name="Picture 15" descr="A person sitting at a table&#10;&#10;Description automatically generated with medium confidence">
            <a:extLst>
              <a:ext uri="{FF2B5EF4-FFF2-40B4-BE49-F238E27FC236}">
                <a16:creationId xmlns:a16="http://schemas.microsoft.com/office/drawing/2014/main" id="{4EFC7BAE-64DD-4998-AB97-56E8136D02DA}"/>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9504"/>
          <a:stretch/>
        </p:blipFill>
        <p:spPr>
          <a:xfrm>
            <a:off x="201930" y="1126328"/>
            <a:ext cx="2103120" cy="2537671"/>
          </a:xfrm>
          <a:prstGeom prst="rect">
            <a:avLst/>
          </a:prstGeom>
        </p:spPr>
      </p:pic>
      <p:sp>
        <p:nvSpPr>
          <p:cNvPr id="17" name="TextBox 16">
            <a:extLst>
              <a:ext uri="{FF2B5EF4-FFF2-40B4-BE49-F238E27FC236}">
                <a16:creationId xmlns:a16="http://schemas.microsoft.com/office/drawing/2014/main" id="{1653A9AC-ECA3-4858-B50E-77501ED72698}"/>
              </a:ext>
            </a:extLst>
          </p:cNvPr>
          <p:cNvSpPr txBox="1"/>
          <p:nvPr/>
        </p:nvSpPr>
        <p:spPr>
          <a:xfrm>
            <a:off x="2324842" y="2846904"/>
            <a:ext cx="2612918" cy="923330"/>
          </a:xfrm>
          <a:prstGeom prst="rect">
            <a:avLst/>
          </a:prstGeom>
          <a:noFill/>
        </p:spPr>
        <p:txBody>
          <a:bodyPr wrap="square" rtlCol="0">
            <a:spAutoFit/>
          </a:bodyPr>
          <a:lstStyle/>
          <a:p>
            <a:r>
              <a:rPr lang="en-US" dirty="0" err="1"/>
              <a:t>Yutian</a:t>
            </a:r>
            <a:r>
              <a:rPr lang="en-US" dirty="0"/>
              <a:t> Feng</a:t>
            </a:r>
          </a:p>
          <a:p>
            <a:r>
              <a:rPr lang="en-US" dirty="0"/>
              <a:t>(Yutian)</a:t>
            </a:r>
          </a:p>
          <a:p>
            <a:r>
              <a:rPr lang="en-US" u="sng" dirty="0">
                <a:hlinkClick r:id="rId9"/>
              </a:rPr>
              <a:t>yutian.feng@duke.edu</a:t>
            </a:r>
            <a:endParaRPr lang="en-US" dirty="0"/>
          </a:p>
        </p:txBody>
      </p:sp>
      <p:pic>
        <p:nvPicPr>
          <p:cNvPr id="4" name="Picture 3" descr="A person smiling for the camera&#10;&#10;Description automatically generated with medium confidence">
            <a:extLst>
              <a:ext uri="{FF2B5EF4-FFF2-40B4-BE49-F238E27FC236}">
                <a16:creationId xmlns:a16="http://schemas.microsoft.com/office/drawing/2014/main" id="{5CF2F7E4-C073-4F08-9BB8-6579A3098C96}"/>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t="19705"/>
          <a:stretch/>
        </p:blipFill>
        <p:spPr>
          <a:xfrm>
            <a:off x="4531255" y="1081976"/>
            <a:ext cx="2382520" cy="2610551"/>
          </a:xfrm>
          <a:prstGeom prst="rect">
            <a:avLst/>
          </a:prstGeom>
        </p:spPr>
      </p:pic>
      <p:sp>
        <p:nvSpPr>
          <p:cNvPr id="15" name="TextBox 14">
            <a:extLst>
              <a:ext uri="{FF2B5EF4-FFF2-40B4-BE49-F238E27FC236}">
                <a16:creationId xmlns:a16="http://schemas.microsoft.com/office/drawing/2014/main" id="{E1675DB8-E17D-4BF7-AD7D-54A13484F443}"/>
              </a:ext>
            </a:extLst>
          </p:cNvPr>
          <p:cNvSpPr txBox="1"/>
          <p:nvPr/>
        </p:nvSpPr>
        <p:spPr>
          <a:xfrm>
            <a:off x="6096000" y="3611499"/>
            <a:ext cx="2612918" cy="646331"/>
          </a:xfrm>
          <a:prstGeom prst="rect">
            <a:avLst/>
          </a:prstGeom>
          <a:noFill/>
        </p:spPr>
        <p:txBody>
          <a:bodyPr wrap="square" rtlCol="0">
            <a:spAutoFit/>
          </a:bodyPr>
          <a:lstStyle/>
          <a:p>
            <a:r>
              <a:rPr lang="en-US" dirty="0"/>
              <a:t>Atefeh Ghazavi (Aty)</a:t>
            </a:r>
          </a:p>
          <a:p>
            <a:r>
              <a:rPr lang="en-US" u="sng" dirty="0">
                <a:hlinkClick r:id="rId11"/>
              </a:rPr>
              <a:t>Atefeh.ghazavi@duke.edu</a:t>
            </a:r>
            <a:endParaRPr lang="en-US" dirty="0"/>
          </a:p>
        </p:txBody>
      </p:sp>
    </p:spTree>
    <p:extLst>
      <p:ext uri="{BB962C8B-B14F-4D97-AF65-F5344CB8AC3E}">
        <p14:creationId xmlns:p14="http://schemas.microsoft.com/office/powerpoint/2010/main" val="273957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365125"/>
            <a:ext cx="10515600" cy="1097280"/>
          </a:xfrm>
          <a:solidFill>
            <a:schemeClr val="accent5">
              <a:lumMod val="50000"/>
            </a:schemeClr>
          </a:solidFill>
        </p:spPr>
        <p:txBody>
          <a:bodyPr/>
          <a:lstStyle/>
          <a:p>
            <a:pPr algn="ctr"/>
            <a:r>
              <a:rPr lang="en-US" dirty="0">
                <a:solidFill>
                  <a:schemeClr val="bg1"/>
                </a:solidFill>
              </a:rPr>
              <a:t>We need new members!!</a:t>
            </a:r>
          </a:p>
        </p:txBody>
      </p:sp>
      <p:sp>
        <p:nvSpPr>
          <p:cNvPr id="4" name="Content Placeholder 3">
            <a:extLst>
              <a:ext uri="{FF2B5EF4-FFF2-40B4-BE49-F238E27FC236}">
                <a16:creationId xmlns:a16="http://schemas.microsoft.com/office/drawing/2014/main" id="{301CC76B-889B-4A31-B0F1-37F7506611F0}"/>
              </a:ext>
            </a:extLst>
          </p:cNvPr>
          <p:cNvSpPr>
            <a:spLocks noGrp="1"/>
          </p:cNvSpPr>
          <p:nvPr>
            <p:ph idx="1"/>
          </p:nvPr>
        </p:nvSpPr>
        <p:spPr>
          <a:xfrm>
            <a:off x="838200" y="1825625"/>
            <a:ext cx="10515600" cy="4583488"/>
          </a:xfrm>
        </p:spPr>
        <p:txBody>
          <a:bodyPr>
            <a:normAutofit lnSpcReduction="10000"/>
          </a:bodyPr>
          <a:lstStyle/>
          <a:p>
            <a:pPr marL="0" indent="0" algn="ctr">
              <a:buNone/>
            </a:pPr>
            <a:r>
              <a:rPr lang="en-US" dirty="0"/>
              <a:t>DUPA International Committee</a:t>
            </a:r>
          </a:p>
          <a:p>
            <a:r>
              <a:rPr lang="en-US" dirty="0"/>
              <a:t>Our mission: we represent and advocate for international postdocs at Duke.</a:t>
            </a:r>
          </a:p>
          <a:p>
            <a:r>
              <a:rPr lang="en-US" dirty="0"/>
              <a:t>What we do: we organize fun events for international postdocs and their families (potluck, picnic, game night, local tours, hiking trips, etc.), and help international postdocs navigate their life and work at Duke. </a:t>
            </a:r>
          </a:p>
          <a:p>
            <a:r>
              <a:rPr lang="en-US" dirty="0"/>
              <a:t>What we expect of new members: an hour or 2 per week of your free time to help us produce better events! </a:t>
            </a:r>
          </a:p>
          <a:p>
            <a:r>
              <a:rPr lang="en-US" dirty="0"/>
              <a:t>International postdocs make up more than half of postdocs at Duke, so we need more representations and diversity! </a:t>
            </a:r>
          </a:p>
        </p:txBody>
      </p:sp>
    </p:spTree>
    <p:extLst>
      <p:ext uri="{BB962C8B-B14F-4D97-AF65-F5344CB8AC3E}">
        <p14:creationId xmlns:p14="http://schemas.microsoft.com/office/powerpoint/2010/main" val="211877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October 6,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Outreach – Claudia Gonzalez-Hunt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 &amp; Corinne Haines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2952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5549463" y="243125"/>
            <a:ext cx="6339450" cy="1200329"/>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Outreach</a:t>
            </a:r>
          </a:p>
          <a:p>
            <a:pPr algn="r"/>
            <a:r>
              <a:rPr lang="en-US" sz="2400" dirty="0">
                <a:latin typeface="Arial" panose="020B0604020202020204" pitchFamily="34" charset="0"/>
                <a:cs typeface="Arial" panose="020B0604020202020204" pitchFamily="34" charset="0"/>
              </a:rPr>
              <a:t>Claudia Gonzalez-Hunt and Daniel Luo</a:t>
            </a:r>
          </a:p>
          <a:p>
            <a:pPr algn="r"/>
            <a:r>
              <a:rPr lang="en-US" sz="2000" dirty="0">
                <a:latin typeface="Arial" panose="020B0604020202020204" pitchFamily="34" charset="0"/>
                <a:cs typeface="Arial" panose="020B0604020202020204" pitchFamily="34" charset="0"/>
              </a:rPr>
              <a:t>Claudia.Gonzalez@duke.edu | Jie.Luo@duke.edu </a:t>
            </a: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631885" y="1829762"/>
            <a:ext cx="11059601" cy="4016484"/>
          </a:xfrm>
          <a:prstGeom prst="rect">
            <a:avLst/>
          </a:prstGeom>
          <a:noFill/>
        </p:spPr>
        <p:txBody>
          <a:bodyPr wrap="square" rtlCol="0">
            <a:spAutoFit/>
          </a:bodyPr>
          <a:lstStyle/>
          <a:p>
            <a:pPr>
              <a:spcAft>
                <a:spcPts val="600"/>
              </a:spcAft>
            </a:pPr>
            <a:r>
              <a:rPr lang="en-US" sz="2400" b="1" dirty="0">
                <a:latin typeface="Arial" panose="020B0604020202020204" pitchFamily="34" charset="0"/>
                <a:cs typeface="Arial" panose="020B0604020202020204" pitchFamily="34" charset="0"/>
              </a:rPr>
              <a:t>Goals of the Outreach Committee:</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Give postdocs a forum to present their research to general audiences and help amplify the impact of their work.</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Reach out to K-12 and college students and familiarize them with graduate school and a career in research by presenting our work and telling our stories.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Engage with our local communities and find ways to more effectively disseminate our work and collaborate for their benefit.</a:t>
            </a:r>
          </a:p>
        </p:txBody>
      </p:sp>
    </p:spTree>
    <p:extLst>
      <p:ext uri="{BB962C8B-B14F-4D97-AF65-F5344CB8AC3E}">
        <p14:creationId xmlns:p14="http://schemas.microsoft.com/office/powerpoint/2010/main" val="19326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386165" y="2057667"/>
            <a:ext cx="11150055" cy="5139869"/>
          </a:xfrm>
          <a:prstGeom prst="rect">
            <a:avLst/>
          </a:prstGeom>
          <a:noFill/>
        </p:spPr>
        <p:txBody>
          <a:bodyPr wrap="square" rtlCol="0">
            <a:spAutoFit/>
          </a:bodyPr>
          <a:lstStyle/>
          <a:p>
            <a:pPr>
              <a:spcAft>
                <a:spcPts val="600"/>
              </a:spcAft>
            </a:pPr>
            <a:r>
              <a:rPr lang="en-US" dirty="0">
                <a:latin typeface="Arial" panose="020B0604020202020204" pitchFamily="34" charset="0"/>
                <a:cs typeface="Arial" panose="020B0604020202020204" pitchFamily="34" charset="0"/>
              </a:rPr>
              <a:t>Volunteers needed for outreach activities! Sent an email last week and have gotten amazing participation so far! More postdocs are always needed. Interested? Send a brief description of your research. You can also mention the type of group you would prefer to work with (K-12, college, general population).</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Upcoming event: Outreach at Durham Tech. Will likely be a mix of presentations about our research/how we got here, and then a panel/Q&amp;A. More details to follow!</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Other events in the works: Postdoc Research Showcase. TED-style presentations showcasing the amazing work we do! Will be open to the public (likely virtual, but hopefully will be streamed from a campus auditorium). </a:t>
            </a:r>
            <a:r>
              <a:rPr lang="en-US" dirty="0" err="1">
                <a:latin typeface="Arial" panose="020B0604020202020204" pitchFamily="34" charset="0"/>
                <a:cs typeface="Arial" panose="020B0604020202020204" pitchFamily="34" charset="0"/>
              </a:rPr>
              <a:t>Youtube</a:t>
            </a:r>
            <a:r>
              <a:rPr lang="en-US" dirty="0">
                <a:latin typeface="Arial" panose="020B0604020202020204" pitchFamily="34" charset="0"/>
                <a:cs typeface="Arial" panose="020B0604020202020204" pitchFamily="34" charset="0"/>
              </a:rPr>
              <a:t> series: Spotlights on postdocs and their research! Recorded/edited by us, and then uploaded to </a:t>
            </a:r>
            <a:r>
              <a:rPr lang="en-US" dirty="0" err="1">
                <a:latin typeface="Arial" panose="020B0604020202020204" pitchFamily="34" charset="0"/>
                <a:cs typeface="Arial" panose="020B0604020202020204" pitchFamily="34" charset="0"/>
              </a:rPr>
              <a:t>Youtube</a:t>
            </a:r>
            <a:r>
              <a:rPr lang="en-US" dirty="0">
                <a:latin typeface="Arial" panose="020B0604020202020204" pitchFamily="34" charset="0"/>
                <a:cs typeface="Arial" panose="020B0604020202020204" pitchFamily="34" charset="0"/>
              </a:rPr>
              <a:t>.</a:t>
            </a:r>
          </a:p>
          <a:p>
            <a:pPr>
              <a:spcAft>
                <a:spcPts val="600"/>
              </a:spcAft>
            </a:pPr>
            <a:endParaRPr lang="en-US" i="1" dirty="0">
              <a:solidFill>
                <a:srgbClr val="0070C0"/>
              </a:solidFill>
              <a:latin typeface="Arial" panose="020B0604020202020204" pitchFamily="34" charset="0"/>
              <a:cs typeface="Arial" panose="020B0604020202020204" pitchFamily="34" charset="0"/>
            </a:endParaRPr>
          </a:p>
          <a:p>
            <a:pPr>
              <a:spcAft>
                <a:spcPts val="600"/>
              </a:spcAft>
            </a:pPr>
            <a:r>
              <a:rPr lang="en-US" i="1" dirty="0">
                <a:solidFill>
                  <a:srgbClr val="0070C0"/>
                </a:solidFill>
                <a:latin typeface="Arial" panose="020B0604020202020204" pitchFamily="34" charset="0"/>
                <a:cs typeface="Arial" panose="020B0604020202020204" pitchFamily="34" charset="0"/>
              </a:rPr>
              <a:t>Interested in participating in the organization of these events? Enjoy video recording/editing and want to help? Please reach out to us!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BBFB0A65-D7C4-4E86-8E83-E3247164D28A}"/>
              </a:ext>
            </a:extLst>
          </p:cNvPr>
          <p:cNvSpPr txBox="1"/>
          <p:nvPr/>
        </p:nvSpPr>
        <p:spPr>
          <a:xfrm>
            <a:off x="5549463" y="243125"/>
            <a:ext cx="6339450" cy="1200329"/>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Outreach</a:t>
            </a:r>
          </a:p>
          <a:p>
            <a:pPr algn="r"/>
            <a:r>
              <a:rPr lang="en-US" sz="2400" dirty="0">
                <a:latin typeface="Arial" panose="020B0604020202020204" pitchFamily="34" charset="0"/>
                <a:cs typeface="Arial" panose="020B0604020202020204" pitchFamily="34" charset="0"/>
              </a:rPr>
              <a:t>Claudia Gonzalez-Hunt and Daniel Luo</a:t>
            </a:r>
          </a:p>
          <a:p>
            <a:pPr algn="r"/>
            <a:r>
              <a:rPr lang="en-US" sz="2000" dirty="0">
                <a:latin typeface="Arial" panose="020B0604020202020204" pitchFamily="34" charset="0"/>
                <a:cs typeface="Arial" panose="020B0604020202020204" pitchFamily="34" charset="0"/>
              </a:rPr>
              <a:t>Claudia.Gonzalez@duke.edu | Jie.Luo@duke.edu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October 6,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&amp; Daniel Luo</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Professional Development – Susanna Brantley &amp; Corinne Haines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02852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228601" y="2162603"/>
            <a:ext cx="11805835" cy="3708708"/>
          </a:xfrm>
          <a:prstGeom prst="rect">
            <a:avLst/>
          </a:prstGeom>
          <a:noFill/>
        </p:spPr>
        <p:txBody>
          <a:bodyPr wrap="square" rtlCol="0">
            <a:spAutoFit/>
          </a:bodyPr>
          <a:lstStyle/>
          <a:p>
            <a:pPr>
              <a:spcAft>
                <a:spcPts val="600"/>
              </a:spcAft>
            </a:pPr>
            <a:r>
              <a:rPr lang="en-US" sz="2000" b="1" dirty="0">
                <a:latin typeface="Arial" panose="020B0604020202020204" pitchFamily="34" charset="0"/>
                <a:cs typeface="Arial" panose="020B0604020202020204" pitchFamily="34" charset="0"/>
              </a:rPr>
              <a:t>Professional Development Goals:</a:t>
            </a:r>
          </a:p>
          <a:p>
            <a:pPr>
              <a:spcAft>
                <a:spcPts val="600"/>
              </a:spcAft>
            </a:pPr>
            <a:r>
              <a:rPr lang="en-US" sz="2000" dirty="0">
                <a:latin typeface="Arial" panose="020B0604020202020204" pitchFamily="34" charset="0"/>
                <a:cs typeface="Arial" panose="020B0604020202020204" pitchFamily="34" charset="0"/>
              </a:rPr>
              <a:t>The overall goal of the DUPA Professional Development Committee is to provide opportunities for career development and professional interaction in a diversity of fields/careers and to provide support for postdocs on the job market. </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We will achieve these goals by:</a:t>
            </a:r>
          </a:p>
          <a:p>
            <a:pPr marL="342900" indent="-342900">
              <a:spcAft>
                <a:spcPts val="600"/>
              </a:spcAft>
              <a:buAutoNum type="arabicParenR"/>
            </a:pPr>
            <a:r>
              <a:rPr lang="en-US" sz="2000" dirty="0">
                <a:latin typeface="Arial" panose="020B0604020202020204" pitchFamily="34" charset="0"/>
                <a:cs typeface="Arial" panose="020B0604020202020204" pitchFamily="34" charset="0"/>
              </a:rPr>
              <a:t>Hosting practice job talks for postdocs on the academic job search</a:t>
            </a:r>
          </a:p>
          <a:p>
            <a:pPr marL="342900" indent="-342900">
              <a:spcAft>
                <a:spcPts val="600"/>
              </a:spcAft>
              <a:buAutoNum type="arabicParenR"/>
            </a:pPr>
            <a:r>
              <a:rPr lang="en-US" sz="2000" dirty="0">
                <a:latin typeface="Arial" panose="020B0604020202020204" pitchFamily="34" charset="0"/>
                <a:cs typeface="Arial" panose="020B0604020202020204" pitchFamily="34" charset="0"/>
              </a:rPr>
              <a:t>Organizing support groups for postdocs writing manuscripts or grant applications</a:t>
            </a:r>
          </a:p>
          <a:p>
            <a:pPr marL="342900" indent="-342900">
              <a:spcAft>
                <a:spcPts val="600"/>
              </a:spcAft>
              <a:buAutoNum type="arabicParenR"/>
            </a:pPr>
            <a:r>
              <a:rPr lang="en-US" sz="2000" dirty="0">
                <a:latin typeface="Arial" panose="020B0604020202020204" pitchFamily="34" charset="0"/>
                <a:cs typeface="Arial" panose="020B0604020202020204" pitchFamily="34" charset="0"/>
              </a:rPr>
              <a:t>Hosting workshops and seminars with prior Duke postdocs to explore a variety of career tracks</a:t>
            </a:r>
          </a:p>
          <a:p>
            <a:pPr marL="342900" indent="-342900">
              <a:spcAft>
                <a:spcPts val="600"/>
              </a:spcAft>
              <a:buAutoNum type="arabicParenR"/>
            </a:pPr>
            <a:r>
              <a:rPr lang="en-US" sz="2000" dirty="0">
                <a:latin typeface="Arial" panose="020B0604020202020204" pitchFamily="34" charset="0"/>
                <a:cs typeface="Arial" panose="020B0604020202020204" pitchFamily="34" charset="0"/>
              </a:rPr>
              <a:t>Annually surveying postdocs to determine unmet professional development needs in our community</a:t>
            </a: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877437"/>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Professional Development</a:t>
            </a:r>
          </a:p>
          <a:p>
            <a:pPr algn="r"/>
            <a:r>
              <a:rPr lang="en-US" sz="2400" dirty="0">
                <a:latin typeface="Arial" panose="020B0604020202020204" pitchFamily="34" charset="0"/>
                <a:cs typeface="Arial" panose="020B0604020202020204" pitchFamily="34" charset="0"/>
              </a:rPr>
              <a:t>Susanna Brantley and Corinne Haines</a:t>
            </a:r>
          </a:p>
          <a:p>
            <a:pPr algn="r"/>
            <a:r>
              <a:rPr lang="en-US" sz="2000" dirty="0">
                <a:latin typeface="Arial" panose="020B0604020202020204" pitchFamily="34" charset="0"/>
                <a:cs typeface="Arial" panose="020B0604020202020204" pitchFamily="34" charset="0"/>
              </a:rPr>
              <a:t>Susanna.Brantley@duke.edu | Corinne.Haines@duke.edu</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07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October 6,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 &amp; Corinne Haines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42948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386165" y="1710829"/>
            <a:ext cx="11150055" cy="5170646"/>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Job Search Workshop Series:</a:t>
            </a:r>
          </a:p>
          <a:p>
            <a:pPr>
              <a:spcAft>
                <a:spcPts val="600"/>
              </a:spcAft>
            </a:pPr>
            <a:r>
              <a:rPr lang="en-US" dirty="0">
                <a:latin typeface="Arial" panose="020B0604020202020204" pitchFamily="34" charset="0"/>
                <a:cs typeface="Arial" panose="020B0604020202020204" pitchFamily="34" charset="0"/>
              </a:rPr>
              <a:t>“Navigating the Academic Job Search in Biomedical Science”</a:t>
            </a:r>
          </a:p>
          <a:p>
            <a:pPr>
              <a:spcAft>
                <a:spcPts val="600"/>
              </a:spcAft>
            </a:pPr>
            <a:r>
              <a:rPr lang="en-US" i="1" dirty="0" err="1">
                <a:latin typeface="Arial" panose="020B0604020202020204" pitchFamily="34" charset="0"/>
                <a:cs typeface="Arial" panose="020B0604020202020204" pitchFamily="34" charset="0"/>
              </a:rPr>
              <a:t>Romain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Cartoni</a:t>
            </a:r>
            <a:r>
              <a:rPr lang="en-US" i="1" dirty="0">
                <a:latin typeface="Arial" panose="020B0604020202020204" pitchFamily="34" charset="0"/>
                <a:cs typeface="Arial" panose="020B0604020202020204" pitchFamily="34" charset="0"/>
              </a:rPr>
              <a:t>, PhD, Assistant Professor, Dept. of Pharmacology and Cancer Biology, Ophthalmology and Neurobiology</a:t>
            </a:r>
          </a:p>
          <a:p>
            <a:pPr>
              <a:spcAft>
                <a:spcPts val="600"/>
              </a:spcAft>
            </a:pPr>
            <a:r>
              <a:rPr lang="en-US" dirty="0">
                <a:latin typeface="Arial" panose="020B0604020202020204" pitchFamily="34" charset="0"/>
                <a:cs typeface="Arial" panose="020B0604020202020204" pitchFamily="34" charset="0"/>
              </a:rPr>
              <a:t>Oct 26, Nov 2, and Nov 9 from 10-11 am</a:t>
            </a:r>
          </a:p>
          <a:p>
            <a:pPr>
              <a:spcAft>
                <a:spcPts val="600"/>
              </a:spcAft>
            </a:pPr>
            <a:r>
              <a:rPr lang="en-US" dirty="0">
                <a:latin typeface="Arial" panose="020B0604020202020204" pitchFamily="34" charset="0"/>
                <a:cs typeface="Arial" panose="020B0604020202020204" pitchFamily="34" charset="0"/>
              </a:rPr>
              <a:t>Rm 143 Jones </a:t>
            </a:r>
            <a:r>
              <a:rPr lang="en-US" dirty="0" err="1">
                <a:latin typeface="Arial" panose="020B0604020202020204" pitchFamily="34" charset="0"/>
                <a:cs typeface="Arial" panose="020B0604020202020204" pitchFamily="34" charset="0"/>
              </a:rPr>
              <a:t>Bldg</a:t>
            </a: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https://duke.qualtrics.com/jfe/form/SV_81Vr4RGkdfxeJ9Q </a:t>
            </a:r>
          </a:p>
          <a:p>
            <a:pPr>
              <a:spcAft>
                <a:spcPts val="600"/>
              </a:spcAft>
            </a:pPr>
            <a:endParaRPr lang="en-US" b="1" dirty="0">
              <a:latin typeface="Arial" panose="020B0604020202020204" pitchFamily="34" charset="0"/>
              <a:cs typeface="Arial" panose="020B0604020202020204" pitchFamily="34" charset="0"/>
            </a:endParaRPr>
          </a:p>
          <a:p>
            <a:pPr>
              <a:spcAft>
                <a:spcPts val="600"/>
              </a:spcAft>
            </a:pPr>
            <a:r>
              <a:rPr lang="en-US" b="1" dirty="0">
                <a:latin typeface="Arial" panose="020B0604020202020204" pitchFamily="34" charset="0"/>
                <a:cs typeface="Arial" panose="020B0604020202020204" pitchFamily="34" charset="0"/>
              </a:rPr>
              <a:t>Practice Job Talks:</a:t>
            </a:r>
          </a:p>
          <a:p>
            <a:pPr>
              <a:spcAft>
                <a:spcPts val="600"/>
              </a:spcAft>
            </a:pPr>
            <a:r>
              <a:rPr lang="en-US" dirty="0">
                <a:latin typeface="Arial" panose="020B0604020202020204" pitchFamily="34" charset="0"/>
                <a:cs typeface="Arial" panose="020B0604020202020204" pitchFamily="34" charset="0"/>
              </a:rPr>
              <a:t>Email us if you are ready to do a practice job talk. This service is a available anytime, but we will gear up in February/March of 2022</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b="1" dirty="0">
                <a:latin typeface="Arial" panose="020B0604020202020204" pitchFamily="34" charset="0"/>
                <a:cs typeface="Arial" panose="020B0604020202020204" pitchFamily="34" charset="0"/>
              </a:rPr>
              <a:t>DUPA Seminar Series: </a:t>
            </a:r>
          </a:p>
          <a:p>
            <a:pPr>
              <a:spcAft>
                <a:spcPts val="600"/>
              </a:spcAft>
            </a:pPr>
            <a:r>
              <a:rPr lang="en-US" dirty="0">
                <a:latin typeface="Arial" panose="020B0604020202020204" pitchFamily="34" charset="0"/>
                <a:cs typeface="Arial" panose="020B0604020202020204" pitchFamily="34" charset="0"/>
              </a:rPr>
              <a:t>Starting January 2022! Email us if you would like to present your work – interest form circulation soon. </a:t>
            </a:r>
          </a:p>
          <a:p>
            <a:pPr>
              <a:spcAft>
                <a:spcPts val="600"/>
              </a:spcAft>
            </a:pP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877437"/>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Professional Development</a:t>
            </a:r>
          </a:p>
          <a:p>
            <a:pPr algn="r"/>
            <a:r>
              <a:rPr lang="en-US" sz="2400" dirty="0">
                <a:latin typeface="Arial" panose="020B0604020202020204" pitchFamily="34" charset="0"/>
                <a:cs typeface="Arial" panose="020B0604020202020204" pitchFamily="34" charset="0"/>
              </a:rPr>
              <a:t>Susanna Brantley and Corinne Haines</a:t>
            </a:r>
          </a:p>
          <a:p>
            <a:pPr algn="r"/>
            <a:r>
              <a:rPr lang="en-US" sz="2000" dirty="0">
                <a:latin typeface="Arial" panose="020B0604020202020204" pitchFamily="34" charset="0"/>
                <a:cs typeface="Arial" panose="020B0604020202020204" pitchFamily="34" charset="0"/>
              </a:rPr>
              <a:t>Susanna.Brantley@duke.edu | Corinne.Haines@duke.edu</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4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October 6,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 &amp; Corinne Haines</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886278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877437"/>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Service</a:t>
            </a:r>
          </a:p>
          <a:p>
            <a:pPr algn="r"/>
            <a:r>
              <a:rPr lang="en-US" sz="2400" dirty="0">
                <a:latin typeface="Arial" panose="020B0604020202020204" pitchFamily="34" charset="0"/>
                <a:cs typeface="Arial" panose="020B0604020202020204" pitchFamily="34" charset="0"/>
              </a:rPr>
              <a:t>Jacques Stout</a:t>
            </a:r>
          </a:p>
          <a:p>
            <a:pPr algn="r"/>
            <a:r>
              <a:rPr lang="en-US" sz="2000" dirty="0">
                <a:latin typeface="Arial" panose="020B0604020202020204" pitchFamily="34" charset="0"/>
                <a:cs typeface="Arial" panose="020B0604020202020204" pitchFamily="34" charset="0"/>
              </a:rPr>
              <a:t>Jacques.Stout@duke.edu</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3218047" y="1171538"/>
            <a:ext cx="4675922" cy="5510049"/>
          </a:xfrm>
          <a:prstGeom prst="rect">
            <a:avLst/>
          </a:prstGeom>
        </p:spPr>
      </p:pic>
    </p:spTree>
    <p:extLst>
      <p:ext uri="{BB962C8B-B14F-4D97-AF65-F5344CB8AC3E}">
        <p14:creationId xmlns:p14="http://schemas.microsoft.com/office/powerpoint/2010/main" val="771036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386165" y="1710829"/>
            <a:ext cx="11458505" cy="5247590"/>
          </a:xfrm>
          <a:prstGeom prst="rect">
            <a:avLst/>
          </a:prstGeom>
          <a:noFill/>
        </p:spPr>
        <p:txBody>
          <a:bodyPr wrap="square" rtlCol="0">
            <a:spAutoFit/>
          </a:bodyPr>
          <a:lstStyle/>
          <a:p>
            <a:pPr>
              <a:spcAft>
                <a:spcPts val="600"/>
              </a:spcAft>
            </a:pPr>
            <a:r>
              <a:rPr lang="en-US" u="sng" dirty="0">
                <a:latin typeface="Arial" panose="020B0604020202020204" pitchFamily="34" charset="0"/>
                <a:cs typeface="Arial" panose="020B0604020202020204" pitchFamily="34" charset="0"/>
              </a:rPr>
              <a:t>Upcoming Service Opportunities: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Communities in Partnership: </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Vaccination event in East Durham 10/9 and 10/10 </a:t>
            </a:r>
            <a:r>
              <a:rPr lang="en-US" dirty="0">
                <a:solidFill>
                  <a:srgbClr val="0070C0"/>
                </a:solidFill>
                <a:latin typeface="Arial" panose="020B0604020202020204" pitchFamily="34" charset="0"/>
                <a:cs typeface="Arial" panose="020B0604020202020204" pitchFamily="34" charset="0"/>
              </a:rPr>
              <a:t>(THIS WEEKEND! Sending info to listserv after meeting) </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Require around 8 people on either days </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They are particularly encouraging/asking for the help of bilinguals and Black/</a:t>
            </a:r>
            <a:r>
              <a:rPr lang="en-US" dirty="0" err="1">
                <a:latin typeface="Arial" panose="020B0604020202020204" pitchFamily="34" charset="0"/>
                <a:cs typeface="Arial" panose="020B0604020202020204" pitchFamily="34" charset="0"/>
              </a:rPr>
              <a:t>Latinx</a:t>
            </a:r>
            <a:r>
              <a:rPr lang="en-US" dirty="0">
                <a:latin typeface="Arial" panose="020B0604020202020204" pitchFamily="34" charset="0"/>
                <a:cs typeface="Arial" panose="020B0604020202020204" pitchFamily="34" charset="0"/>
              </a:rPr>
              <a:t> individuals to help with canvassing these communities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The food bank needs help with packaging and sorting salvaged food on Saturday 10/16 9am to 12 pm</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'Move-A-Bull City' event with Bike Durham 10/16</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solidFill>
                  <a:srgbClr val="0070C0"/>
                </a:solidFill>
                <a:latin typeface="Arial" panose="020B0604020202020204" pitchFamily="34" charset="0"/>
                <a:cs typeface="Arial" panose="020B0604020202020204" pitchFamily="34" charset="0"/>
              </a:rPr>
              <a:t>Looking for a co-chair!</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877437"/>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Service</a:t>
            </a:r>
          </a:p>
          <a:p>
            <a:pPr algn="r"/>
            <a:r>
              <a:rPr lang="en-US" sz="2400" dirty="0">
                <a:latin typeface="Arial" panose="020B0604020202020204" pitchFamily="34" charset="0"/>
                <a:cs typeface="Arial" panose="020B0604020202020204" pitchFamily="34" charset="0"/>
              </a:rPr>
              <a:t>Jacques Stout</a:t>
            </a:r>
          </a:p>
          <a:p>
            <a:pPr algn="r"/>
            <a:r>
              <a:rPr lang="en-US" sz="2000" dirty="0">
                <a:latin typeface="Arial" panose="020B0604020202020204" pitchFamily="34" charset="0"/>
                <a:cs typeface="Arial" panose="020B0604020202020204" pitchFamily="34" charset="0"/>
              </a:rPr>
              <a:t>Jacques.Stout@duke.edu</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776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October 6,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 &amp; Corinne Haines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2117830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636422" y="2018837"/>
            <a:ext cx="11150055" cy="4154984"/>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Social Committee Duties:</a:t>
            </a:r>
          </a:p>
          <a:p>
            <a:pPr>
              <a:spcAft>
                <a:spcPts val="600"/>
              </a:spcAft>
            </a:pPr>
            <a:r>
              <a:rPr lang="en-US" dirty="0">
                <a:latin typeface="Arial" panose="020B0604020202020204" pitchFamily="34" charset="0"/>
                <a:cs typeface="Arial" panose="020B0604020202020204" pitchFamily="34" charset="0"/>
              </a:rPr>
              <a:t>The duties of a Social Committee include planning a variety of events that reach out to all Duke University postdocs. The Social Committee is dedicated to improving the postdoc experience by facilitating new interactions and connections for postdocs across campus. Examples of previous events include organizing intramural sports teams, postdoc pub nights, Hurricanes Hockey game group tickets, Lemur Center tours, Trivia/game nights, and more. We also have established connections with the UNC and NC State Postdoc Associations to collaboratively plan joint social events! The Social Committee is always looking for new event ideas, so if you enjoy planning events, socializing, and meeting new people, please join!</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b="1" dirty="0">
                <a:latin typeface="Arial" panose="020B0604020202020204" pitchFamily="34" charset="0"/>
                <a:cs typeface="Arial" panose="020B0604020202020204" pitchFamily="34" charset="0"/>
              </a:rPr>
              <a:t>Goals of Social Committee:</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Acquire 3+ individuals in order to keep up with demand for more variety in events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Offer at least 1 event per month </a:t>
            </a:r>
          </a:p>
          <a:p>
            <a:pPr>
              <a:spcAft>
                <a:spcPts val="600"/>
              </a:spcAft>
            </a:pP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569660"/>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Social</a:t>
            </a:r>
          </a:p>
          <a:p>
            <a:pPr algn="r"/>
            <a:r>
              <a:rPr lang="en-US" sz="2400" dirty="0">
                <a:latin typeface="Arial" panose="020B0604020202020204" pitchFamily="34" charset="0"/>
                <a:cs typeface="Arial" panose="020B0604020202020204" pitchFamily="34" charset="0"/>
              </a:rPr>
              <a:t>OPEN!</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984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569660"/>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Social</a:t>
            </a:r>
          </a:p>
          <a:p>
            <a:pPr algn="r"/>
            <a:r>
              <a:rPr lang="en-US" sz="2400" dirty="0">
                <a:latin typeface="Arial" panose="020B0604020202020204" pitchFamily="34" charset="0"/>
                <a:cs typeface="Arial" panose="020B0604020202020204" pitchFamily="34" charset="0"/>
              </a:rPr>
              <a:t>OPEN!</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4655564" y="2059806"/>
            <a:ext cx="7221108" cy="3522848"/>
          </a:xfrm>
          <a:prstGeom prst="rect">
            <a:avLst/>
          </a:prstGeom>
        </p:spPr>
      </p:pic>
      <p:sp>
        <p:nvSpPr>
          <p:cNvPr id="9" name="TextBox 8">
            <a:extLst>
              <a:ext uri="{FF2B5EF4-FFF2-40B4-BE49-F238E27FC236}">
                <a16:creationId xmlns:a16="http://schemas.microsoft.com/office/drawing/2014/main" id="{792EF062-362C-4F13-86B4-C5538C6E53FD}"/>
              </a:ext>
            </a:extLst>
          </p:cNvPr>
          <p:cNvSpPr txBox="1"/>
          <p:nvPr/>
        </p:nvSpPr>
        <p:spPr>
          <a:xfrm>
            <a:off x="376542" y="2346096"/>
            <a:ext cx="4128082" cy="2739211"/>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Social Committee Updates: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National Postdoc Appreciation Week Triangle Social Virtual Event (Thurs, Sept. 23rd) – 30+ total attendees, roughly 10 from Duke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Hosted two Lemur Center Tours on Sunday, Sept. 26th which were very successful!</a:t>
            </a:r>
          </a:p>
        </p:txBody>
      </p:sp>
    </p:spTree>
    <p:extLst>
      <p:ext uri="{BB962C8B-B14F-4D97-AF65-F5344CB8AC3E}">
        <p14:creationId xmlns:p14="http://schemas.microsoft.com/office/powerpoint/2010/main" val="1699945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376542" y="2346096"/>
            <a:ext cx="4128082" cy="2739211"/>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Social Committee Updates: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National Postdoc Appreciation Week Triangle Social Virtual Event (Thurs, Sept. 23rd) – 30+ total attendees, roughly 10 from Duke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Hosted two Lemur Center Tours on Sunday, Sept. 26th which were very successful!</a:t>
            </a: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569660"/>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Social</a:t>
            </a:r>
          </a:p>
          <a:p>
            <a:pPr algn="r"/>
            <a:r>
              <a:rPr lang="en-US" sz="2400" dirty="0">
                <a:latin typeface="Arial" panose="020B0604020202020204" pitchFamily="34" charset="0"/>
                <a:cs typeface="Arial" panose="020B0604020202020204" pitchFamily="34" charset="0"/>
              </a:rPr>
              <a:t>OPEN!</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4745254" y="1243138"/>
            <a:ext cx="7037120" cy="5361246"/>
          </a:xfrm>
          <a:prstGeom prst="rect">
            <a:avLst/>
          </a:prstGeom>
        </p:spPr>
      </p:pic>
    </p:spTree>
    <p:extLst>
      <p:ext uri="{BB962C8B-B14F-4D97-AF65-F5344CB8AC3E}">
        <p14:creationId xmlns:p14="http://schemas.microsoft.com/office/powerpoint/2010/main" val="1422046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569660"/>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Social</a:t>
            </a:r>
          </a:p>
          <a:p>
            <a:pPr algn="r"/>
            <a:r>
              <a:rPr lang="en-US" sz="2400" dirty="0">
                <a:latin typeface="Arial" panose="020B0604020202020204" pitchFamily="34" charset="0"/>
                <a:cs typeface="Arial" panose="020B0604020202020204" pitchFamily="34" charset="0"/>
              </a:rPr>
              <a:t>OPEN!</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srcRect l="23474" r="33901"/>
          <a:stretch/>
        </p:blipFill>
        <p:spPr>
          <a:xfrm>
            <a:off x="327262" y="1402880"/>
            <a:ext cx="5765531" cy="5206516"/>
          </a:xfrm>
          <a:prstGeom prst="rect">
            <a:avLst/>
          </a:prstGeom>
        </p:spPr>
      </p:pic>
      <p:pic>
        <p:nvPicPr>
          <p:cNvPr id="4" name="Picture 3"/>
          <p:cNvPicPr>
            <a:picLocks noChangeAspect="1"/>
          </p:cNvPicPr>
          <p:nvPr/>
        </p:nvPicPr>
        <p:blipFill rotWithShape="1">
          <a:blip r:embed="rId5"/>
          <a:srcRect r="34249"/>
          <a:stretch/>
        </p:blipFill>
        <p:spPr>
          <a:xfrm>
            <a:off x="5333648" y="286202"/>
            <a:ext cx="3964357" cy="5457825"/>
          </a:xfrm>
          <a:prstGeom prst="rect">
            <a:avLst/>
          </a:prstGeom>
        </p:spPr>
      </p:pic>
      <p:pic>
        <p:nvPicPr>
          <p:cNvPr id="5" name="Picture 4"/>
          <p:cNvPicPr>
            <a:picLocks noChangeAspect="1"/>
          </p:cNvPicPr>
          <p:nvPr/>
        </p:nvPicPr>
        <p:blipFill rotWithShape="1">
          <a:blip r:embed="rId6"/>
          <a:srcRect l="25302"/>
          <a:stretch/>
        </p:blipFill>
        <p:spPr>
          <a:xfrm>
            <a:off x="7276697" y="2655269"/>
            <a:ext cx="4667451" cy="3990975"/>
          </a:xfrm>
          <a:prstGeom prst="rect">
            <a:avLst/>
          </a:prstGeom>
        </p:spPr>
      </p:pic>
      <p:sp>
        <p:nvSpPr>
          <p:cNvPr id="9" name="Rectangle 8"/>
          <p:cNvSpPr/>
          <p:nvPr/>
        </p:nvSpPr>
        <p:spPr>
          <a:xfrm>
            <a:off x="486146" y="1713917"/>
            <a:ext cx="4442242"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Fall Intramural Sports teams!</a:t>
            </a:r>
            <a:endParaRPr lang="en-US" sz="2400" dirty="0">
              <a:solidFill>
                <a:schemeClr val="bg1"/>
              </a:solidFill>
            </a:endParaRPr>
          </a:p>
        </p:txBody>
      </p:sp>
    </p:spTree>
    <p:extLst>
      <p:ext uri="{BB962C8B-B14F-4D97-AF65-F5344CB8AC3E}">
        <p14:creationId xmlns:p14="http://schemas.microsoft.com/office/powerpoint/2010/main" val="772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386165" y="1710829"/>
            <a:ext cx="11150055" cy="3954929"/>
          </a:xfrm>
          <a:prstGeom prst="rect">
            <a:avLst/>
          </a:prstGeom>
          <a:noFill/>
        </p:spPr>
        <p:txBody>
          <a:bodyPr wrap="square" rtlCol="0">
            <a:spAutoFit/>
          </a:bodyPr>
          <a:lstStyle/>
          <a:p>
            <a:pPr>
              <a:spcAft>
                <a:spcPts val="600"/>
              </a:spcAft>
            </a:pPr>
            <a:r>
              <a:rPr lang="en-US" sz="2400" b="1" dirty="0">
                <a:latin typeface="Arial" panose="020B0604020202020204" pitchFamily="34" charset="0"/>
                <a:cs typeface="Arial" panose="020B0604020202020204" pitchFamily="34" charset="0"/>
              </a:rPr>
              <a:t>Ideas for Future Events:</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Group rate tickets to the NC State Fair</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Corn Maze/Pumpkin Patch </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Food Truck/Ice Cream Truck/Coffee/Drink Truck on Campus</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Cooking Class – potentially at Season to Taste</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Wine and Design – Painting </a:t>
            </a:r>
          </a:p>
          <a:p>
            <a:pPr marL="285750" indent="-28575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Postdoc Pub Night (example venues: Bull McCabe’s, Bull City </a:t>
            </a:r>
            <a:r>
              <a:rPr lang="en-US" sz="2400" dirty="0" err="1">
                <a:latin typeface="Arial" panose="020B0604020202020204" pitchFamily="34" charset="0"/>
                <a:cs typeface="Arial" panose="020B0604020202020204" pitchFamily="34" charset="0"/>
              </a:rPr>
              <a:t>Ciderworks</a:t>
            </a:r>
            <a:r>
              <a:rPr lang="en-US" sz="2400" dirty="0">
                <a:latin typeface="Arial" panose="020B0604020202020204" pitchFamily="34" charset="0"/>
                <a:cs typeface="Arial" panose="020B0604020202020204" pitchFamily="34" charset="0"/>
              </a:rPr>
              <a:t>, and Boxcar Bar and Arcade)</a:t>
            </a:r>
          </a:p>
          <a:p>
            <a:pPr>
              <a:spcAft>
                <a:spcPts val="600"/>
              </a:spcAft>
            </a:pPr>
            <a:r>
              <a:rPr lang="en-US" sz="2400"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569660"/>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Social</a:t>
            </a:r>
          </a:p>
          <a:p>
            <a:pPr algn="r"/>
            <a:r>
              <a:rPr lang="en-US" sz="2400" dirty="0">
                <a:latin typeface="Arial" panose="020B0604020202020204" pitchFamily="34" charset="0"/>
                <a:cs typeface="Arial" panose="020B0604020202020204" pitchFamily="34" charset="0"/>
              </a:rPr>
              <a:t>OPEN!</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3134627" y="5444803"/>
            <a:ext cx="6096000" cy="907941"/>
          </a:xfrm>
          <a:prstGeom prst="rect">
            <a:avLst/>
          </a:prstGeom>
        </p:spPr>
        <p:txBody>
          <a:bodyPr>
            <a:spAutoFit/>
          </a:bodyPr>
          <a:lstStyle/>
          <a:p>
            <a:pPr>
              <a:spcAft>
                <a:spcPts val="600"/>
              </a:spcAft>
            </a:pPr>
            <a:endParaRPr lang="en-US" sz="2400" dirty="0">
              <a:latin typeface="Arial" panose="020B0604020202020204" pitchFamily="34" charset="0"/>
              <a:cs typeface="Arial" panose="020B0604020202020204" pitchFamily="34" charset="0"/>
            </a:endParaRPr>
          </a:p>
          <a:p>
            <a:pPr>
              <a:spcAft>
                <a:spcPts val="600"/>
              </a:spcAft>
            </a:pPr>
            <a:r>
              <a:rPr lang="en-US" sz="2400" dirty="0">
                <a:solidFill>
                  <a:srgbClr val="0070C0"/>
                </a:solidFill>
                <a:latin typeface="Arial" panose="020B0604020202020204" pitchFamily="34" charset="0"/>
                <a:cs typeface="Arial" panose="020B0604020202020204" pitchFamily="34" charset="0"/>
              </a:rPr>
              <a:t>Looking for new committee members!</a:t>
            </a:r>
          </a:p>
        </p:txBody>
      </p:sp>
    </p:spTree>
    <p:extLst>
      <p:ext uri="{BB962C8B-B14F-4D97-AF65-F5344CB8AC3E}">
        <p14:creationId xmlns:p14="http://schemas.microsoft.com/office/powerpoint/2010/main" val="247120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October 6,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Communications – Miranda </a:t>
            </a:r>
            <a:r>
              <a:rPr lang="en-US" b="1" dirty="0" err="1">
                <a:latin typeface="Arial" panose="020B0604020202020204" pitchFamily="34" charset="0"/>
                <a:cs typeface="Arial" panose="020B0604020202020204" pitchFamily="34" charset="0"/>
              </a:rPr>
              <a:t>Scalabrino</a:t>
            </a:r>
            <a:r>
              <a:rPr lang="en-US" b="1"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 &amp; Corinne Haines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1379385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October 6,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 &amp; Corinne Haines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1277571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October 6,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 &amp; Corinne Haines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4251775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October 6,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 &amp; Corinne Haines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515916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354266" y="2327522"/>
            <a:ext cx="11458505" cy="2862322"/>
          </a:xfrm>
          <a:prstGeom prst="rect">
            <a:avLst/>
          </a:prstGeom>
          <a:noFill/>
        </p:spPr>
        <p:txBody>
          <a:bodyPr wrap="square" rtlCol="0">
            <a:spAutoFit/>
          </a:bodyPr>
          <a:lstStyle/>
          <a:p>
            <a:pPr algn="ctr">
              <a:spcAft>
                <a:spcPts val="600"/>
              </a:spcAft>
            </a:pPr>
            <a:r>
              <a:rPr lang="en-US" sz="3200" dirty="0">
                <a:solidFill>
                  <a:srgbClr val="0070C0"/>
                </a:solidFill>
                <a:latin typeface="Arial" panose="020B0604020202020204" pitchFamily="34" charset="0"/>
                <a:cs typeface="Arial" panose="020B0604020202020204" pitchFamily="34" charset="0"/>
              </a:rPr>
              <a:t>Mark your calendars!</a:t>
            </a:r>
          </a:p>
          <a:p>
            <a:pPr algn="ctr">
              <a:spcAft>
                <a:spcPts val="600"/>
              </a:spcAft>
            </a:pPr>
            <a:endParaRPr lang="en-US" sz="3200" dirty="0">
              <a:latin typeface="Arial" panose="020B0604020202020204" pitchFamily="34" charset="0"/>
              <a:cs typeface="Arial" panose="020B0604020202020204" pitchFamily="34" charset="0"/>
            </a:endParaRPr>
          </a:p>
          <a:p>
            <a:pPr algn="ctr">
              <a:spcAft>
                <a:spcPts val="600"/>
              </a:spcAft>
            </a:pPr>
            <a:r>
              <a:rPr lang="en-US" sz="3200" dirty="0">
                <a:latin typeface="Arial" panose="020B0604020202020204" pitchFamily="34" charset="0"/>
                <a:cs typeface="Arial" panose="020B0604020202020204" pitchFamily="34" charset="0"/>
              </a:rPr>
              <a:t>Upcoming DUPA meetings:</a:t>
            </a:r>
          </a:p>
          <a:p>
            <a:pPr algn="ctr">
              <a:spcAft>
                <a:spcPts val="600"/>
              </a:spcAft>
            </a:pPr>
            <a:r>
              <a:rPr lang="en-US" sz="3200" dirty="0">
                <a:latin typeface="Arial" panose="020B0604020202020204" pitchFamily="34" charset="0"/>
                <a:cs typeface="Arial" panose="020B0604020202020204" pitchFamily="34" charset="0"/>
              </a:rPr>
              <a:t>November 3, 2021</a:t>
            </a:r>
          </a:p>
          <a:p>
            <a:pPr algn="ctr">
              <a:spcAft>
                <a:spcPts val="600"/>
              </a:spcAft>
            </a:pPr>
            <a:r>
              <a:rPr lang="en-US" sz="3200" dirty="0">
                <a:latin typeface="Arial" panose="020B0604020202020204" pitchFamily="34" charset="0"/>
                <a:cs typeface="Arial" panose="020B0604020202020204" pitchFamily="34" charset="0"/>
              </a:rPr>
              <a:t>December 1, 2021</a:t>
            </a: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877437"/>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Service</a:t>
            </a:r>
          </a:p>
          <a:p>
            <a:pPr algn="r"/>
            <a:r>
              <a:rPr lang="en-US" sz="2400" dirty="0">
                <a:latin typeface="Arial" panose="020B0604020202020204" pitchFamily="34" charset="0"/>
                <a:cs typeface="Arial" panose="020B0604020202020204" pitchFamily="34" charset="0"/>
              </a:rPr>
              <a:t>Jacques Stout</a:t>
            </a:r>
          </a:p>
          <a:p>
            <a:pPr algn="r"/>
            <a:r>
              <a:rPr lang="en-US" sz="2000" dirty="0">
                <a:latin typeface="Arial" panose="020B0604020202020204" pitchFamily="34" charset="0"/>
                <a:cs typeface="Arial" panose="020B0604020202020204" pitchFamily="34" charset="0"/>
              </a:rPr>
              <a:t>Jacques.Stout@duke.edu</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18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7008687" y="243125"/>
            <a:ext cx="4880225" cy="1261884"/>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Communications</a:t>
            </a:r>
          </a:p>
          <a:p>
            <a:pPr algn="r"/>
            <a:r>
              <a:rPr lang="en-US" sz="2400" dirty="0">
                <a:latin typeface="Arial" panose="020B0604020202020204" pitchFamily="34" charset="0"/>
                <a:cs typeface="Arial" panose="020B0604020202020204" pitchFamily="34" charset="0"/>
              </a:rPr>
              <a:t>Miranda </a:t>
            </a:r>
            <a:r>
              <a:rPr lang="en-US" sz="2400" dirty="0" err="1">
                <a:latin typeface="Arial" panose="020B0604020202020204" pitchFamily="34" charset="0"/>
                <a:cs typeface="Arial" panose="020B0604020202020204" pitchFamily="34" charset="0"/>
              </a:rPr>
              <a:t>Scalabrino</a:t>
            </a:r>
            <a:endParaRPr lang="en-US" sz="2400" dirty="0">
              <a:latin typeface="Arial" panose="020B0604020202020204" pitchFamily="34" charset="0"/>
              <a:cs typeface="Arial" panose="020B0604020202020204" pitchFamily="34" charset="0"/>
            </a:endParaRPr>
          </a:p>
          <a:p>
            <a:pPr algn="r"/>
            <a:r>
              <a:rPr lang="en-US" sz="2400" dirty="0">
                <a:latin typeface="Arial" panose="020B0604020202020204" pitchFamily="34" charset="0"/>
                <a:cs typeface="Arial" panose="020B0604020202020204" pitchFamily="34" charset="0"/>
              </a:rPr>
              <a:t>Miranda.scalabrino@duke.edu</a:t>
            </a:r>
            <a:endParaRPr lang="en-US"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460494" y="1825263"/>
            <a:ext cx="11150055" cy="4016484"/>
          </a:xfrm>
          <a:prstGeom prst="rect">
            <a:avLst/>
          </a:prstGeom>
          <a:noFill/>
        </p:spPr>
        <p:txBody>
          <a:bodyPr wrap="square" rtlCol="0">
            <a:spAutoFit/>
          </a:bodyPr>
          <a:lstStyle/>
          <a:p>
            <a:pPr>
              <a:spcAft>
                <a:spcPts val="600"/>
              </a:spcAft>
            </a:pPr>
            <a:r>
              <a:rPr lang="en-US" sz="2000" u="sng" dirty="0">
                <a:latin typeface="Arial" panose="020B0604020202020204" pitchFamily="34" charset="0"/>
                <a:cs typeface="Arial" panose="020B0604020202020204" pitchFamily="34" charset="0"/>
              </a:rPr>
              <a:t>Communications Committee Duties:</a:t>
            </a:r>
          </a:p>
          <a:p>
            <a:pPr>
              <a:spcAft>
                <a:spcPts val="600"/>
              </a:spcAft>
            </a:pPr>
            <a:r>
              <a:rPr lang="en-US" sz="2000" dirty="0">
                <a:latin typeface="Arial" panose="020B0604020202020204" pitchFamily="34" charset="0"/>
                <a:cs typeface="Arial" panose="020B0604020202020204" pitchFamily="34" charset="0"/>
              </a:rPr>
              <a:t>The communications team is responsible for taking and distributing meeting notes, updating the website, and posting events/relevant information on Duke Postdoc social media. Goal is to spotlight 1 postdoc per month on social media. Meeting minutes should be posted &amp; emailed to listserv within 48h of the meeting. </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u="sng" dirty="0">
                <a:latin typeface="Arial" panose="020B0604020202020204" pitchFamily="34" charset="0"/>
                <a:cs typeface="Arial" panose="020B0604020202020204" pitchFamily="34" charset="0"/>
              </a:rPr>
              <a:t>Updates:</a:t>
            </a:r>
          </a:p>
          <a:p>
            <a:pPr>
              <a:spcAft>
                <a:spcPts val="600"/>
              </a:spcAft>
            </a:pPr>
            <a:r>
              <a:rPr lang="en-US" sz="2000" dirty="0">
                <a:latin typeface="Arial" panose="020B0604020202020204" pitchFamily="34" charset="0"/>
                <a:cs typeface="Arial" panose="020B0604020202020204" pitchFamily="34" charset="0"/>
              </a:rPr>
              <a:t>New slack group! Will send invite to postdoc listserv</a:t>
            </a:r>
          </a:p>
          <a:p>
            <a:pPr>
              <a:spcAft>
                <a:spcPts val="600"/>
              </a:spcAft>
            </a:pPr>
            <a:r>
              <a:rPr lang="en-US" sz="2000" dirty="0">
                <a:latin typeface="Arial" panose="020B0604020202020204" pitchFamily="34" charset="0"/>
                <a:cs typeface="Arial" panose="020B0604020202020204" pitchFamily="34" charset="0"/>
              </a:rPr>
              <a:t>LinkedIn</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dirty="0">
                <a:solidFill>
                  <a:srgbClr val="0070C0"/>
                </a:solidFill>
                <a:latin typeface="Arial" panose="020B0604020202020204" pitchFamily="34" charset="0"/>
                <a:cs typeface="Arial" panose="020B0604020202020204" pitchFamily="34" charset="0"/>
              </a:rPr>
              <a:t>Looking for co-chair(s)!</a:t>
            </a:r>
          </a:p>
        </p:txBody>
      </p:sp>
    </p:spTree>
    <p:extLst>
      <p:ext uri="{BB962C8B-B14F-4D97-AF65-F5344CB8AC3E}">
        <p14:creationId xmlns:p14="http://schemas.microsoft.com/office/powerpoint/2010/main" val="2551985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October 6,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Diversity – </a:t>
            </a:r>
            <a:r>
              <a:rPr lang="en-US" b="1" dirty="0" err="1">
                <a:latin typeface="Arial" panose="020B0604020202020204" pitchFamily="34" charset="0"/>
                <a:cs typeface="Arial" panose="020B0604020202020204" pitchFamily="34" charset="0"/>
              </a:rPr>
              <a:t>Marhiah</a:t>
            </a:r>
            <a:r>
              <a:rPr lang="en-US" b="1"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 &amp; Corinne Haines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81637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FB0A65-D7C4-4E86-8E83-E3247164D28A}"/>
              </a:ext>
            </a:extLst>
          </p:cNvPr>
          <p:cNvSpPr txBox="1"/>
          <p:nvPr/>
        </p:nvSpPr>
        <p:spPr>
          <a:xfrm>
            <a:off x="4901581" y="188913"/>
            <a:ext cx="6917519" cy="1508105"/>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Diversity</a:t>
            </a:r>
          </a:p>
          <a:p>
            <a:pPr algn="r"/>
            <a:r>
              <a:rPr lang="en-US" sz="2400" dirty="0" err="1">
                <a:latin typeface="Arial" panose="020B0604020202020204" pitchFamily="34" charset="0"/>
                <a:cs typeface="Arial" panose="020B0604020202020204" pitchFamily="34" charset="0"/>
              </a:rPr>
              <a:t>Marhiah</a:t>
            </a:r>
            <a:r>
              <a:rPr lang="en-US" sz="2400" dirty="0">
                <a:latin typeface="Arial" panose="020B0604020202020204" pitchFamily="34" charset="0"/>
                <a:cs typeface="Arial" panose="020B0604020202020204" pitchFamily="34" charset="0"/>
              </a:rPr>
              <a:t> Montoya</a:t>
            </a:r>
          </a:p>
          <a:p>
            <a:pPr algn="r"/>
            <a:r>
              <a:rPr lang="en-US" sz="2000" dirty="0">
                <a:latin typeface="Arial" panose="020B0604020202020204" pitchFamily="34" charset="0"/>
                <a:cs typeface="Arial" panose="020B0604020202020204" pitchFamily="34" charset="0"/>
              </a:rPr>
              <a:t>Marhiah.Montoya@duke.edu</a:t>
            </a: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
        <p:nvSpPr>
          <p:cNvPr id="2" name="Rectangle 1"/>
          <p:cNvSpPr/>
          <p:nvPr/>
        </p:nvSpPr>
        <p:spPr>
          <a:xfrm>
            <a:off x="203200" y="1499250"/>
            <a:ext cx="11450320" cy="5262979"/>
          </a:xfrm>
          <a:prstGeom prst="rect">
            <a:avLst/>
          </a:prstGeom>
        </p:spPr>
        <p:txBody>
          <a:bodyPr wrap="square">
            <a:spAutoFit/>
          </a:bodyPr>
          <a:lstStyle/>
          <a:p>
            <a:r>
              <a:rPr lang="en-US" sz="1400" b="1" dirty="0">
                <a:solidFill>
                  <a:srgbClr val="201F1E"/>
                </a:solidFill>
                <a:latin typeface="Calibri" panose="020F0502020204030204" pitchFamily="34" charset="0"/>
              </a:rPr>
              <a:t>Diversity Chair Discussion Topics:</a:t>
            </a:r>
            <a:endParaRPr lang="en-US" sz="1400" dirty="0">
              <a:solidFill>
                <a:srgbClr val="201F1E"/>
              </a:solidFill>
              <a:latin typeface="Calibri" panose="020F0502020204030204" pitchFamily="34" charset="0"/>
            </a:endParaRPr>
          </a:p>
          <a:p>
            <a:pPr marL="457200">
              <a:buFont typeface="Arial" panose="020B0604020202020204" pitchFamily="34" charset="0"/>
              <a:buChar char="•"/>
            </a:pPr>
            <a:r>
              <a:rPr lang="en-US" sz="1400" b="1" dirty="0">
                <a:solidFill>
                  <a:srgbClr val="201F1E"/>
                </a:solidFill>
                <a:latin typeface="Calibri" panose="020F0502020204030204" pitchFamily="34" charset="0"/>
              </a:rPr>
              <a:t>Postdoctoral Working Conditions and DEI Climate Survey</a:t>
            </a:r>
            <a:r>
              <a:rPr lang="en-US" sz="1400" dirty="0">
                <a:solidFill>
                  <a:srgbClr val="201F1E"/>
                </a:solidFill>
                <a:latin typeface="Calibri" panose="020F0502020204030204" pitchFamily="34" charset="0"/>
              </a:rPr>
              <a:t> was updated based on postdoc feedback and feedback from the DUPA International Postdoc Committee and will be finalized this month for formal distribution by January 1</a:t>
            </a:r>
            <a:r>
              <a:rPr lang="en-US" sz="1400" baseline="30000" dirty="0">
                <a:solidFill>
                  <a:srgbClr val="201F1E"/>
                </a:solidFill>
                <a:latin typeface="Calibri" panose="020F0502020204030204" pitchFamily="34" charset="0"/>
              </a:rPr>
              <a:t>st</a:t>
            </a:r>
            <a:r>
              <a:rPr lang="en-US" sz="1400" dirty="0">
                <a:solidFill>
                  <a:srgbClr val="201F1E"/>
                </a:solidFill>
                <a:latin typeface="Calibri" panose="020F0502020204030204" pitchFamily="34" charset="0"/>
              </a:rPr>
              <a:t> 2022.</a:t>
            </a:r>
          </a:p>
          <a:p>
            <a:pPr marL="457200">
              <a:buFont typeface="Arial" panose="020B0604020202020204" pitchFamily="34" charset="0"/>
              <a:buChar char="•"/>
            </a:pPr>
            <a:r>
              <a:rPr lang="en-US" sz="1400" b="1" dirty="0">
                <a:solidFill>
                  <a:srgbClr val="201F1E"/>
                </a:solidFill>
                <a:latin typeface="Calibri" panose="020F0502020204030204" pitchFamily="34" charset="0"/>
              </a:rPr>
              <a:t>Monthly Events:</a:t>
            </a:r>
            <a:endParaRPr lang="en-US" sz="1400" dirty="0">
              <a:solidFill>
                <a:srgbClr val="201F1E"/>
              </a:solidFill>
              <a:latin typeface="Calibri" panose="020F0502020204030204" pitchFamily="34" charset="0"/>
            </a:endParaRPr>
          </a:p>
          <a:p>
            <a:pPr marL="742950" lvl="1" indent="-285750">
              <a:buFont typeface="Courier New" panose="02070309020205020404" pitchFamily="49" charset="0"/>
              <a:buChar char="o"/>
            </a:pPr>
            <a:r>
              <a:rPr lang="en-US" sz="1400" b="1" dirty="0">
                <a:solidFill>
                  <a:srgbClr val="201F1E"/>
                </a:solidFill>
                <a:latin typeface="Calibri" panose="020F0502020204030204" pitchFamily="34" charset="0"/>
              </a:rPr>
              <a:t>10/26 at 6pm – Whine &amp; Cheese – </a:t>
            </a:r>
            <a:r>
              <a:rPr lang="en-US" sz="1400" dirty="0">
                <a:solidFill>
                  <a:srgbClr val="201F1E"/>
                </a:solidFill>
                <a:latin typeface="Calibri" panose="020F0502020204030204" pitchFamily="34" charset="0"/>
              </a:rPr>
              <a:t>Monthly Postdoc Virtual Gathering to vent (or whine) about ANYTHING, cheese is optional.  If you’re wondering what this gathering might be like, check out this YouTube video </a:t>
            </a:r>
            <a:r>
              <a:rPr lang="en-US" sz="1400" dirty="0">
                <a:solidFill>
                  <a:srgbClr val="201F1E"/>
                </a:solidFill>
                <a:latin typeface="Calibri" panose="020F0502020204030204" pitchFamily="34" charset="0"/>
                <a:hlinkClick r:id="rId4"/>
              </a:rPr>
              <a:t>https://www.youtube.com/watch?v=Nvhh6ciMmJU  </a:t>
            </a:r>
            <a:endParaRPr lang="en-US" sz="1400" dirty="0">
              <a:solidFill>
                <a:srgbClr val="201F1E"/>
              </a:solidFill>
              <a:latin typeface="Calibri" panose="020F0502020204030204" pitchFamily="34" charset="0"/>
            </a:endParaRPr>
          </a:p>
          <a:p>
            <a:pPr marL="1371600"/>
            <a:r>
              <a:rPr lang="en-US" sz="1400" dirty="0">
                <a:solidFill>
                  <a:srgbClr val="201F1E"/>
                </a:solidFill>
                <a:latin typeface="Calibri" panose="020F0502020204030204" pitchFamily="34" charset="0"/>
              </a:rPr>
              <a:t>Zoom Link: </a:t>
            </a:r>
            <a:r>
              <a:rPr lang="en-US" sz="1400" dirty="0">
                <a:solidFill>
                  <a:srgbClr val="201F1E"/>
                </a:solidFill>
                <a:latin typeface="Calibri" panose="020F0502020204030204" pitchFamily="34" charset="0"/>
                <a:hlinkClick r:id="rId5"/>
              </a:rPr>
              <a:t>https://duke.zoom.us/j/97088229772?pwd=dWh4QndnMUUzdkl2U21ldFdYTDk1QT09</a:t>
            </a:r>
            <a:endParaRPr lang="en-US" sz="1400" dirty="0">
              <a:solidFill>
                <a:srgbClr val="201F1E"/>
              </a:solidFill>
              <a:latin typeface="Calibri" panose="020F0502020204030204" pitchFamily="34" charset="0"/>
            </a:endParaRPr>
          </a:p>
          <a:p>
            <a:pPr marL="1371600"/>
            <a:r>
              <a:rPr lang="en-US" sz="1400" dirty="0">
                <a:solidFill>
                  <a:srgbClr val="201F1E"/>
                </a:solidFill>
                <a:latin typeface="Calibri" panose="020F0502020204030204" pitchFamily="34" charset="0"/>
              </a:rPr>
              <a:t>Meeting ID: 970 8822 9772  Passcode: 773391</a:t>
            </a:r>
          </a:p>
          <a:p>
            <a:pPr marL="742950" lvl="1" indent="-285750">
              <a:buFont typeface="Courier New" panose="02070309020205020404" pitchFamily="49" charset="0"/>
              <a:buChar char="o"/>
            </a:pPr>
            <a:r>
              <a:rPr lang="en-US" sz="1400" b="1" dirty="0">
                <a:solidFill>
                  <a:srgbClr val="201F1E"/>
                </a:solidFill>
                <a:latin typeface="Calibri" panose="020F0502020204030204" pitchFamily="34" charset="0"/>
              </a:rPr>
              <a:t>10/27 - PUSHED</a:t>
            </a:r>
            <a:r>
              <a:rPr lang="en-US" sz="1400" dirty="0">
                <a:solidFill>
                  <a:srgbClr val="201F1E"/>
                </a:solidFill>
                <a:latin typeface="Calibri" panose="020F0502020204030204" pitchFamily="34" charset="0"/>
              </a:rPr>
              <a:t> </a:t>
            </a:r>
            <a:r>
              <a:rPr lang="en-US" sz="1400" b="1" dirty="0">
                <a:solidFill>
                  <a:srgbClr val="201F1E"/>
                </a:solidFill>
                <a:latin typeface="Calibri" panose="020F0502020204030204" pitchFamily="34" charset="0"/>
              </a:rPr>
              <a:t>(Postdocs Uniting Science &amp; Healthcare to Eliminate Disparities in Research) virtual gathering!</a:t>
            </a:r>
            <a:endParaRPr lang="en-US" sz="1400" dirty="0">
              <a:solidFill>
                <a:srgbClr val="201F1E"/>
              </a:solidFill>
              <a:latin typeface="Calibri" panose="020F0502020204030204" pitchFamily="34" charset="0"/>
            </a:endParaRPr>
          </a:p>
          <a:p>
            <a:pPr marL="1371600"/>
            <a:r>
              <a:rPr lang="en-US" sz="1400" dirty="0">
                <a:solidFill>
                  <a:srgbClr val="201F1E"/>
                </a:solidFill>
                <a:latin typeface="Calibri" panose="020F0502020204030204" pitchFamily="34" charset="0"/>
              </a:rPr>
              <a:t>PUSHED is a Monthly Zoom Brainstorming /“Think-Tank” type meeting (every 4th Wednesday) where postdocs gather to discuss ways to integrate health disparities into their research and informally discuss their research findings that relate to health disparities. If you’re struggling with trying to find ways to connect your research with racial and ethnic health disparities, this group is for you!</a:t>
            </a:r>
          </a:p>
          <a:p>
            <a:pPr marL="1371600"/>
            <a:r>
              <a:rPr lang="en-US" sz="1400" dirty="0">
                <a:solidFill>
                  <a:srgbClr val="201F1E"/>
                </a:solidFill>
                <a:latin typeface="Calibri" panose="020F0502020204030204" pitchFamily="34" charset="0"/>
              </a:rPr>
              <a:t>Zoom Link: </a:t>
            </a:r>
            <a:r>
              <a:rPr lang="en-US" sz="1400" dirty="0">
                <a:solidFill>
                  <a:srgbClr val="201F1E"/>
                </a:solidFill>
                <a:latin typeface="Calibri" panose="020F0502020204030204" pitchFamily="34" charset="0"/>
                <a:hlinkClick r:id="rId6"/>
              </a:rPr>
              <a:t>https://duke.zoom.us/j/94141425852?pwd=RUVZYXdiVFhlRlpnUG82OUZxNm85Zz09  </a:t>
            </a:r>
            <a:endParaRPr lang="en-US" sz="1400" dirty="0">
              <a:solidFill>
                <a:srgbClr val="201F1E"/>
              </a:solidFill>
              <a:latin typeface="Calibri" panose="020F0502020204030204" pitchFamily="34" charset="0"/>
            </a:endParaRPr>
          </a:p>
          <a:p>
            <a:pPr marL="1371600"/>
            <a:r>
              <a:rPr lang="en-US" sz="1400" dirty="0">
                <a:solidFill>
                  <a:srgbClr val="201F1E"/>
                </a:solidFill>
                <a:latin typeface="Calibri" panose="020F0502020204030204" pitchFamily="34" charset="0"/>
              </a:rPr>
              <a:t>Meeting ID: 941 4142 5852   Passcode: 374153</a:t>
            </a:r>
          </a:p>
          <a:p>
            <a:pPr marL="457200">
              <a:buFont typeface="Arial" panose="020B0604020202020204" pitchFamily="34" charset="0"/>
              <a:buChar char="•"/>
            </a:pPr>
            <a:r>
              <a:rPr lang="en-US" sz="1400" b="1" dirty="0">
                <a:solidFill>
                  <a:srgbClr val="201F1E"/>
                </a:solidFill>
                <a:latin typeface="Calibri" panose="020F0502020204030204" pitchFamily="34" charset="0"/>
              </a:rPr>
              <a:t>Proposal for a new collaborative project between Diversity and International Committee as well as </a:t>
            </a:r>
            <a:r>
              <a:rPr lang="en-US" sz="1400" b="1" u="sng" dirty="0">
                <a:solidFill>
                  <a:srgbClr val="201F1E"/>
                </a:solidFill>
                <a:latin typeface="Calibri" panose="020F0502020204030204" pitchFamily="34" charset="0"/>
              </a:rPr>
              <a:t>any postdoc that wishes to help</a:t>
            </a:r>
            <a:r>
              <a:rPr lang="en-US" sz="1400" dirty="0">
                <a:solidFill>
                  <a:srgbClr val="201F1E"/>
                </a:solidFill>
                <a:latin typeface="Calibri" panose="020F0502020204030204" pitchFamily="34" charset="0"/>
              </a:rPr>
              <a:t>:</a:t>
            </a:r>
          </a:p>
          <a:p>
            <a:pPr marL="742950" lvl="1" indent="-285750">
              <a:buFont typeface="Courier New" panose="02070309020205020404" pitchFamily="49" charset="0"/>
              <a:buChar char="o"/>
            </a:pPr>
            <a:r>
              <a:rPr lang="en-US" sz="1400" b="1" dirty="0">
                <a:solidFill>
                  <a:srgbClr val="201F1E"/>
                </a:solidFill>
                <a:latin typeface="Calibri" panose="020F0502020204030204" pitchFamily="34" charset="0"/>
              </a:rPr>
              <a:t>Welcome Packet and Information for International Postdocs</a:t>
            </a:r>
            <a:r>
              <a:rPr lang="en-US" sz="1400" dirty="0">
                <a:solidFill>
                  <a:srgbClr val="201F1E"/>
                </a:solidFill>
                <a:latin typeface="Calibri" panose="020F0502020204030204" pitchFamily="34" charset="0"/>
              </a:rPr>
              <a:t> – To include information and contacts to help with finding housing, setting up US federal documents such as social security, drivers license, credit cards, etc., in-city transportation, how to navigate the triangle area for basic needs, health care, and entertainment, and so much more. WE NEED YOUR IDEAS!  Reference/Template: </a:t>
            </a:r>
            <a:r>
              <a:rPr lang="en-US" sz="1400" dirty="0">
                <a:solidFill>
                  <a:srgbClr val="201F1E"/>
                </a:solidFill>
                <a:latin typeface="Calibri" panose="020F0502020204030204" pitchFamily="34" charset="0"/>
                <a:hlinkClick r:id="rId7"/>
              </a:rPr>
              <a:t>international_postdoc_surviv.pdf (ymaws.com)</a:t>
            </a:r>
            <a:endParaRPr lang="en-US" sz="1400" dirty="0">
              <a:solidFill>
                <a:srgbClr val="201F1E"/>
              </a:solidFill>
              <a:latin typeface="Calibri" panose="020F0502020204030204" pitchFamily="34" charset="0"/>
            </a:endParaRPr>
          </a:p>
          <a:p>
            <a:pPr marL="742950" lvl="1" indent="-285750">
              <a:buFont typeface="Courier New" panose="02070309020205020404" pitchFamily="49" charset="0"/>
              <a:buChar char="o"/>
            </a:pPr>
            <a:r>
              <a:rPr lang="en-US" sz="1400" b="1" dirty="0">
                <a:solidFill>
                  <a:srgbClr val="201F1E"/>
                </a:solidFill>
                <a:latin typeface="Calibri" panose="020F0502020204030204" pitchFamily="34" charset="0"/>
              </a:rPr>
              <a:t>Duke Visa Policy</a:t>
            </a:r>
            <a:r>
              <a:rPr lang="en-US" sz="1400" dirty="0">
                <a:solidFill>
                  <a:srgbClr val="201F1E"/>
                </a:solidFill>
                <a:latin typeface="Calibri" panose="020F0502020204030204" pitchFamily="34" charset="0"/>
              </a:rPr>
              <a:t> – It has been brought to my attention that international postdocs are not treated the same in regards to the types of visas granted to them. There are differences by departments for postdocs with the same funding. We need to find out departmental policies and hear from international postdocs about their experiences with visas here at Duke. I would like to use this information to advocate for equal treatment of all international postdocs with the goal of reducing the burden of annual visa renewals for international postdocs that plan to continue research in their lab for more than a year as well as the visa issues that interfere with attending international conferences.</a:t>
            </a:r>
            <a:endParaRPr lang="en-US" sz="1400" b="0" i="0" dirty="0">
              <a:solidFill>
                <a:srgbClr val="201F1E"/>
              </a:solidFill>
              <a:effectLst/>
              <a:latin typeface="Calibri" panose="020F0502020204030204" pitchFamily="34" charset="0"/>
            </a:endParaRPr>
          </a:p>
        </p:txBody>
      </p:sp>
    </p:spTree>
    <p:extLst>
      <p:ext uri="{BB962C8B-B14F-4D97-AF65-F5344CB8AC3E}">
        <p14:creationId xmlns:p14="http://schemas.microsoft.com/office/powerpoint/2010/main" val="422171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October 6,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221380" y="1512103"/>
            <a:ext cx="11867950"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International – </a:t>
            </a:r>
            <a:r>
              <a:rPr lang="en-US" b="1" dirty="0" err="1">
                <a:latin typeface="Arial" panose="020B0604020202020204" pitchFamily="34" charset="0"/>
                <a:cs typeface="Arial" panose="020B0604020202020204" pitchFamily="34" charset="0"/>
              </a:rPr>
              <a:t>Yutian</a:t>
            </a:r>
            <a:r>
              <a:rPr lang="en-US" b="1" dirty="0">
                <a:latin typeface="Arial" panose="020B0604020202020204" pitchFamily="34" charset="0"/>
                <a:cs typeface="Arial" panose="020B0604020202020204" pitchFamily="34" charset="0"/>
              </a:rPr>
              <a:t> Feng, Dilimini </a:t>
            </a:r>
            <a:r>
              <a:rPr lang="en-US" b="1" dirty="0" err="1">
                <a:latin typeface="Arial" panose="020B0604020202020204" pitchFamily="34" charset="0"/>
                <a:cs typeface="Arial" panose="020B0604020202020204" pitchFamily="34" charset="0"/>
              </a:rPr>
              <a:t>Wijesinghe</a:t>
            </a:r>
            <a:r>
              <a:rPr lang="en-US" b="1" dirty="0">
                <a:latin typeface="Arial" panose="020B0604020202020204" pitchFamily="34" charset="0"/>
                <a:cs typeface="Arial" panose="020B0604020202020204" pitchFamily="34" charset="0"/>
              </a:rPr>
              <a:t>, Thomas </a:t>
            </a:r>
            <a:r>
              <a:rPr lang="en-US" b="1" dirty="0" err="1">
                <a:latin typeface="Arial" panose="020B0604020202020204" pitchFamily="34" charset="0"/>
                <a:cs typeface="Arial" panose="020B0604020202020204" pitchFamily="34" charset="0"/>
              </a:rPr>
              <a:t>Pomberger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Atefah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Aty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Ghazavi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Weijia</a:t>
            </a:r>
            <a:r>
              <a:rPr lang="en-US" b="1"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 &amp; Corinne Haines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92597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7144-3AF9-4BAD-8DC1-DC47D9C5FF32}"/>
              </a:ext>
            </a:extLst>
          </p:cNvPr>
          <p:cNvSpPr>
            <a:spLocks noGrp="1"/>
          </p:cNvSpPr>
          <p:nvPr>
            <p:ph type="ctrTitle"/>
          </p:nvPr>
        </p:nvSpPr>
        <p:spPr>
          <a:xfrm>
            <a:off x="5516880" y="2055019"/>
            <a:ext cx="5151120" cy="1454944"/>
          </a:xfrm>
        </p:spPr>
        <p:txBody>
          <a:bodyPr>
            <a:normAutofit/>
          </a:bodyPr>
          <a:lstStyle/>
          <a:p>
            <a:r>
              <a:rPr lang="en-US" sz="8000" dirty="0">
                <a:solidFill>
                  <a:schemeClr val="bg2">
                    <a:lumMod val="75000"/>
                  </a:schemeClr>
                </a:solidFill>
              </a:rPr>
              <a:t>DUPA</a:t>
            </a:r>
          </a:p>
        </p:txBody>
      </p:sp>
      <p:sp>
        <p:nvSpPr>
          <p:cNvPr id="3" name="Subtitle 2">
            <a:extLst>
              <a:ext uri="{FF2B5EF4-FFF2-40B4-BE49-F238E27FC236}">
                <a16:creationId xmlns:a16="http://schemas.microsoft.com/office/drawing/2014/main" id="{ED3E0F5B-1E36-4F89-B9C4-C49D323DE815}"/>
              </a:ext>
            </a:extLst>
          </p:cNvPr>
          <p:cNvSpPr>
            <a:spLocks noGrp="1"/>
          </p:cNvSpPr>
          <p:nvPr>
            <p:ph type="subTitle" idx="1"/>
          </p:nvPr>
        </p:nvSpPr>
        <p:spPr>
          <a:xfrm>
            <a:off x="4175760" y="3636646"/>
            <a:ext cx="8016240" cy="1108074"/>
          </a:xfrm>
        </p:spPr>
        <p:txBody>
          <a:bodyPr>
            <a:normAutofit/>
          </a:bodyPr>
          <a:lstStyle/>
          <a:p>
            <a:r>
              <a:rPr lang="en-US" sz="6000" dirty="0"/>
              <a:t>International Committee</a:t>
            </a:r>
          </a:p>
        </p:txBody>
      </p:sp>
      <p:sp>
        <p:nvSpPr>
          <p:cNvPr id="4" name="Rectangle 3">
            <a:extLst>
              <a:ext uri="{FF2B5EF4-FFF2-40B4-BE49-F238E27FC236}">
                <a16:creationId xmlns:a16="http://schemas.microsoft.com/office/drawing/2014/main" id="{26B2A0AC-7AAA-432B-A106-D47A44C9CE40}"/>
              </a:ext>
            </a:extLst>
          </p:cNvPr>
          <p:cNvSpPr/>
          <p:nvPr/>
        </p:nvSpPr>
        <p:spPr>
          <a:xfrm>
            <a:off x="0" y="995680"/>
            <a:ext cx="4023360" cy="7315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Immigration and visa seminar</a:t>
            </a:r>
          </a:p>
        </p:txBody>
      </p:sp>
      <p:sp>
        <p:nvSpPr>
          <p:cNvPr id="5" name="Rectangle 4">
            <a:extLst>
              <a:ext uri="{FF2B5EF4-FFF2-40B4-BE49-F238E27FC236}">
                <a16:creationId xmlns:a16="http://schemas.microsoft.com/office/drawing/2014/main" id="{0915793C-0582-4F92-AE6B-13673457171C}"/>
              </a:ext>
            </a:extLst>
          </p:cNvPr>
          <p:cNvSpPr/>
          <p:nvPr/>
        </p:nvSpPr>
        <p:spPr>
          <a:xfrm>
            <a:off x="0" y="2055019"/>
            <a:ext cx="3566160" cy="6400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Buddy Program</a:t>
            </a:r>
          </a:p>
        </p:txBody>
      </p:sp>
      <p:sp>
        <p:nvSpPr>
          <p:cNvPr id="6" name="Rectangle 5">
            <a:extLst>
              <a:ext uri="{FF2B5EF4-FFF2-40B4-BE49-F238E27FC236}">
                <a16:creationId xmlns:a16="http://schemas.microsoft.com/office/drawing/2014/main" id="{31AC9039-D5E8-4062-97DB-9E8073878A7A}"/>
              </a:ext>
            </a:extLst>
          </p:cNvPr>
          <p:cNvSpPr/>
          <p:nvPr/>
        </p:nvSpPr>
        <p:spPr>
          <a:xfrm>
            <a:off x="0" y="3063240"/>
            <a:ext cx="3108960" cy="6400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Members</a:t>
            </a:r>
          </a:p>
        </p:txBody>
      </p:sp>
      <p:sp>
        <p:nvSpPr>
          <p:cNvPr id="7" name="Rectangle 6">
            <a:extLst>
              <a:ext uri="{FF2B5EF4-FFF2-40B4-BE49-F238E27FC236}">
                <a16:creationId xmlns:a16="http://schemas.microsoft.com/office/drawing/2014/main" id="{31AC9039-D5E8-4062-97DB-9E8073878A7A}"/>
              </a:ext>
            </a:extLst>
          </p:cNvPr>
          <p:cNvSpPr/>
          <p:nvPr/>
        </p:nvSpPr>
        <p:spPr>
          <a:xfrm>
            <a:off x="0" y="4071461"/>
            <a:ext cx="2676698" cy="6400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need new members!</a:t>
            </a:r>
          </a:p>
        </p:txBody>
      </p:sp>
    </p:spTree>
    <p:extLst>
      <p:ext uri="{BB962C8B-B14F-4D97-AF65-F5344CB8AC3E}">
        <p14:creationId xmlns:p14="http://schemas.microsoft.com/office/powerpoint/2010/main" val="158775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365125"/>
            <a:ext cx="10515600" cy="1097280"/>
          </a:xfrm>
          <a:solidFill>
            <a:schemeClr val="accent5">
              <a:lumMod val="50000"/>
            </a:schemeClr>
          </a:solidFill>
        </p:spPr>
        <p:txBody>
          <a:bodyPr/>
          <a:lstStyle/>
          <a:p>
            <a:pPr algn="ctr"/>
            <a:r>
              <a:rPr lang="en-US" dirty="0">
                <a:solidFill>
                  <a:schemeClr val="bg1"/>
                </a:solidFill>
              </a:rPr>
              <a:t>Immigration and Visa Seminar</a:t>
            </a:r>
          </a:p>
        </p:txBody>
      </p:sp>
      <p:pic>
        <p:nvPicPr>
          <p:cNvPr id="5" name="Content Placeholder 4">
            <a:extLst>
              <a:ext uri="{FF2B5EF4-FFF2-40B4-BE49-F238E27FC236}">
                <a16:creationId xmlns:a16="http://schemas.microsoft.com/office/drawing/2014/main" id="{A08C47C4-C5B9-4F69-8EDE-C7C451CF59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692" r="12829" b="11272"/>
          <a:stretch/>
        </p:blipFill>
        <p:spPr>
          <a:xfrm>
            <a:off x="5492449" y="1971039"/>
            <a:ext cx="5861351" cy="2611121"/>
          </a:xfrm>
        </p:spPr>
      </p:pic>
      <p:sp>
        <p:nvSpPr>
          <p:cNvPr id="6" name="TextBox 5">
            <a:extLst>
              <a:ext uri="{FF2B5EF4-FFF2-40B4-BE49-F238E27FC236}">
                <a16:creationId xmlns:a16="http://schemas.microsoft.com/office/drawing/2014/main" id="{AE6ED53A-A57C-4336-ABA7-9D96C21D3C5A}"/>
              </a:ext>
            </a:extLst>
          </p:cNvPr>
          <p:cNvSpPr txBox="1"/>
          <p:nvPr/>
        </p:nvSpPr>
        <p:spPr>
          <a:xfrm>
            <a:off x="963352" y="1538776"/>
            <a:ext cx="4365105"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Sept 29, 2021 via Zoom.</a:t>
            </a:r>
          </a:p>
          <a:p>
            <a:pPr marL="285750" indent="-285750">
              <a:buFont typeface="Arial" panose="020B0604020202020204" pitchFamily="34" charset="0"/>
              <a:buChar char="•"/>
            </a:pPr>
            <a:r>
              <a:rPr lang="en-US" sz="2800" dirty="0"/>
              <a:t>Invitation to triangle international postdocs.</a:t>
            </a:r>
          </a:p>
          <a:p>
            <a:pPr marL="285750" indent="-285750">
              <a:buFont typeface="Arial" panose="020B0604020202020204" pitchFamily="34" charset="0"/>
              <a:buChar char="•"/>
            </a:pPr>
            <a:r>
              <a:rPr lang="en-US" sz="2800" dirty="0"/>
              <a:t>65 participants.</a:t>
            </a:r>
          </a:p>
          <a:p>
            <a:pPr marL="285750" indent="-285750">
              <a:buFont typeface="Arial" panose="020B0604020202020204" pitchFamily="34" charset="0"/>
              <a:buChar char="•"/>
            </a:pPr>
            <a:r>
              <a:rPr lang="en-US" sz="2800" dirty="0"/>
              <a:t>Requests to conduct Immigration &amp; visa seminar at least once in 3 to 6 months.</a:t>
            </a:r>
          </a:p>
          <a:p>
            <a:pPr marL="285750" indent="-285750">
              <a:buFont typeface="Arial" panose="020B0604020202020204" pitchFamily="34" charset="0"/>
              <a:buChar char="•"/>
            </a:pPr>
            <a:r>
              <a:rPr lang="en-US" sz="2800" dirty="0"/>
              <a:t>We will invite different law firms for future seminar.</a:t>
            </a:r>
          </a:p>
          <a:p>
            <a:endParaRPr lang="en-US" sz="2800" dirty="0"/>
          </a:p>
        </p:txBody>
      </p:sp>
    </p:spTree>
    <p:extLst>
      <p:ext uri="{BB962C8B-B14F-4D97-AF65-F5344CB8AC3E}">
        <p14:creationId xmlns:p14="http://schemas.microsoft.com/office/powerpoint/2010/main" val="1417456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3929</Words>
  <Application>Microsoft Macintosh PowerPoint</Application>
  <PresentationFormat>Widescreen</PresentationFormat>
  <Paragraphs>493</Paragraphs>
  <Slides>33</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DUPA</vt:lpstr>
      <vt:lpstr>Immigration and Visa Seminar</vt:lpstr>
      <vt:lpstr>PowerPoint Presentation</vt:lpstr>
      <vt:lpstr>Buddy Program</vt:lpstr>
      <vt:lpstr>Upcoming Projects and Events</vt:lpstr>
      <vt:lpstr>Current Members</vt:lpstr>
      <vt:lpstr>We need new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DUPA</dc:title>
  <dc:creator>Dilmini Wijesinghe</dc:creator>
  <cp:lastModifiedBy>Miranda White</cp:lastModifiedBy>
  <cp:revision>32</cp:revision>
  <dcterms:created xsi:type="dcterms:W3CDTF">2021-10-04T21:39:56Z</dcterms:created>
  <dcterms:modified xsi:type="dcterms:W3CDTF">2021-10-08T17:28:37Z</dcterms:modified>
</cp:coreProperties>
</file>