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3" r:id="rId2"/>
    <p:sldId id="289" r:id="rId3"/>
    <p:sldId id="272" r:id="rId4"/>
    <p:sldId id="264" r:id="rId5"/>
    <p:sldId id="273" r:id="rId6"/>
    <p:sldId id="295" r:id="rId7"/>
    <p:sldId id="274" r:id="rId8"/>
    <p:sldId id="256" r:id="rId9"/>
    <p:sldId id="258" r:id="rId10"/>
    <p:sldId id="311" r:id="rId11"/>
    <p:sldId id="265" r:id="rId12"/>
    <p:sldId id="261" r:id="rId13"/>
    <p:sldId id="260" r:id="rId14"/>
    <p:sldId id="262" r:id="rId15"/>
    <p:sldId id="277" r:id="rId16"/>
    <p:sldId id="305" r:id="rId17"/>
    <p:sldId id="306" r:id="rId18"/>
    <p:sldId id="307" r:id="rId19"/>
    <p:sldId id="308" r:id="rId20"/>
    <p:sldId id="309" r:id="rId21"/>
    <p:sldId id="310" r:id="rId22"/>
    <p:sldId id="278" r:id="rId23"/>
    <p:sldId id="275" r:id="rId24"/>
    <p:sldId id="276" r:id="rId25"/>
    <p:sldId id="279" r:id="rId26"/>
    <p:sldId id="293" r:id="rId27"/>
    <p:sldId id="283" r:id="rId28"/>
    <p:sldId id="285" r:id="rId29"/>
    <p:sldId id="286" r:id="rId30"/>
    <p:sldId id="284" r:id="rId31"/>
    <p:sldId id="290" r:id="rId32"/>
    <p:sldId id="291"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27D2E-24D1-4DA8-8D8C-2A9C6A1CEA0C}" v="9" dt="2021-10-05T16:08:58.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7042" autoAdjust="0"/>
  </p:normalViewPr>
  <p:slideViewPr>
    <p:cSldViewPr snapToGrid="0">
      <p:cViewPr varScale="1">
        <p:scale>
          <a:sx n="102" d="100"/>
          <a:sy n="102" d="100"/>
        </p:scale>
        <p:origin x="1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09B89-F733-4CEA-A515-3405F97F8777}" type="datetimeFigureOut">
              <a:rPr lang="en-US" smtClean="0"/>
              <a:t>11/5/21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B481C-7D72-4286-894E-23425390BC64}" type="slidenum">
              <a:rPr lang="en-US" smtClean="0"/>
              <a:t>‹#›</a:t>
            </a:fld>
            <a:endParaRPr lang="en-US"/>
          </a:p>
        </p:txBody>
      </p:sp>
    </p:spTree>
    <p:extLst>
      <p:ext uri="{BB962C8B-B14F-4D97-AF65-F5344CB8AC3E}">
        <p14:creationId xmlns:p14="http://schemas.microsoft.com/office/powerpoint/2010/main" val="75153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1</a:t>
            </a:fld>
            <a:endParaRPr lang="en-US"/>
          </a:p>
        </p:txBody>
      </p:sp>
    </p:spTree>
    <p:extLst>
      <p:ext uri="{BB962C8B-B14F-4D97-AF65-F5344CB8AC3E}">
        <p14:creationId xmlns:p14="http://schemas.microsoft.com/office/powerpoint/2010/main" val="160468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33</a:t>
            </a:fld>
            <a:endParaRPr lang="en-US"/>
          </a:p>
        </p:txBody>
      </p:sp>
    </p:spTree>
    <p:extLst>
      <p:ext uri="{BB962C8B-B14F-4D97-AF65-F5344CB8AC3E}">
        <p14:creationId xmlns:p14="http://schemas.microsoft.com/office/powerpoint/2010/main" val="121456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Council met last week</a:t>
            </a:r>
            <a:r>
              <a:rPr lang="en-US" baseline="0" dirty="0"/>
              <a:t> to discuss some changes we want to make to improve DUPA in order to better serve the postdoc community. Each committee defined their duties and goals. Some info sent in the monthly meeting email and is included in the slides today. We hope to recruit more postdocs from diverse backgrounds and interests, in order to best serve our community. On today’s agenda are updates from each of the committees and we can elect in new council members at the end if they’ve attended 2+ meetings. And then we will open the floor to questions and discussion. So with that, let’s jump into updates from our committee chairs!</a:t>
            </a:r>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a:t>
            </a:fld>
            <a:endParaRPr lang="en-US"/>
          </a:p>
        </p:txBody>
      </p:sp>
    </p:spTree>
    <p:extLst>
      <p:ext uri="{BB962C8B-B14F-4D97-AF65-F5344CB8AC3E}">
        <p14:creationId xmlns:p14="http://schemas.microsoft.com/office/powerpoint/2010/main" val="289542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4</a:t>
            </a:fld>
            <a:endParaRPr lang="en-US"/>
          </a:p>
        </p:txBody>
      </p:sp>
    </p:spTree>
    <p:extLst>
      <p:ext uri="{BB962C8B-B14F-4D97-AF65-F5344CB8AC3E}">
        <p14:creationId xmlns:p14="http://schemas.microsoft.com/office/powerpoint/2010/main" val="2626702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6</a:t>
            </a:fld>
            <a:endParaRPr lang="en-US"/>
          </a:p>
        </p:txBody>
      </p:sp>
    </p:spTree>
    <p:extLst>
      <p:ext uri="{BB962C8B-B14F-4D97-AF65-F5344CB8AC3E}">
        <p14:creationId xmlns:p14="http://schemas.microsoft.com/office/powerpoint/2010/main" val="3870349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23</a:t>
            </a:fld>
            <a:endParaRPr lang="en-US"/>
          </a:p>
        </p:txBody>
      </p:sp>
    </p:spTree>
    <p:extLst>
      <p:ext uri="{BB962C8B-B14F-4D97-AF65-F5344CB8AC3E}">
        <p14:creationId xmlns:p14="http://schemas.microsoft.com/office/powerpoint/2010/main" val="14494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24</a:t>
            </a:fld>
            <a:endParaRPr lang="en-US"/>
          </a:p>
        </p:txBody>
      </p:sp>
    </p:spTree>
    <p:extLst>
      <p:ext uri="{BB962C8B-B14F-4D97-AF65-F5344CB8AC3E}">
        <p14:creationId xmlns:p14="http://schemas.microsoft.com/office/powerpoint/2010/main" val="405279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26</a:t>
            </a:fld>
            <a:endParaRPr lang="en-US"/>
          </a:p>
        </p:txBody>
      </p:sp>
    </p:spTree>
    <p:extLst>
      <p:ext uri="{BB962C8B-B14F-4D97-AF65-F5344CB8AC3E}">
        <p14:creationId xmlns:p14="http://schemas.microsoft.com/office/powerpoint/2010/main" val="3139927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28</a:t>
            </a:fld>
            <a:endParaRPr lang="en-US"/>
          </a:p>
        </p:txBody>
      </p:sp>
    </p:spTree>
    <p:extLst>
      <p:ext uri="{BB962C8B-B14F-4D97-AF65-F5344CB8AC3E}">
        <p14:creationId xmlns:p14="http://schemas.microsoft.com/office/powerpoint/2010/main" val="31696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Goals of the committee:</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 </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1.       Give postdocs a forum to present their research to general audiences and help amplify the impact of their work.</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2.       Reach out to K-12 and college students and familiarize them with graduate school and a career in research by presenting our work and telling our stories.</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3.       Engage with our local communities and find ways to more effectively disseminate our work and collaborate for their benefit.</a:t>
            </a:r>
          </a:p>
          <a:p>
            <a:endParaRPr lang="en-US" dirty="0"/>
          </a:p>
        </p:txBody>
      </p:sp>
      <p:sp>
        <p:nvSpPr>
          <p:cNvPr id="4" name="Slide Number Placeholder 3"/>
          <p:cNvSpPr>
            <a:spLocks noGrp="1"/>
          </p:cNvSpPr>
          <p:nvPr>
            <p:ph type="sldNum" sz="quarter" idx="10"/>
          </p:nvPr>
        </p:nvSpPr>
        <p:spPr/>
        <p:txBody>
          <a:bodyPr/>
          <a:lstStyle/>
          <a:p>
            <a:fld id="{AEDB481C-7D72-4286-894E-23425390BC64}" type="slidenum">
              <a:rPr lang="en-US" smtClean="0"/>
              <a:t>29</a:t>
            </a:fld>
            <a:endParaRPr lang="en-US"/>
          </a:p>
        </p:txBody>
      </p:sp>
    </p:spTree>
    <p:extLst>
      <p:ext uri="{BB962C8B-B14F-4D97-AF65-F5344CB8AC3E}">
        <p14:creationId xmlns:p14="http://schemas.microsoft.com/office/powerpoint/2010/main" val="21434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4AAC-E2E5-48DD-8B9C-A84E1DB873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5C378B-FE04-4DF4-A142-973E2FCA2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AB2A1F-7DB5-4F6E-9341-C541A725E52F}"/>
              </a:ext>
            </a:extLst>
          </p:cNvPr>
          <p:cNvSpPr>
            <a:spLocks noGrp="1"/>
          </p:cNvSpPr>
          <p:nvPr>
            <p:ph type="dt" sz="half" idx="10"/>
          </p:nvPr>
        </p:nvSpPr>
        <p:spPr/>
        <p:txBody>
          <a:bodyPr/>
          <a:lstStyle/>
          <a:p>
            <a:fld id="{E868EBD7-BB12-4C6B-8480-600E058BC679}" type="datetimeFigureOut">
              <a:rPr lang="en-US" smtClean="0"/>
              <a:t>11/5/21</a:t>
            </a:fld>
            <a:endParaRPr lang="en-US"/>
          </a:p>
        </p:txBody>
      </p:sp>
      <p:sp>
        <p:nvSpPr>
          <p:cNvPr id="5" name="Footer Placeholder 4">
            <a:extLst>
              <a:ext uri="{FF2B5EF4-FFF2-40B4-BE49-F238E27FC236}">
                <a16:creationId xmlns:a16="http://schemas.microsoft.com/office/drawing/2014/main" id="{27864CBB-6A0C-42B6-AF88-3DAE50E35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F568B-1618-49C3-9AC1-BB5406BF775A}"/>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258745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B926-4482-41F4-99E6-C06B24A7C8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FEBF22-689E-40E4-8E36-EB69568AF1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A25EA-2E25-4902-B78A-2CC337719813}"/>
              </a:ext>
            </a:extLst>
          </p:cNvPr>
          <p:cNvSpPr>
            <a:spLocks noGrp="1"/>
          </p:cNvSpPr>
          <p:nvPr>
            <p:ph type="dt" sz="half" idx="10"/>
          </p:nvPr>
        </p:nvSpPr>
        <p:spPr/>
        <p:txBody>
          <a:bodyPr/>
          <a:lstStyle/>
          <a:p>
            <a:fld id="{E868EBD7-BB12-4C6B-8480-600E058BC679}" type="datetimeFigureOut">
              <a:rPr lang="en-US" smtClean="0"/>
              <a:t>11/5/21</a:t>
            </a:fld>
            <a:endParaRPr lang="en-US"/>
          </a:p>
        </p:txBody>
      </p:sp>
      <p:sp>
        <p:nvSpPr>
          <p:cNvPr id="5" name="Footer Placeholder 4">
            <a:extLst>
              <a:ext uri="{FF2B5EF4-FFF2-40B4-BE49-F238E27FC236}">
                <a16:creationId xmlns:a16="http://schemas.microsoft.com/office/drawing/2014/main" id="{CA75132F-91A7-41B4-9387-33C6CBAE1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C7228-0AD3-4420-927F-5DC188B752BB}"/>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2323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F23BB1-3DE3-408B-9B55-980D359A0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185A88-71D0-45E7-9C00-A22074041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D066E-5B01-4319-9469-64E6360C3DF9}"/>
              </a:ext>
            </a:extLst>
          </p:cNvPr>
          <p:cNvSpPr>
            <a:spLocks noGrp="1"/>
          </p:cNvSpPr>
          <p:nvPr>
            <p:ph type="dt" sz="half" idx="10"/>
          </p:nvPr>
        </p:nvSpPr>
        <p:spPr/>
        <p:txBody>
          <a:bodyPr/>
          <a:lstStyle/>
          <a:p>
            <a:fld id="{E868EBD7-BB12-4C6B-8480-600E058BC679}" type="datetimeFigureOut">
              <a:rPr lang="en-US" smtClean="0"/>
              <a:t>11/5/21</a:t>
            </a:fld>
            <a:endParaRPr lang="en-US"/>
          </a:p>
        </p:txBody>
      </p:sp>
      <p:sp>
        <p:nvSpPr>
          <p:cNvPr id="5" name="Footer Placeholder 4">
            <a:extLst>
              <a:ext uri="{FF2B5EF4-FFF2-40B4-BE49-F238E27FC236}">
                <a16:creationId xmlns:a16="http://schemas.microsoft.com/office/drawing/2014/main" id="{125C50BF-40D1-4BA4-A81B-5F595C296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CFDF5-A6B9-4B22-99F3-C81628766145}"/>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38449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9E65-3BB2-4183-B660-4B6797959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5BB3CE-9B87-4C78-A116-82CEF8A330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094A6-1573-4D60-BFEB-DFC38A6C493F}"/>
              </a:ext>
            </a:extLst>
          </p:cNvPr>
          <p:cNvSpPr>
            <a:spLocks noGrp="1"/>
          </p:cNvSpPr>
          <p:nvPr>
            <p:ph type="dt" sz="half" idx="10"/>
          </p:nvPr>
        </p:nvSpPr>
        <p:spPr/>
        <p:txBody>
          <a:bodyPr/>
          <a:lstStyle/>
          <a:p>
            <a:fld id="{E868EBD7-BB12-4C6B-8480-600E058BC679}" type="datetimeFigureOut">
              <a:rPr lang="en-US" smtClean="0"/>
              <a:t>11/5/21</a:t>
            </a:fld>
            <a:endParaRPr lang="en-US"/>
          </a:p>
        </p:txBody>
      </p:sp>
      <p:sp>
        <p:nvSpPr>
          <p:cNvPr id="5" name="Footer Placeholder 4">
            <a:extLst>
              <a:ext uri="{FF2B5EF4-FFF2-40B4-BE49-F238E27FC236}">
                <a16:creationId xmlns:a16="http://schemas.microsoft.com/office/drawing/2014/main" id="{AE8CE6D3-947B-4FA0-A787-9329C8639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7AE30-0BF4-43F0-B7DE-D97216D8EE27}"/>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72581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AC2C-770E-4CEB-A31E-48D20F44A9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CC1694-A0E2-4C3D-BB49-84A3993DB1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8AC5A2-1077-4D0E-A68F-44F48E020823}"/>
              </a:ext>
            </a:extLst>
          </p:cNvPr>
          <p:cNvSpPr>
            <a:spLocks noGrp="1"/>
          </p:cNvSpPr>
          <p:nvPr>
            <p:ph type="dt" sz="half" idx="10"/>
          </p:nvPr>
        </p:nvSpPr>
        <p:spPr/>
        <p:txBody>
          <a:bodyPr/>
          <a:lstStyle/>
          <a:p>
            <a:fld id="{E868EBD7-BB12-4C6B-8480-600E058BC679}" type="datetimeFigureOut">
              <a:rPr lang="en-US" smtClean="0"/>
              <a:t>11/5/21</a:t>
            </a:fld>
            <a:endParaRPr lang="en-US"/>
          </a:p>
        </p:txBody>
      </p:sp>
      <p:sp>
        <p:nvSpPr>
          <p:cNvPr id="5" name="Footer Placeholder 4">
            <a:extLst>
              <a:ext uri="{FF2B5EF4-FFF2-40B4-BE49-F238E27FC236}">
                <a16:creationId xmlns:a16="http://schemas.microsoft.com/office/drawing/2014/main" id="{BC5CFF58-D0AF-4745-A349-02E24249F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94A15-2F5F-46F8-A5E9-4B9CA387232F}"/>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18340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0B0B-83C8-4F51-A6E1-1D8551B32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1D4E8-A61C-467A-8E9E-06A7988B63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F53D7-4CCA-47AB-93FA-D6D2C3DC39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1CA28B-CDE7-4933-9A19-E7FE655E46E4}"/>
              </a:ext>
            </a:extLst>
          </p:cNvPr>
          <p:cNvSpPr>
            <a:spLocks noGrp="1"/>
          </p:cNvSpPr>
          <p:nvPr>
            <p:ph type="dt" sz="half" idx="10"/>
          </p:nvPr>
        </p:nvSpPr>
        <p:spPr/>
        <p:txBody>
          <a:bodyPr/>
          <a:lstStyle/>
          <a:p>
            <a:fld id="{E868EBD7-BB12-4C6B-8480-600E058BC679}" type="datetimeFigureOut">
              <a:rPr lang="en-US" smtClean="0"/>
              <a:t>11/5/21</a:t>
            </a:fld>
            <a:endParaRPr lang="en-US"/>
          </a:p>
        </p:txBody>
      </p:sp>
      <p:sp>
        <p:nvSpPr>
          <p:cNvPr id="6" name="Footer Placeholder 5">
            <a:extLst>
              <a:ext uri="{FF2B5EF4-FFF2-40B4-BE49-F238E27FC236}">
                <a16:creationId xmlns:a16="http://schemas.microsoft.com/office/drawing/2014/main" id="{165A6B6E-FFDA-4DEE-9475-15ACE9C28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E254C-9766-42E1-8096-71D99EE97675}"/>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295733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CEA19-E7BB-42FD-AF6D-7444DE5351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BCA18-2418-4F87-B0D0-C2DED07D32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680B4D-4A29-4D2E-8871-FF97C97E14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B6678D-62B8-4640-BECA-2782A9AB42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87D8BA-CEDB-4146-A9A1-D26DE1208F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886795-D5D0-4CA1-807B-721B64B5060E}"/>
              </a:ext>
            </a:extLst>
          </p:cNvPr>
          <p:cNvSpPr>
            <a:spLocks noGrp="1"/>
          </p:cNvSpPr>
          <p:nvPr>
            <p:ph type="dt" sz="half" idx="10"/>
          </p:nvPr>
        </p:nvSpPr>
        <p:spPr/>
        <p:txBody>
          <a:bodyPr/>
          <a:lstStyle/>
          <a:p>
            <a:fld id="{E868EBD7-BB12-4C6B-8480-600E058BC679}" type="datetimeFigureOut">
              <a:rPr lang="en-US" smtClean="0"/>
              <a:t>11/5/21</a:t>
            </a:fld>
            <a:endParaRPr lang="en-US"/>
          </a:p>
        </p:txBody>
      </p:sp>
      <p:sp>
        <p:nvSpPr>
          <p:cNvPr id="8" name="Footer Placeholder 7">
            <a:extLst>
              <a:ext uri="{FF2B5EF4-FFF2-40B4-BE49-F238E27FC236}">
                <a16:creationId xmlns:a16="http://schemas.microsoft.com/office/drawing/2014/main" id="{1CA4A806-E5D4-4E97-896B-B3970665C0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A28F67-026B-45EC-86DD-5796A53FDE89}"/>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268445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86D6-F748-4FA2-96AF-BC745B382F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289B8E-F04E-49FE-B332-2AE0E979C497}"/>
              </a:ext>
            </a:extLst>
          </p:cNvPr>
          <p:cNvSpPr>
            <a:spLocks noGrp="1"/>
          </p:cNvSpPr>
          <p:nvPr>
            <p:ph type="dt" sz="half" idx="10"/>
          </p:nvPr>
        </p:nvSpPr>
        <p:spPr/>
        <p:txBody>
          <a:bodyPr/>
          <a:lstStyle/>
          <a:p>
            <a:fld id="{E868EBD7-BB12-4C6B-8480-600E058BC679}" type="datetimeFigureOut">
              <a:rPr lang="en-US" smtClean="0"/>
              <a:t>11/5/21</a:t>
            </a:fld>
            <a:endParaRPr lang="en-US"/>
          </a:p>
        </p:txBody>
      </p:sp>
      <p:sp>
        <p:nvSpPr>
          <p:cNvPr id="4" name="Footer Placeholder 3">
            <a:extLst>
              <a:ext uri="{FF2B5EF4-FFF2-40B4-BE49-F238E27FC236}">
                <a16:creationId xmlns:a16="http://schemas.microsoft.com/office/drawing/2014/main" id="{05BA9E5C-BBE4-4FF8-846B-615832CC46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816185-561E-48B1-9271-AF40A8B3A002}"/>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41638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1CB05C-4870-40B0-A533-FAE4C1C11D58}"/>
              </a:ext>
            </a:extLst>
          </p:cNvPr>
          <p:cNvSpPr>
            <a:spLocks noGrp="1"/>
          </p:cNvSpPr>
          <p:nvPr>
            <p:ph type="dt" sz="half" idx="10"/>
          </p:nvPr>
        </p:nvSpPr>
        <p:spPr/>
        <p:txBody>
          <a:bodyPr/>
          <a:lstStyle/>
          <a:p>
            <a:fld id="{E868EBD7-BB12-4C6B-8480-600E058BC679}" type="datetimeFigureOut">
              <a:rPr lang="en-US" smtClean="0"/>
              <a:t>11/5/21</a:t>
            </a:fld>
            <a:endParaRPr lang="en-US"/>
          </a:p>
        </p:txBody>
      </p:sp>
      <p:sp>
        <p:nvSpPr>
          <p:cNvPr id="3" name="Footer Placeholder 2">
            <a:extLst>
              <a:ext uri="{FF2B5EF4-FFF2-40B4-BE49-F238E27FC236}">
                <a16:creationId xmlns:a16="http://schemas.microsoft.com/office/drawing/2014/main" id="{12678380-98E0-462F-BD31-248C594A01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8D4B32-9311-4C57-AFBB-B645D6B13597}"/>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395860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2960-CA57-4B7E-AF7E-2615EAFC0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469AA4-5338-4C2C-A805-DF30BF1AA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F8B31F-D10C-4213-8C8D-5ECB6DC60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D67C7F-83FE-4063-98DC-B76FFBDDE5AA}"/>
              </a:ext>
            </a:extLst>
          </p:cNvPr>
          <p:cNvSpPr>
            <a:spLocks noGrp="1"/>
          </p:cNvSpPr>
          <p:nvPr>
            <p:ph type="dt" sz="half" idx="10"/>
          </p:nvPr>
        </p:nvSpPr>
        <p:spPr/>
        <p:txBody>
          <a:bodyPr/>
          <a:lstStyle/>
          <a:p>
            <a:fld id="{E868EBD7-BB12-4C6B-8480-600E058BC679}" type="datetimeFigureOut">
              <a:rPr lang="en-US" smtClean="0"/>
              <a:t>11/5/21</a:t>
            </a:fld>
            <a:endParaRPr lang="en-US"/>
          </a:p>
        </p:txBody>
      </p:sp>
      <p:sp>
        <p:nvSpPr>
          <p:cNvPr id="6" name="Footer Placeholder 5">
            <a:extLst>
              <a:ext uri="{FF2B5EF4-FFF2-40B4-BE49-F238E27FC236}">
                <a16:creationId xmlns:a16="http://schemas.microsoft.com/office/drawing/2014/main" id="{6151626D-60AE-4B0E-B735-24F6D94E1B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E84EDD-D2E2-49F5-856C-DF31C5E24689}"/>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360872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E2AF-ACF2-41E7-841B-565A038D4D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4707D-F18B-4EC9-9839-3F9ED21A4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A101E7-8C41-483A-A4AA-23BD11C47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67868-BB23-4187-AE55-8EE1ABCA7EFE}"/>
              </a:ext>
            </a:extLst>
          </p:cNvPr>
          <p:cNvSpPr>
            <a:spLocks noGrp="1"/>
          </p:cNvSpPr>
          <p:nvPr>
            <p:ph type="dt" sz="half" idx="10"/>
          </p:nvPr>
        </p:nvSpPr>
        <p:spPr/>
        <p:txBody>
          <a:bodyPr/>
          <a:lstStyle/>
          <a:p>
            <a:fld id="{E868EBD7-BB12-4C6B-8480-600E058BC679}" type="datetimeFigureOut">
              <a:rPr lang="en-US" smtClean="0"/>
              <a:t>11/5/21</a:t>
            </a:fld>
            <a:endParaRPr lang="en-US"/>
          </a:p>
        </p:txBody>
      </p:sp>
      <p:sp>
        <p:nvSpPr>
          <p:cNvPr id="6" name="Footer Placeholder 5">
            <a:extLst>
              <a:ext uri="{FF2B5EF4-FFF2-40B4-BE49-F238E27FC236}">
                <a16:creationId xmlns:a16="http://schemas.microsoft.com/office/drawing/2014/main" id="{E18809A6-61A4-445A-9F2B-B9831DFE5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ED135-8A1E-4C66-AC53-9C35CEA63706}"/>
              </a:ext>
            </a:extLst>
          </p:cNvPr>
          <p:cNvSpPr>
            <a:spLocks noGrp="1"/>
          </p:cNvSpPr>
          <p:nvPr>
            <p:ph type="sldNum" sz="quarter" idx="12"/>
          </p:nvPr>
        </p:nvSpPr>
        <p:spPr/>
        <p:txBody>
          <a:bodyPr/>
          <a:lstStyle/>
          <a:p>
            <a:fld id="{C7924BFD-1D0B-412F-8BF1-7D519A3ECF20}" type="slidenum">
              <a:rPr lang="en-US" smtClean="0"/>
              <a:t>‹#›</a:t>
            </a:fld>
            <a:endParaRPr lang="en-US"/>
          </a:p>
        </p:txBody>
      </p:sp>
    </p:spTree>
    <p:extLst>
      <p:ext uri="{BB962C8B-B14F-4D97-AF65-F5344CB8AC3E}">
        <p14:creationId xmlns:p14="http://schemas.microsoft.com/office/powerpoint/2010/main" val="196105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B6EE98-B228-4FE3-894F-4AC225CF4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F31A78-41E7-426B-8E5F-56542C96BA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A2E11-D5E9-4328-94F3-B6A7DC27C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8EBD7-BB12-4C6B-8480-600E058BC679}" type="datetimeFigureOut">
              <a:rPr lang="en-US" smtClean="0"/>
              <a:t>11/5/21</a:t>
            </a:fld>
            <a:endParaRPr lang="en-US"/>
          </a:p>
        </p:txBody>
      </p:sp>
      <p:sp>
        <p:nvSpPr>
          <p:cNvPr id="5" name="Footer Placeholder 4">
            <a:extLst>
              <a:ext uri="{FF2B5EF4-FFF2-40B4-BE49-F238E27FC236}">
                <a16:creationId xmlns:a16="http://schemas.microsoft.com/office/drawing/2014/main" id="{B906F83F-E0A7-4CED-9D80-CCF8C2D15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831CFD-1219-48C5-B49B-D7731DEE2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24BFD-1D0B-412F-8BF1-7D519A3ECF20}" type="slidenum">
              <a:rPr lang="en-US" smtClean="0"/>
              <a:t>‹#›</a:t>
            </a:fld>
            <a:endParaRPr lang="en-US"/>
          </a:p>
        </p:txBody>
      </p:sp>
    </p:spTree>
    <p:extLst>
      <p:ext uri="{BB962C8B-B14F-4D97-AF65-F5344CB8AC3E}">
        <p14:creationId xmlns:p14="http://schemas.microsoft.com/office/powerpoint/2010/main" val="317823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r.duke.edu/benefits/retirement/enroll-or-make-changes/vesting-dukes-contribution" TargetMode="External"/><Relationship Id="rId2" Type="http://schemas.openxmlformats.org/officeDocument/2006/relationships/hyperlink" Target="https://hr.duke.edu/benefits/retire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mailto:Belen.cortes.llanos@duke.edu" TargetMode="External"/><Relationship Id="rId3" Type="http://schemas.openxmlformats.org/officeDocument/2006/relationships/image" Target="../media/image4.JPG"/><Relationship Id="rId7" Type="http://schemas.openxmlformats.org/officeDocument/2006/relationships/hyperlink" Target="mailto:thomas.pomberger@duke.edu" TargetMode="External"/><Relationship Id="rId12"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mailto:weijia.su@duke.edu" TargetMode="External"/><Relationship Id="rId11" Type="http://schemas.openxmlformats.org/officeDocument/2006/relationships/hyperlink" Target="mailto:Atefeh.ghazavi@duke.edu" TargetMode="External"/><Relationship Id="rId5" Type="http://schemas.openxmlformats.org/officeDocument/2006/relationships/hyperlink" Target="mailto:k.wijesinghe@duke.edu" TargetMode="External"/><Relationship Id="rId10" Type="http://schemas.openxmlformats.org/officeDocument/2006/relationships/image" Target="../media/image7.jpg"/><Relationship Id="rId4" Type="http://schemas.openxmlformats.org/officeDocument/2006/relationships/image" Target="../media/image5.jpeg"/><Relationship Id="rId9" Type="http://schemas.openxmlformats.org/officeDocument/2006/relationships/hyperlink" Target="mailto:yutian.feng@duke.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forms.gle/uD25N2s5YKqM46pr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urldefense.com/v3/__https:/activategood.org/opportunity/6101__;!!OToaGQ!5LrtYLdZc0RJ4CJfNsSL9NzaCKpmhi745pssVeYXq4Q2vadRRcoqrBHEUuI93W5Y$"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duke.zoom.us/j/97088229772?pwd=dWh4QndnMUUzdkl2U21ldFdYTDk1QT09" TargetMode="External"/><Relationship Id="rId3" Type="http://schemas.openxmlformats.org/officeDocument/2006/relationships/image" Target="../media/image1.png"/><Relationship Id="rId7" Type="http://schemas.openxmlformats.org/officeDocument/2006/relationships/hyperlink" Target="https://duke.zoom.us/j/98183364937?pwd=eUtDWDRGMytwOXZvaWwvVjlvOFg0dz09"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duke.zoom.us/j/98595987254?pwd=dnE3UTMzYmRiMTVOZld6ZS84cHc3UT09" TargetMode="External"/><Relationship Id="rId5" Type="http://schemas.openxmlformats.org/officeDocument/2006/relationships/hyperlink" Target="https://duke.zoom.us/j/95620290704?pwd=aGpEQUV0ajJMM013d0FVTFVDNjU4dz09" TargetMode="External"/><Relationship Id="rId4" Type="http://schemas.openxmlformats.org/officeDocument/2006/relationships/hyperlink" Target="https://duke.zoom.us/j/94090739745?pwd=SWJEc1FTTVc1WmM3eGUvZzZCTUFNUT09" TargetMode="External"/><Relationship Id="rId9" Type="http://schemas.openxmlformats.org/officeDocument/2006/relationships/hyperlink" Target="https://duke.zoom.us/j/94141425852?pwd=RUVZYXdiVFhlRlpnUG82OUZxNm85Zz0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194051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972-902E-4432-94A6-9C793B872B96}"/>
              </a:ext>
            </a:extLst>
          </p:cNvPr>
          <p:cNvSpPr>
            <a:spLocks noGrp="1"/>
          </p:cNvSpPr>
          <p:nvPr>
            <p:ph type="title"/>
          </p:nvPr>
        </p:nvSpPr>
        <p:spPr>
          <a:xfrm>
            <a:off x="838200" y="365125"/>
            <a:ext cx="10515600" cy="1097280"/>
          </a:xfrm>
          <a:solidFill>
            <a:schemeClr val="accent5">
              <a:lumMod val="50000"/>
            </a:schemeClr>
          </a:solidFill>
        </p:spPr>
        <p:txBody>
          <a:bodyPr/>
          <a:lstStyle/>
          <a:p>
            <a:pPr algn="ctr"/>
            <a:r>
              <a:rPr lang="en-US" dirty="0">
                <a:solidFill>
                  <a:schemeClr val="bg1"/>
                </a:solidFill>
              </a:rPr>
              <a:t>Postdoc Retirement Plan</a:t>
            </a:r>
          </a:p>
        </p:txBody>
      </p:sp>
      <p:sp>
        <p:nvSpPr>
          <p:cNvPr id="4" name="Content Placeholder 3">
            <a:extLst>
              <a:ext uri="{FF2B5EF4-FFF2-40B4-BE49-F238E27FC236}">
                <a16:creationId xmlns:a16="http://schemas.microsoft.com/office/drawing/2014/main" id="{301CC76B-889B-4A31-B0F1-37F7506611F0}"/>
              </a:ext>
            </a:extLst>
          </p:cNvPr>
          <p:cNvSpPr>
            <a:spLocks noGrp="1"/>
          </p:cNvSpPr>
          <p:nvPr>
            <p:ph idx="1"/>
          </p:nvPr>
        </p:nvSpPr>
        <p:spPr/>
        <p:txBody>
          <a:bodyPr vert="horz" lIns="91440" tIns="45720" rIns="91440" bIns="45720" rtlCol="0" anchor="t">
            <a:normAutofit fontScale="77500" lnSpcReduction="20000"/>
          </a:bodyPr>
          <a:lstStyle/>
          <a:p>
            <a:endParaRPr lang="en-US" dirty="0"/>
          </a:p>
          <a:p>
            <a:r>
              <a:rPr lang="en-US" dirty="0"/>
              <a:t>Postdoctoral Associates are eligible to participate in the </a:t>
            </a:r>
            <a:r>
              <a:rPr lang="en-US" u="sng" dirty="0">
                <a:hlinkClick r:id="rId2"/>
              </a:rPr>
              <a:t>Duke Faculty and Staff Retirement Plan</a:t>
            </a:r>
            <a:r>
              <a:rPr lang="en-US" dirty="0"/>
              <a:t>. This plan is funded by voluntary pre-tax contributions. Duke does not provide a contribution to this plan for Postdoctoral Associates. Postdoctoral Associates are eligible to participate immediately in the plan. Plan participants are always 100% </a:t>
            </a:r>
            <a:r>
              <a:rPr lang="en-US" u="sng" dirty="0">
                <a:hlinkClick r:id="rId3"/>
              </a:rPr>
              <a:t>vested</a:t>
            </a:r>
            <a:r>
              <a:rPr lang="en-US" dirty="0"/>
              <a:t> in their own voluntary contributions .</a:t>
            </a:r>
          </a:p>
          <a:p>
            <a:r>
              <a:rPr lang="en-US" dirty="0"/>
              <a:t>Since they are not Duke University employees, Postdoctoral Scholars are not eligible to participate in the </a:t>
            </a:r>
            <a:r>
              <a:rPr lang="en-US" u="sng" dirty="0">
                <a:hlinkClick r:id="rId2"/>
              </a:rPr>
              <a:t>Duke Faculty and Staff Retirement Plan</a:t>
            </a:r>
            <a:r>
              <a:rPr lang="en-US" dirty="0"/>
              <a:t>.</a:t>
            </a:r>
            <a:endParaRPr lang="en-US" dirty="0">
              <a:ea typeface="+mn-lt"/>
              <a:cs typeface="+mn-lt"/>
            </a:endParaRPr>
          </a:p>
          <a:p>
            <a:r>
              <a:rPr lang="en-US" dirty="0"/>
              <a:t>If an employee with a year of service goes from an ineligible status to an eligible one, they are eligible for the University retirement contribution the first of the month following the change, unless the change occurs on the first of the month.</a:t>
            </a:r>
            <a:endParaRPr lang="en-US" dirty="0">
              <a:ea typeface="+mn-lt"/>
              <a:cs typeface="+mn-lt"/>
            </a:endParaRPr>
          </a:p>
          <a:p>
            <a:r>
              <a:rPr lang="en-US" dirty="0"/>
              <a:t>Vesting is based on 'Years of Service' at Duke. In general, employees hired on or after 1/1/2012 will be vested after three years of service.  'Years of Service' includes all periods of employment at Duke, whether continuous or not, including periods of employment when one is not eligible to receive Duke's contribution.</a:t>
            </a:r>
            <a:endParaRPr lang="en-US" dirty="0">
              <a:cs typeface="Calibri"/>
            </a:endParaRPr>
          </a:p>
          <a:p>
            <a:endParaRPr lang="en-US" dirty="0"/>
          </a:p>
        </p:txBody>
      </p:sp>
    </p:spTree>
    <p:extLst>
      <p:ext uri="{BB962C8B-B14F-4D97-AF65-F5344CB8AC3E}">
        <p14:creationId xmlns:p14="http://schemas.microsoft.com/office/powerpoint/2010/main" val="190389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972-902E-4432-94A6-9C793B872B96}"/>
              </a:ext>
            </a:extLst>
          </p:cNvPr>
          <p:cNvSpPr>
            <a:spLocks noGrp="1"/>
          </p:cNvSpPr>
          <p:nvPr>
            <p:ph type="title"/>
          </p:nvPr>
        </p:nvSpPr>
        <p:spPr>
          <a:xfrm>
            <a:off x="838200" y="365125"/>
            <a:ext cx="10515600" cy="1097280"/>
          </a:xfrm>
          <a:solidFill>
            <a:schemeClr val="accent5">
              <a:lumMod val="50000"/>
            </a:schemeClr>
          </a:solidFill>
        </p:spPr>
        <p:txBody>
          <a:bodyPr/>
          <a:lstStyle/>
          <a:p>
            <a:pPr algn="ctr"/>
            <a:r>
              <a:rPr lang="en-US" dirty="0">
                <a:solidFill>
                  <a:schemeClr val="bg1"/>
                </a:solidFill>
              </a:rPr>
              <a:t>Postdoc Buddy Program</a:t>
            </a:r>
          </a:p>
        </p:txBody>
      </p:sp>
      <p:sp>
        <p:nvSpPr>
          <p:cNvPr id="4" name="Content Placeholder 3">
            <a:extLst>
              <a:ext uri="{FF2B5EF4-FFF2-40B4-BE49-F238E27FC236}">
                <a16:creationId xmlns:a16="http://schemas.microsoft.com/office/drawing/2014/main" id="{301CC76B-889B-4A31-B0F1-37F7506611F0}"/>
              </a:ext>
            </a:extLst>
          </p:cNvPr>
          <p:cNvSpPr>
            <a:spLocks noGrp="1"/>
          </p:cNvSpPr>
          <p:nvPr>
            <p:ph idx="1"/>
          </p:nvPr>
        </p:nvSpPr>
        <p:spPr/>
        <p:txBody>
          <a:bodyPr vert="horz" lIns="91440" tIns="45720" rIns="91440" bIns="45720" rtlCol="0" anchor="t">
            <a:normAutofit fontScale="62500" lnSpcReduction="20000"/>
          </a:bodyPr>
          <a:lstStyle/>
          <a:p>
            <a:endParaRPr lang="en-US" dirty="0"/>
          </a:p>
          <a:p>
            <a:r>
              <a:rPr lang="en-US" dirty="0">
                <a:ea typeface="+mn-lt"/>
                <a:cs typeface="+mn-lt"/>
              </a:rPr>
              <a:t>26 postdoc participated. </a:t>
            </a:r>
          </a:p>
          <a:p>
            <a:pPr marL="0" indent="0">
              <a:buNone/>
            </a:pPr>
            <a:r>
              <a:rPr lang="en-US" dirty="0">
                <a:ea typeface="+mn-lt"/>
                <a:cs typeface="+mn-lt"/>
              </a:rPr>
              <a:t>	-69% liked to have a buddy</a:t>
            </a:r>
          </a:p>
          <a:p>
            <a:pPr marL="0" indent="0">
              <a:buNone/>
            </a:pPr>
            <a:r>
              <a:rPr lang="en-US" dirty="0">
                <a:ea typeface="+mn-lt"/>
                <a:cs typeface="+mn-lt"/>
              </a:rPr>
              <a:t>	-31% volunteered to be a buddy</a:t>
            </a:r>
          </a:p>
          <a:p>
            <a:pPr marL="0" indent="0">
              <a:buNone/>
            </a:pPr>
            <a:r>
              <a:rPr lang="en-US" dirty="0">
                <a:ea typeface="+mn-lt"/>
                <a:cs typeface="+mn-lt"/>
              </a:rPr>
              <a:t>                 We need more volunteers!</a:t>
            </a:r>
          </a:p>
          <a:p>
            <a:pPr marL="0" indent="0">
              <a:buNone/>
            </a:pPr>
            <a:endParaRPr lang="en-US" dirty="0">
              <a:ea typeface="+mn-lt"/>
              <a:cs typeface="+mn-lt"/>
            </a:endParaRPr>
          </a:p>
          <a:p>
            <a:r>
              <a:rPr lang="en-US" dirty="0">
                <a:ea typeface="+mn-lt"/>
                <a:cs typeface="+mn-lt"/>
              </a:rPr>
              <a:t>Most postdocs (50%) were interested to meet weekly, 23% monthly and 7% twice per week/ bimonthly</a:t>
            </a:r>
          </a:p>
          <a:p>
            <a:endParaRPr lang="en-US" dirty="0">
              <a:ea typeface="+mn-lt"/>
              <a:cs typeface="+mn-lt"/>
            </a:endParaRPr>
          </a:p>
          <a:p>
            <a:r>
              <a:rPr lang="en-US" dirty="0">
                <a:ea typeface="+mn-lt"/>
                <a:cs typeface="+mn-lt"/>
              </a:rPr>
              <a:t>Feedback:</a:t>
            </a:r>
          </a:p>
          <a:p>
            <a:pPr marL="0" indent="0">
              <a:buNone/>
            </a:pPr>
            <a:r>
              <a:rPr lang="en-US" dirty="0">
                <a:ea typeface="+mn-lt"/>
                <a:cs typeface="+mn-lt"/>
              </a:rPr>
              <a:t> 	-</a:t>
            </a:r>
            <a:r>
              <a:rPr lang="en-US" sz="2800" dirty="0">
                <a:solidFill>
                  <a:srgbClr val="000000"/>
                </a:solidFill>
                <a:effectLst/>
                <a:latin typeface="Calibri" panose="020F0502020204030204" pitchFamily="34" charset="0"/>
                <a:ea typeface="Times New Roman" panose="02020603050405020304" pitchFamily="18" charset="0"/>
              </a:rPr>
              <a:t>Buddy was very helpful in the initial settling process and life in USA.</a:t>
            </a:r>
          </a:p>
          <a:p>
            <a:pPr marL="0" indent="0">
              <a:buNone/>
            </a:pPr>
            <a:r>
              <a:rPr lang="en-US" sz="2800" dirty="0">
                <a:solidFill>
                  <a:srgbClr val="000000"/>
                </a:solidFill>
                <a:effectLst/>
                <a:latin typeface="Calibri" panose="020F0502020204030204" pitchFamily="34" charset="0"/>
                <a:ea typeface="Times New Roman" panose="02020603050405020304" pitchFamily="18" charset="0"/>
              </a:rPr>
              <a:t>	-Survey participants did note receive responses after registering for a buddy/volunteer not being matched with new postdocs in the past few years. </a:t>
            </a:r>
          </a:p>
          <a:p>
            <a:pPr marL="0" indent="0">
              <a:buNone/>
            </a:pPr>
            <a:r>
              <a:rPr lang="en-US" dirty="0">
                <a:ea typeface="+mn-lt"/>
                <a:cs typeface="+mn-lt"/>
              </a:rPr>
              <a:t>	- Buddies were both new postdocs.</a:t>
            </a:r>
            <a:endParaRPr lang="en-US" dirty="0">
              <a:cs typeface="Calibri"/>
            </a:endParaRPr>
          </a:p>
          <a:p>
            <a:endParaRPr lang="en-US" dirty="0"/>
          </a:p>
        </p:txBody>
      </p:sp>
    </p:spTree>
    <p:extLst>
      <p:ext uri="{BB962C8B-B14F-4D97-AF65-F5344CB8AC3E}">
        <p14:creationId xmlns:p14="http://schemas.microsoft.com/office/powerpoint/2010/main" val="168937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972-902E-4432-94A6-9C793B872B96}"/>
              </a:ext>
            </a:extLst>
          </p:cNvPr>
          <p:cNvSpPr>
            <a:spLocks noGrp="1"/>
          </p:cNvSpPr>
          <p:nvPr>
            <p:ph type="title"/>
          </p:nvPr>
        </p:nvSpPr>
        <p:spPr>
          <a:xfrm>
            <a:off x="838200" y="365125"/>
            <a:ext cx="10515600" cy="1097280"/>
          </a:xfrm>
          <a:solidFill>
            <a:schemeClr val="accent5">
              <a:lumMod val="50000"/>
            </a:schemeClr>
          </a:solidFill>
        </p:spPr>
        <p:txBody>
          <a:bodyPr/>
          <a:lstStyle/>
          <a:p>
            <a:pPr algn="ctr"/>
            <a:r>
              <a:rPr lang="en-US" dirty="0">
                <a:solidFill>
                  <a:schemeClr val="bg1"/>
                </a:solidFill>
              </a:rPr>
              <a:t>Upcoming Projects and Events</a:t>
            </a:r>
          </a:p>
        </p:txBody>
      </p:sp>
      <p:sp>
        <p:nvSpPr>
          <p:cNvPr id="4" name="Content Placeholder 3">
            <a:extLst>
              <a:ext uri="{FF2B5EF4-FFF2-40B4-BE49-F238E27FC236}">
                <a16:creationId xmlns:a16="http://schemas.microsoft.com/office/drawing/2014/main" id="{301CC76B-889B-4A31-B0F1-37F7506611F0}"/>
              </a:ext>
            </a:extLst>
          </p:cNvPr>
          <p:cNvSpPr>
            <a:spLocks noGrp="1"/>
          </p:cNvSpPr>
          <p:nvPr>
            <p:ph idx="1"/>
          </p:nvPr>
        </p:nvSpPr>
        <p:spPr/>
        <p:txBody>
          <a:bodyPr vert="horz" lIns="91440" tIns="45720" rIns="91440" bIns="45720" rtlCol="0" anchor="t">
            <a:normAutofit fontScale="85000" lnSpcReduction="10000"/>
          </a:bodyPr>
          <a:lstStyle/>
          <a:p>
            <a:r>
              <a:rPr lang="en-US" dirty="0"/>
              <a:t>Duke Postdocs presents: Thanksgiving special comedy showcase: "Geez, thanks Covid </a:t>
            </a:r>
            <a:r>
              <a:rPr lang="en-US" dirty="0">
                <a:ea typeface="+mn-lt"/>
                <a:cs typeface="+mn-lt"/>
              </a:rPr>
              <a:t>🙄</a:t>
            </a:r>
            <a:r>
              <a:rPr lang="en-US" dirty="0"/>
              <a:t>!" (11/27)</a:t>
            </a:r>
          </a:p>
          <a:p>
            <a:endParaRPr lang="en-US" dirty="0">
              <a:cs typeface="Calibri"/>
            </a:endParaRPr>
          </a:p>
          <a:p>
            <a:r>
              <a:rPr lang="en-US" dirty="0">
                <a:cs typeface="Calibri"/>
              </a:rPr>
              <a:t>We would like to do an interview for a podcast to promote postdoc research at Duke. We would do one interview to try it out and do more in the future.</a:t>
            </a:r>
            <a:endParaRPr lang="en-US" dirty="0"/>
          </a:p>
          <a:p>
            <a:endParaRPr lang="en-US" dirty="0">
              <a:cs typeface="Calibri"/>
            </a:endParaRPr>
          </a:p>
          <a:p>
            <a:r>
              <a:rPr lang="en-US" dirty="0"/>
              <a:t>Fall hiking trips</a:t>
            </a:r>
          </a:p>
          <a:p>
            <a:endParaRPr lang="en-US" dirty="0">
              <a:cs typeface="Calibri"/>
            </a:endParaRPr>
          </a:p>
          <a:p>
            <a:r>
              <a:rPr lang="en-US" dirty="0">
                <a:cs typeface="Calibri"/>
              </a:rPr>
              <a:t>Live concerts and jam sessions</a:t>
            </a:r>
          </a:p>
          <a:p>
            <a:endParaRPr lang="en-US" dirty="0">
              <a:cs typeface="Calibri"/>
            </a:endParaRPr>
          </a:p>
          <a:p>
            <a:r>
              <a:rPr lang="en-US" dirty="0">
                <a:cs typeface="Calibri"/>
              </a:rPr>
              <a:t>International potluck</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29611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972-902E-4432-94A6-9C793B872B96}"/>
              </a:ext>
            </a:extLst>
          </p:cNvPr>
          <p:cNvSpPr>
            <a:spLocks noGrp="1"/>
          </p:cNvSpPr>
          <p:nvPr>
            <p:ph type="title"/>
          </p:nvPr>
        </p:nvSpPr>
        <p:spPr>
          <a:xfrm>
            <a:off x="838200" y="14673"/>
            <a:ext cx="10515600" cy="650875"/>
          </a:xfrm>
          <a:solidFill>
            <a:schemeClr val="accent5">
              <a:lumMod val="50000"/>
            </a:schemeClr>
          </a:solidFill>
        </p:spPr>
        <p:txBody>
          <a:bodyPr>
            <a:normAutofit fontScale="90000"/>
          </a:bodyPr>
          <a:lstStyle/>
          <a:p>
            <a:pPr algn="ctr"/>
            <a:r>
              <a:rPr lang="en-US" dirty="0">
                <a:solidFill>
                  <a:schemeClr val="bg1"/>
                </a:solidFill>
              </a:rPr>
              <a:t>Current Members</a:t>
            </a:r>
          </a:p>
        </p:txBody>
      </p:sp>
      <p:pic>
        <p:nvPicPr>
          <p:cNvPr id="5" name="Picture 4" descr="A person smiling for the camera&#10;&#10;Description automatically generated with medium confidence">
            <a:extLst>
              <a:ext uri="{FF2B5EF4-FFF2-40B4-BE49-F238E27FC236}">
                <a16:creationId xmlns:a16="http://schemas.microsoft.com/office/drawing/2014/main" id="{7B65515A-29BF-40BC-910A-8BA5140597B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45696" y="743843"/>
            <a:ext cx="1745264" cy="2443369"/>
          </a:xfrm>
          <a:prstGeom prst="rect">
            <a:avLst/>
          </a:prstGeom>
        </p:spPr>
      </p:pic>
      <p:pic>
        <p:nvPicPr>
          <p:cNvPr id="7" name="Picture 6" descr="A picture containing wall, person, indoor, clothing&#10;&#10;Description automatically generated">
            <a:extLst>
              <a:ext uri="{FF2B5EF4-FFF2-40B4-BE49-F238E27FC236}">
                <a16:creationId xmlns:a16="http://schemas.microsoft.com/office/drawing/2014/main" id="{82359FBC-2406-40CF-A251-75C4B9107D8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0275"/>
          <a:stretch/>
        </p:blipFill>
        <p:spPr>
          <a:xfrm>
            <a:off x="4627684" y="3880191"/>
            <a:ext cx="2194560" cy="2260059"/>
          </a:xfrm>
          <a:prstGeom prst="rect">
            <a:avLst/>
          </a:prstGeom>
        </p:spPr>
      </p:pic>
      <p:pic>
        <p:nvPicPr>
          <p:cNvPr id="11" name="Picture 10" descr="A person leaning against a brick wall&#10;&#10;Description automatically generated">
            <a:extLst>
              <a:ext uri="{FF2B5EF4-FFF2-40B4-BE49-F238E27FC236}">
                <a16:creationId xmlns:a16="http://schemas.microsoft.com/office/drawing/2014/main" id="{EA5A2F26-697C-4091-8141-C07BABA57D6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57" t="14648" r="28147" b="10099"/>
          <a:stretch/>
        </p:blipFill>
        <p:spPr>
          <a:xfrm rot="5400000">
            <a:off x="994300" y="3992078"/>
            <a:ext cx="2175425" cy="2036285"/>
          </a:xfrm>
          <a:prstGeom prst="rect">
            <a:avLst/>
          </a:prstGeom>
        </p:spPr>
      </p:pic>
      <p:sp>
        <p:nvSpPr>
          <p:cNvPr id="12" name="TextBox 11">
            <a:extLst>
              <a:ext uri="{FF2B5EF4-FFF2-40B4-BE49-F238E27FC236}">
                <a16:creationId xmlns:a16="http://schemas.microsoft.com/office/drawing/2014/main" id="{86BCD46D-9931-4E35-ACBD-2680D6327A44}"/>
              </a:ext>
            </a:extLst>
          </p:cNvPr>
          <p:cNvSpPr txBox="1"/>
          <p:nvPr/>
        </p:nvSpPr>
        <p:spPr>
          <a:xfrm>
            <a:off x="1063870" y="6211669"/>
            <a:ext cx="2787161" cy="646331"/>
          </a:xfrm>
          <a:prstGeom prst="rect">
            <a:avLst/>
          </a:prstGeom>
          <a:noFill/>
        </p:spPr>
        <p:txBody>
          <a:bodyPr wrap="square" rtlCol="0">
            <a:spAutoFit/>
          </a:bodyPr>
          <a:lstStyle/>
          <a:p>
            <a:r>
              <a:rPr lang="en-US" dirty="0" err="1"/>
              <a:t>Dilmini</a:t>
            </a:r>
            <a:r>
              <a:rPr lang="en-US" dirty="0"/>
              <a:t> Wijesinghe (</a:t>
            </a:r>
            <a:r>
              <a:rPr lang="en-US" dirty="0" err="1"/>
              <a:t>Dilmini</a:t>
            </a:r>
            <a:r>
              <a:rPr lang="en-US" dirty="0"/>
              <a:t>)</a:t>
            </a:r>
          </a:p>
          <a:p>
            <a:r>
              <a:rPr lang="en-US" u="sng" dirty="0">
                <a:hlinkClick r:id="rId5"/>
              </a:rPr>
              <a:t>k.wijesinghe@duke.edu</a:t>
            </a:r>
            <a:endParaRPr lang="en-US" u="sng" dirty="0"/>
          </a:p>
        </p:txBody>
      </p:sp>
      <p:sp>
        <p:nvSpPr>
          <p:cNvPr id="13" name="TextBox 12">
            <a:extLst>
              <a:ext uri="{FF2B5EF4-FFF2-40B4-BE49-F238E27FC236}">
                <a16:creationId xmlns:a16="http://schemas.microsoft.com/office/drawing/2014/main" id="{C628AD83-8DD1-466D-9A1B-A539211CAA28}"/>
              </a:ext>
            </a:extLst>
          </p:cNvPr>
          <p:cNvSpPr txBox="1"/>
          <p:nvPr/>
        </p:nvSpPr>
        <p:spPr>
          <a:xfrm>
            <a:off x="4627684" y="6132538"/>
            <a:ext cx="2369014" cy="646331"/>
          </a:xfrm>
          <a:prstGeom prst="rect">
            <a:avLst/>
          </a:prstGeom>
          <a:noFill/>
        </p:spPr>
        <p:txBody>
          <a:bodyPr wrap="square" rtlCol="0">
            <a:spAutoFit/>
          </a:bodyPr>
          <a:lstStyle/>
          <a:p>
            <a:r>
              <a:rPr lang="en-US" dirty="0" err="1"/>
              <a:t>Weijia</a:t>
            </a:r>
            <a:r>
              <a:rPr lang="en-US" dirty="0"/>
              <a:t> </a:t>
            </a:r>
            <a:r>
              <a:rPr lang="en-US" dirty="0" err="1"/>
              <a:t>Su</a:t>
            </a:r>
            <a:r>
              <a:rPr lang="en-US" dirty="0"/>
              <a:t> (</a:t>
            </a:r>
            <a:r>
              <a:rPr lang="en-US" dirty="0" err="1"/>
              <a:t>Weijia</a:t>
            </a:r>
            <a:r>
              <a:rPr lang="en-US" dirty="0"/>
              <a:t>)</a:t>
            </a:r>
          </a:p>
          <a:p>
            <a:r>
              <a:rPr lang="en-US" u="sng" dirty="0">
                <a:hlinkClick r:id="rId6"/>
              </a:rPr>
              <a:t>weijia.su@duke.edu</a:t>
            </a:r>
            <a:endParaRPr lang="en-US" dirty="0"/>
          </a:p>
        </p:txBody>
      </p:sp>
      <p:sp>
        <p:nvSpPr>
          <p:cNvPr id="14" name="TextBox 13">
            <a:extLst>
              <a:ext uri="{FF2B5EF4-FFF2-40B4-BE49-F238E27FC236}">
                <a16:creationId xmlns:a16="http://schemas.microsoft.com/office/drawing/2014/main" id="{2D29D1C5-F472-4EAC-A5F1-9A2B64E6A89F}"/>
              </a:ext>
            </a:extLst>
          </p:cNvPr>
          <p:cNvSpPr txBox="1"/>
          <p:nvPr/>
        </p:nvSpPr>
        <p:spPr>
          <a:xfrm>
            <a:off x="8045696" y="3218409"/>
            <a:ext cx="3127131" cy="646331"/>
          </a:xfrm>
          <a:prstGeom prst="rect">
            <a:avLst/>
          </a:prstGeom>
          <a:noFill/>
        </p:spPr>
        <p:txBody>
          <a:bodyPr wrap="square" rtlCol="0">
            <a:spAutoFit/>
          </a:bodyPr>
          <a:lstStyle/>
          <a:p>
            <a:r>
              <a:rPr lang="en-US" dirty="0"/>
              <a:t>Thomas </a:t>
            </a:r>
            <a:r>
              <a:rPr lang="en-US" dirty="0" err="1"/>
              <a:t>Pomberger</a:t>
            </a:r>
            <a:r>
              <a:rPr lang="en-US" dirty="0"/>
              <a:t> (Thomas)</a:t>
            </a:r>
          </a:p>
          <a:p>
            <a:r>
              <a:rPr lang="en-US" u="sng" dirty="0">
                <a:hlinkClick r:id="rId7"/>
              </a:rPr>
              <a:t>thomas.pomberger@duke.edu</a:t>
            </a:r>
            <a:endParaRPr lang="en-US" dirty="0"/>
          </a:p>
        </p:txBody>
      </p:sp>
      <p:pic>
        <p:nvPicPr>
          <p:cNvPr id="16" name="Picture 15" descr="A person sitting at a table&#10;&#10;Description automatically generated with medium confidence">
            <a:extLst>
              <a:ext uri="{FF2B5EF4-FFF2-40B4-BE49-F238E27FC236}">
                <a16:creationId xmlns:a16="http://schemas.microsoft.com/office/drawing/2014/main" id="{4EFC7BAE-64DD-4998-AB97-56E8136D02DA}"/>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t="9504"/>
          <a:stretch/>
        </p:blipFill>
        <p:spPr>
          <a:xfrm>
            <a:off x="1063870" y="739468"/>
            <a:ext cx="1978563" cy="2387378"/>
          </a:xfrm>
          <a:prstGeom prst="rect">
            <a:avLst/>
          </a:prstGeom>
        </p:spPr>
      </p:pic>
      <p:sp>
        <p:nvSpPr>
          <p:cNvPr id="17" name="TextBox 16">
            <a:extLst>
              <a:ext uri="{FF2B5EF4-FFF2-40B4-BE49-F238E27FC236}">
                <a16:creationId xmlns:a16="http://schemas.microsoft.com/office/drawing/2014/main" id="{1653A9AC-ECA3-4858-B50E-77501ED72698}"/>
              </a:ext>
            </a:extLst>
          </p:cNvPr>
          <p:cNvSpPr txBox="1"/>
          <p:nvPr/>
        </p:nvSpPr>
        <p:spPr>
          <a:xfrm>
            <a:off x="1063870" y="3202992"/>
            <a:ext cx="2369527" cy="646331"/>
          </a:xfrm>
          <a:prstGeom prst="rect">
            <a:avLst/>
          </a:prstGeom>
          <a:noFill/>
        </p:spPr>
        <p:txBody>
          <a:bodyPr wrap="square" rtlCol="0">
            <a:spAutoFit/>
          </a:bodyPr>
          <a:lstStyle/>
          <a:p>
            <a:r>
              <a:rPr lang="en-US" dirty="0" err="1"/>
              <a:t>Yutian</a:t>
            </a:r>
            <a:r>
              <a:rPr lang="en-US" dirty="0"/>
              <a:t> Feng (Yutian)</a:t>
            </a:r>
          </a:p>
          <a:p>
            <a:r>
              <a:rPr lang="en-US" u="sng" dirty="0">
                <a:hlinkClick r:id="rId9"/>
              </a:rPr>
              <a:t>yutian.feng@duke.edu</a:t>
            </a:r>
            <a:endParaRPr lang="en-US" dirty="0"/>
          </a:p>
        </p:txBody>
      </p:sp>
      <p:pic>
        <p:nvPicPr>
          <p:cNvPr id="4" name="Picture 3" descr="A person smiling for the camera&#10;&#10;Description automatically generated with medium confidence">
            <a:extLst>
              <a:ext uri="{FF2B5EF4-FFF2-40B4-BE49-F238E27FC236}">
                <a16:creationId xmlns:a16="http://schemas.microsoft.com/office/drawing/2014/main" id="{5CF2F7E4-C073-4F08-9BB8-6579A3098C96}"/>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t="19705"/>
          <a:stretch/>
        </p:blipFill>
        <p:spPr>
          <a:xfrm>
            <a:off x="4627684" y="721493"/>
            <a:ext cx="2198182" cy="2408570"/>
          </a:xfrm>
          <a:prstGeom prst="rect">
            <a:avLst/>
          </a:prstGeom>
        </p:spPr>
      </p:pic>
      <p:sp>
        <p:nvSpPr>
          <p:cNvPr id="15" name="TextBox 14">
            <a:extLst>
              <a:ext uri="{FF2B5EF4-FFF2-40B4-BE49-F238E27FC236}">
                <a16:creationId xmlns:a16="http://schemas.microsoft.com/office/drawing/2014/main" id="{E1675DB8-E17D-4BF7-AD7D-54A13484F443}"/>
              </a:ext>
            </a:extLst>
          </p:cNvPr>
          <p:cNvSpPr txBox="1"/>
          <p:nvPr/>
        </p:nvSpPr>
        <p:spPr>
          <a:xfrm>
            <a:off x="4627684" y="3176280"/>
            <a:ext cx="2612918" cy="646331"/>
          </a:xfrm>
          <a:prstGeom prst="rect">
            <a:avLst/>
          </a:prstGeom>
          <a:noFill/>
        </p:spPr>
        <p:txBody>
          <a:bodyPr wrap="square" rtlCol="0">
            <a:spAutoFit/>
          </a:bodyPr>
          <a:lstStyle/>
          <a:p>
            <a:r>
              <a:rPr lang="en-US" dirty="0"/>
              <a:t>Atefeh Ghazavi (Aty)</a:t>
            </a:r>
          </a:p>
          <a:p>
            <a:r>
              <a:rPr lang="en-US" u="sng" dirty="0">
                <a:hlinkClick r:id="rId11"/>
              </a:rPr>
              <a:t>Atefeh.ghazavi@duke.edu</a:t>
            </a:r>
            <a:endParaRPr lang="en-US" dirty="0"/>
          </a:p>
        </p:txBody>
      </p:sp>
      <p:pic>
        <p:nvPicPr>
          <p:cNvPr id="20" name="Picture 19" descr="A person smiling for the camera&#10;&#10;Description automatically generated with low confidence">
            <a:extLst>
              <a:ext uri="{FF2B5EF4-FFF2-40B4-BE49-F238E27FC236}">
                <a16:creationId xmlns:a16="http://schemas.microsoft.com/office/drawing/2014/main" id="{2E7C9E5D-6F79-4A17-BA08-8CD6C47AA6A0}"/>
              </a:ext>
            </a:extLst>
          </p:cNvPr>
          <p:cNvPicPr>
            <a:picLocks noChangeAspect="1"/>
          </p:cNvPicPr>
          <p:nvPr/>
        </p:nvPicPr>
        <p:blipFill rotWithShape="1">
          <a:blip r:embed="rId12" cstate="hqprint">
            <a:extLst>
              <a:ext uri="{28A0092B-C50C-407E-A947-70E740481C1C}">
                <a14:useLocalDpi xmlns:a14="http://schemas.microsoft.com/office/drawing/2010/main" val="0"/>
              </a:ext>
            </a:extLst>
          </a:blip>
          <a:srcRect b="6038"/>
          <a:stretch/>
        </p:blipFill>
        <p:spPr>
          <a:xfrm>
            <a:off x="8045696" y="3862824"/>
            <a:ext cx="1617593" cy="2294793"/>
          </a:xfrm>
          <a:prstGeom prst="rect">
            <a:avLst/>
          </a:prstGeom>
        </p:spPr>
      </p:pic>
      <p:sp>
        <p:nvSpPr>
          <p:cNvPr id="21" name="TextBox 20">
            <a:extLst>
              <a:ext uri="{FF2B5EF4-FFF2-40B4-BE49-F238E27FC236}">
                <a16:creationId xmlns:a16="http://schemas.microsoft.com/office/drawing/2014/main" id="{8A031F1F-5508-4E9A-BD16-4E3A5044AAEB}"/>
              </a:ext>
            </a:extLst>
          </p:cNvPr>
          <p:cNvSpPr txBox="1"/>
          <p:nvPr/>
        </p:nvSpPr>
        <p:spPr>
          <a:xfrm>
            <a:off x="8045696" y="6211669"/>
            <a:ext cx="3152041" cy="646331"/>
          </a:xfrm>
          <a:prstGeom prst="rect">
            <a:avLst/>
          </a:prstGeom>
          <a:noFill/>
        </p:spPr>
        <p:txBody>
          <a:bodyPr wrap="square" rtlCol="0">
            <a:spAutoFit/>
          </a:bodyPr>
          <a:lstStyle/>
          <a:p>
            <a:r>
              <a:rPr lang="en-US" dirty="0"/>
              <a:t>Belén Cortés-Llanos (Belen)</a:t>
            </a:r>
          </a:p>
          <a:p>
            <a:r>
              <a:rPr lang="en-US" u="sng" dirty="0">
                <a:hlinkClick r:id="rId13"/>
              </a:rPr>
              <a:t>belen.cortes.llanos@duke.edu</a:t>
            </a:r>
            <a:endParaRPr lang="en-US" u="sng" dirty="0"/>
          </a:p>
        </p:txBody>
      </p:sp>
    </p:spTree>
    <p:extLst>
      <p:ext uri="{BB962C8B-B14F-4D97-AF65-F5344CB8AC3E}">
        <p14:creationId xmlns:p14="http://schemas.microsoft.com/office/powerpoint/2010/main" val="273957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972-902E-4432-94A6-9C793B872B96}"/>
              </a:ext>
            </a:extLst>
          </p:cNvPr>
          <p:cNvSpPr>
            <a:spLocks noGrp="1"/>
          </p:cNvSpPr>
          <p:nvPr>
            <p:ph type="title"/>
          </p:nvPr>
        </p:nvSpPr>
        <p:spPr>
          <a:xfrm>
            <a:off x="838200" y="365125"/>
            <a:ext cx="10515600" cy="1097280"/>
          </a:xfrm>
          <a:solidFill>
            <a:schemeClr val="accent5">
              <a:lumMod val="50000"/>
            </a:schemeClr>
          </a:solidFill>
        </p:spPr>
        <p:txBody>
          <a:bodyPr/>
          <a:lstStyle/>
          <a:p>
            <a:pPr algn="ctr"/>
            <a:r>
              <a:rPr lang="en-US" dirty="0">
                <a:solidFill>
                  <a:schemeClr val="bg1"/>
                </a:solidFill>
              </a:rPr>
              <a:t>We need new members!!</a:t>
            </a:r>
          </a:p>
        </p:txBody>
      </p:sp>
      <p:sp>
        <p:nvSpPr>
          <p:cNvPr id="4" name="Content Placeholder 3">
            <a:extLst>
              <a:ext uri="{FF2B5EF4-FFF2-40B4-BE49-F238E27FC236}">
                <a16:creationId xmlns:a16="http://schemas.microsoft.com/office/drawing/2014/main" id="{301CC76B-889B-4A31-B0F1-37F7506611F0}"/>
              </a:ext>
            </a:extLst>
          </p:cNvPr>
          <p:cNvSpPr>
            <a:spLocks noGrp="1"/>
          </p:cNvSpPr>
          <p:nvPr>
            <p:ph idx="1"/>
          </p:nvPr>
        </p:nvSpPr>
        <p:spPr>
          <a:xfrm>
            <a:off x="838200" y="1825625"/>
            <a:ext cx="10515600" cy="4583488"/>
          </a:xfrm>
        </p:spPr>
        <p:txBody>
          <a:bodyPr>
            <a:normAutofit lnSpcReduction="10000"/>
          </a:bodyPr>
          <a:lstStyle/>
          <a:p>
            <a:pPr marL="0" indent="0" algn="ctr">
              <a:buNone/>
            </a:pPr>
            <a:r>
              <a:rPr lang="en-US" dirty="0"/>
              <a:t>DUPA International Committee</a:t>
            </a:r>
          </a:p>
          <a:p>
            <a:r>
              <a:rPr lang="en-US" dirty="0"/>
              <a:t>Our mission: we represent and advocate for international postdocs at Duke.</a:t>
            </a:r>
          </a:p>
          <a:p>
            <a:r>
              <a:rPr lang="en-US" dirty="0"/>
              <a:t>What we do: we organize fun events for international postdocs and their families (potluck, picnic, game night, local tours, hiking trips, etc.), and help international postdocs navigate their life and work at Duke. </a:t>
            </a:r>
          </a:p>
          <a:p>
            <a:r>
              <a:rPr lang="en-US" dirty="0"/>
              <a:t>What we expect of new members: an hour or 2 per week of your free time to help us produce better events! </a:t>
            </a:r>
          </a:p>
          <a:p>
            <a:r>
              <a:rPr lang="en-US" dirty="0"/>
              <a:t>International postdocs make up more than half of postdocs at Duke, so we need more representations and diversity! </a:t>
            </a:r>
          </a:p>
        </p:txBody>
      </p:sp>
    </p:spTree>
    <p:extLst>
      <p:ext uri="{BB962C8B-B14F-4D97-AF65-F5344CB8AC3E}">
        <p14:creationId xmlns:p14="http://schemas.microsoft.com/office/powerpoint/2010/main" val="2118777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Outreach – Claudia Gonzalez-Hunt, Daniel Luo, &amp; </a:t>
            </a:r>
            <a:r>
              <a:rPr lang="en-US" b="1" dirty="0" err="1">
                <a:latin typeface="Arial" panose="020B0604020202020204" pitchFamily="34" charset="0"/>
                <a:cs typeface="Arial" panose="020B0604020202020204" pitchFamily="34" charset="0"/>
              </a:rPr>
              <a:t>Aty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Ghazavi</a:t>
            </a:r>
            <a:endParaRPr lang="en-US" b="1"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2952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99E79-5F35-7E4E-853A-E0D3A9F5C401}"/>
              </a:ext>
            </a:extLst>
          </p:cNvPr>
          <p:cNvSpPr>
            <a:spLocks noGrp="1"/>
          </p:cNvSpPr>
          <p:nvPr>
            <p:ph type="ctrTitle"/>
          </p:nvPr>
        </p:nvSpPr>
        <p:spPr/>
        <p:txBody>
          <a:bodyPr/>
          <a:lstStyle/>
          <a:p>
            <a:r>
              <a:rPr lang="en-US" dirty="0"/>
              <a:t>DUPA Outreach Committee Updates</a:t>
            </a:r>
          </a:p>
        </p:txBody>
      </p:sp>
      <p:sp>
        <p:nvSpPr>
          <p:cNvPr id="3" name="Subtitle 2">
            <a:extLst>
              <a:ext uri="{FF2B5EF4-FFF2-40B4-BE49-F238E27FC236}">
                <a16:creationId xmlns:a16="http://schemas.microsoft.com/office/drawing/2014/main" id="{260C494D-854A-C54C-A5AE-27D3E43393D5}"/>
              </a:ext>
            </a:extLst>
          </p:cNvPr>
          <p:cNvSpPr>
            <a:spLocks noGrp="1"/>
          </p:cNvSpPr>
          <p:nvPr>
            <p:ph type="subTitle" idx="1"/>
          </p:nvPr>
        </p:nvSpPr>
        <p:spPr/>
        <p:txBody>
          <a:bodyPr/>
          <a:lstStyle/>
          <a:p>
            <a:r>
              <a:rPr lang="en-US"/>
              <a:t>November 3rd, </a:t>
            </a:r>
            <a:r>
              <a:rPr lang="en-US" dirty="0"/>
              <a:t>2021</a:t>
            </a:r>
          </a:p>
        </p:txBody>
      </p:sp>
    </p:spTree>
    <p:extLst>
      <p:ext uri="{BB962C8B-B14F-4D97-AF65-F5344CB8AC3E}">
        <p14:creationId xmlns:p14="http://schemas.microsoft.com/office/powerpoint/2010/main" val="3225822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76EA-7711-46DA-9ECF-1EE3E7F5275F}"/>
              </a:ext>
            </a:extLst>
          </p:cNvPr>
          <p:cNvSpPr>
            <a:spLocks noGrp="1"/>
          </p:cNvSpPr>
          <p:nvPr>
            <p:ph type="title"/>
          </p:nvPr>
        </p:nvSpPr>
        <p:spPr/>
        <p:txBody>
          <a:bodyPr/>
          <a:lstStyle/>
          <a:p>
            <a:r>
              <a:rPr lang="en-US" dirty="0"/>
              <a:t>Three Upcoming Events</a:t>
            </a:r>
          </a:p>
        </p:txBody>
      </p:sp>
      <p:sp>
        <p:nvSpPr>
          <p:cNvPr id="3" name="TextBox 2">
            <a:extLst>
              <a:ext uri="{FF2B5EF4-FFF2-40B4-BE49-F238E27FC236}">
                <a16:creationId xmlns:a16="http://schemas.microsoft.com/office/drawing/2014/main" id="{037CA779-62B1-46AD-B1A5-15D0CE3AA29F}"/>
              </a:ext>
            </a:extLst>
          </p:cNvPr>
          <p:cNvSpPr txBox="1"/>
          <p:nvPr/>
        </p:nvSpPr>
        <p:spPr>
          <a:xfrm>
            <a:off x="838200" y="2075330"/>
            <a:ext cx="6875585" cy="2554545"/>
          </a:xfrm>
          <a:prstGeom prst="rect">
            <a:avLst/>
          </a:prstGeom>
          <a:noFill/>
        </p:spPr>
        <p:txBody>
          <a:bodyPr wrap="square" lIns="91440" tIns="45720" rIns="91440" bIns="45720" anchor="t">
            <a:spAutoFit/>
          </a:bodyPr>
          <a:lstStyle/>
          <a:p>
            <a:pPr marR="0" lvl="0">
              <a:spcBef>
                <a:spcPts val="0"/>
              </a:spcBef>
              <a:spcAft>
                <a:spcPts val="0"/>
              </a:spcAft>
            </a:pPr>
            <a:endParaRPr lang="en-US" sz="2000" b="1" dirty="0">
              <a:effectLst/>
              <a:latin typeface="Calibri" panose="020F0502020204030204" pitchFamily="34" charset="0"/>
              <a:ea typeface="Times New Roman" panose="02020603050405020304" pitchFamily="18" charset="0"/>
            </a:endParaRPr>
          </a:p>
          <a:p>
            <a:pPr marL="742950" lvl="1" indent="-285750">
              <a:buFont typeface="Arial" panose="020B0604020202020204" pitchFamily="34" charset="0"/>
              <a:buChar char="•"/>
            </a:pPr>
            <a:r>
              <a:rPr lang="en-US" sz="2000" dirty="0">
                <a:latin typeface="Calibri"/>
                <a:ea typeface="Times New Roman" panose="02020603050405020304" pitchFamily="18" charset="0"/>
                <a:cs typeface="Calibri"/>
              </a:rPr>
              <a:t> </a:t>
            </a:r>
            <a:r>
              <a:rPr lang="en-US" sz="2000" dirty="0">
                <a:effectLst/>
                <a:latin typeface="Calibri"/>
                <a:ea typeface="Times New Roman" panose="02020603050405020304" pitchFamily="18" charset="0"/>
                <a:cs typeface="Calibri"/>
              </a:rPr>
              <a:t>Durham Tech </a:t>
            </a:r>
          </a:p>
          <a:p>
            <a:pPr marL="2571750" lvl="5" indent="-285750">
              <a:buFont typeface="Arial" panose="020B0604020202020204" pitchFamily="34" charset="0"/>
              <a:buChar char="•"/>
            </a:pPr>
            <a:endParaRPr lang="en-US" sz="2000" dirty="0">
              <a:latin typeface="Calibri" panose="020F0502020204030204" pitchFamily="34" charset="0"/>
              <a:ea typeface="Times New Roman" panose="02020603050405020304" pitchFamily="18" charset="0"/>
            </a:endParaRPr>
          </a:p>
          <a:p>
            <a:pPr marL="457200" marR="0">
              <a:spcBef>
                <a:spcPts val="0"/>
              </a:spcBef>
              <a:spcAft>
                <a:spcPts val="0"/>
              </a:spcAft>
            </a:pPr>
            <a:endParaRPr lang="en-US" sz="2000" dirty="0">
              <a:effectLst/>
              <a:latin typeface="Calibri" panose="020F0502020204030204" pitchFamily="34" charset="0"/>
              <a:ea typeface="Times New Roman" panose="02020603050405020304" pitchFamily="18" charset="0"/>
            </a:endParaRPr>
          </a:p>
          <a:p>
            <a:pPr marL="800100" lvl="1" indent="-34290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TED-style research showcase</a:t>
            </a:r>
          </a:p>
          <a:p>
            <a:pPr marL="2628900" lvl="5" indent="-342900">
              <a:buFont typeface="Arial" panose="020B0604020202020204" pitchFamily="34" charset="0"/>
              <a:buChar char="•"/>
            </a:pPr>
            <a:endParaRPr lang="en-US" sz="2000" dirty="0">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YouTube series</a:t>
            </a:r>
          </a:p>
        </p:txBody>
      </p:sp>
    </p:spTree>
    <p:extLst>
      <p:ext uri="{BB962C8B-B14F-4D97-AF65-F5344CB8AC3E}">
        <p14:creationId xmlns:p14="http://schemas.microsoft.com/office/powerpoint/2010/main" val="293802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C6F58-B934-4FC9-8A9E-DF88136FD552}"/>
              </a:ext>
            </a:extLst>
          </p:cNvPr>
          <p:cNvSpPr>
            <a:spLocks noGrp="1"/>
          </p:cNvSpPr>
          <p:nvPr>
            <p:ph type="title"/>
          </p:nvPr>
        </p:nvSpPr>
        <p:spPr/>
        <p:txBody>
          <a:bodyPr/>
          <a:lstStyle/>
          <a:p>
            <a:r>
              <a:rPr lang="en-US" dirty="0"/>
              <a:t>Durham Tech Engagement</a:t>
            </a:r>
          </a:p>
        </p:txBody>
      </p:sp>
      <p:sp>
        <p:nvSpPr>
          <p:cNvPr id="3" name="TextBox 2">
            <a:extLst>
              <a:ext uri="{FF2B5EF4-FFF2-40B4-BE49-F238E27FC236}">
                <a16:creationId xmlns:a16="http://schemas.microsoft.com/office/drawing/2014/main" id="{AED7E656-9F1A-4226-8CAD-951E57C85677}"/>
              </a:ext>
            </a:extLst>
          </p:cNvPr>
          <p:cNvSpPr txBox="1"/>
          <p:nvPr/>
        </p:nvSpPr>
        <p:spPr>
          <a:xfrm>
            <a:off x="838200" y="2055447"/>
            <a:ext cx="10447215" cy="3139321"/>
          </a:xfrm>
          <a:prstGeom prst="rect">
            <a:avLst/>
          </a:prstGeom>
          <a:noFill/>
        </p:spPr>
        <p:txBody>
          <a:bodyPr wrap="square" lIns="91440" tIns="45720" rIns="91440" bIns="45720" rtlCol="0" anchor="t">
            <a:spAutoFit/>
          </a:bodyPr>
          <a:lstStyle/>
          <a:p>
            <a:pPr marL="742950" lvl="1" indent="-285750">
              <a:buFont typeface="Arial" panose="020B0604020202020204" pitchFamily="34" charset="0"/>
              <a:buChar char="•"/>
            </a:pPr>
            <a:r>
              <a:rPr lang="en-US" sz="2000" dirty="0"/>
              <a:t>Present to Durham tech students our current work, our path and our experiences as an undergraduate</a:t>
            </a:r>
          </a:p>
          <a:p>
            <a:pPr marL="285750" marR="0" indent="-285750">
              <a:spcBef>
                <a:spcPts val="0"/>
              </a:spcBef>
              <a:spcAft>
                <a:spcPts val="0"/>
              </a:spcAft>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b="1" dirty="0"/>
              <a:t>Goal</a:t>
            </a:r>
            <a:r>
              <a:rPr lang="en-US" sz="2000" dirty="0"/>
              <a:t>: </a:t>
            </a:r>
          </a:p>
          <a:p>
            <a:pPr lvl="1"/>
            <a:r>
              <a:rPr lang="en-US" sz="2000" dirty="0"/>
              <a:t>  	     Encouraging the students to pursue their career in science.</a:t>
            </a:r>
          </a:p>
          <a:p>
            <a:pPr marL="285750" marR="0" indent="-285750">
              <a:spcBef>
                <a:spcPts val="0"/>
              </a:spcBef>
              <a:spcAft>
                <a:spcPts val="0"/>
              </a:spcAft>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b="1" dirty="0"/>
              <a:t>Actions</a:t>
            </a:r>
            <a:r>
              <a:rPr lang="en-US" sz="2000" dirty="0"/>
              <a:t>: </a:t>
            </a:r>
          </a:p>
          <a:p>
            <a:pPr marL="1258888" indent="-1085850"/>
            <a:r>
              <a:rPr lang="en-US" sz="2000" dirty="0"/>
              <a:t>                   Lots of teaching/mentoring opportunities for postdocs. First up, a presentation about the "hidden curriculum" in the Spring.</a:t>
            </a:r>
            <a:endParaRPr lang="en-US" sz="2000" dirty="0">
              <a:cs typeface="Calibri"/>
            </a:endParaRPr>
          </a:p>
          <a:p>
            <a:pPr marL="285750" marR="0" indent="-285750">
              <a:spcBef>
                <a:spcPts val="0"/>
              </a:spcBef>
              <a:spcAft>
                <a:spcPts val="0"/>
              </a:spcAft>
              <a:buFont typeface="Arial" panose="020B0604020202020204" pitchFamily="34" charset="0"/>
              <a:buChar char="•"/>
            </a:pPr>
            <a:endParaRPr lang="en-US" dirty="0"/>
          </a:p>
        </p:txBody>
      </p:sp>
    </p:spTree>
    <p:extLst>
      <p:ext uri="{BB962C8B-B14F-4D97-AF65-F5344CB8AC3E}">
        <p14:creationId xmlns:p14="http://schemas.microsoft.com/office/powerpoint/2010/main" val="1132870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C6F58-B934-4FC9-8A9E-DF88136FD552}"/>
              </a:ext>
            </a:extLst>
          </p:cNvPr>
          <p:cNvSpPr>
            <a:spLocks noGrp="1"/>
          </p:cNvSpPr>
          <p:nvPr>
            <p:ph type="title"/>
          </p:nvPr>
        </p:nvSpPr>
        <p:spPr/>
        <p:txBody>
          <a:bodyPr/>
          <a:lstStyle/>
          <a:p>
            <a:r>
              <a:rPr lang="en-US" dirty="0"/>
              <a:t>TED-Style Research Showcase</a:t>
            </a:r>
          </a:p>
        </p:txBody>
      </p:sp>
      <p:sp>
        <p:nvSpPr>
          <p:cNvPr id="3" name="TextBox 2">
            <a:extLst>
              <a:ext uri="{FF2B5EF4-FFF2-40B4-BE49-F238E27FC236}">
                <a16:creationId xmlns:a16="http://schemas.microsoft.com/office/drawing/2014/main" id="{AED7E656-9F1A-4226-8CAD-951E57C85677}"/>
              </a:ext>
            </a:extLst>
          </p:cNvPr>
          <p:cNvSpPr txBox="1"/>
          <p:nvPr/>
        </p:nvSpPr>
        <p:spPr>
          <a:xfrm>
            <a:off x="838200" y="2055447"/>
            <a:ext cx="10447215" cy="3170099"/>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A one-day event, likely hybrid in-person/virtual. Postdocs do a 10-15 minute presentation about their research for a general audience. It will be open the community.</a:t>
            </a:r>
            <a:endParaRPr lang="en-US" sz="2000" dirty="0"/>
          </a:p>
          <a:p>
            <a:pPr marL="285750" marR="0" indent="-285750">
              <a:spcBef>
                <a:spcPts val="0"/>
              </a:spcBef>
              <a:spcAft>
                <a:spcPts val="0"/>
              </a:spcAft>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b="1" dirty="0"/>
              <a:t>Goal</a:t>
            </a:r>
            <a:r>
              <a:rPr lang="en-US" sz="2000" dirty="0"/>
              <a:t>: </a:t>
            </a:r>
          </a:p>
          <a:p>
            <a:pPr lvl="1"/>
            <a:r>
              <a:rPr lang="en-US" sz="2000" dirty="0"/>
              <a:t>  	     Inspiring future scientists.</a:t>
            </a:r>
          </a:p>
          <a:p>
            <a:pPr marL="285750" marR="0" indent="-285750">
              <a:spcBef>
                <a:spcPts val="0"/>
              </a:spcBef>
              <a:spcAft>
                <a:spcPts val="0"/>
              </a:spcAft>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b="1" dirty="0"/>
              <a:t>Actions</a:t>
            </a:r>
            <a:r>
              <a:rPr lang="en-US" sz="2000" dirty="0"/>
              <a:t>: </a:t>
            </a:r>
          </a:p>
          <a:p>
            <a:pPr marR="0">
              <a:spcBef>
                <a:spcPts val="0"/>
              </a:spcBef>
              <a:spcAft>
                <a:spcPts val="0"/>
              </a:spcAft>
            </a:pPr>
            <a:r>
              <a:rPr lang="en-US" sz="2000" dirty="0"/>
              <a:t>                   Reserved the space (Jones 153, 151 capacity) for Thursday December 2</a:t>
            </a:r>
            <a:r>
              <a:rPr lang="en-US" sz="2000" baseline="30000" dirty="0"/>
              <a:t>nd</a:t>
            </a:r>
            <a:r>
              <a:rPr lang="en-US" sz="2000" dirty="0"/>
              <a:t> , 12-5 pm. </a:t>
            </a:r>
          </a:p>
          <a:p>
            <a:pPr marR="0">
              <a:spcBef>
                <a:spcPts val="0"/>
              </a:spcBef>
              <a:spcAft>
                <a:spcPts val="0"/>
              </a:spcAft>
            </a:pPr>
            <a:endParaRPr lang="en-US" sz="2000" dirty="0"/>
          </a:p>
          <a:p>
            <a:pPr marR="0">
              <a:spcBef>
                <a:spcPts val="0"/>
              </a:spcBef>
              <a:spcAft>
                <a:spcPts val="0"/>
              </a:spcAft>
            </a:pPr>
            <a:r>
              <a:rPr lang="en-US" sz="2000" dirty="0"/>
              <a:t>                   10 postdocs have expressed their interests for presenting so far.</a:t>
            </a:r>
            <a:endParaRPr lang="en-US" dirty="0"/>
          </a:p>
        </p:txBody>
      </p:sp>
    </p:spTree>
    <p:extLst>
      <p:ext uri="{BB962C8B-B14F-4D97-AF65-F5344CB8AC3E}">
        <p14:creationId xmlns:p14="http://schemas.microsoft.com/office/powerpoint/2010/main" val="248310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42948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C6F58-B934-4FC9-8A9E-DF88136FD552}"/>
              </a:ext>
            </a:extLst>
          </p:cNvPr>
          <p:cNvSpPr>
            <a:spLocks noGrp="1"/>
          </p:cNvSpPr>
          <p:nvPr>
            <p:ph type="title"/>
          </p:nvPr>
        </p:nvSpPr>
        <p:spPr/>
        <p:txBody>
          <a:bodyPr/>
          <a:lstStyle/>
          <a:p>
            <a:r>
              <a:rPr lang="en-US" dirty="0"/>
              <a:t>YouTube Series</a:t>
            </a:r>
          </a:p>
        </p:txBody>
      </p:sp>
      <p:sp>
        <p:nvSpPr>
          <p:cNvPr id="3" name="TextBox 2">
            <a:extLst>
              <a:ext uri="{FF2B5EF4-FFF2-40B4-BE49-F238E27FC236}">
                <a16:creationId xmlns:a16="http://schemas.microsoft.com/office/drawing/2014/main" id="{AED7E656-9F1A-4226-8CAD-951E57C85677}"/>
              </a:ext>
            </a:extLst>
          </p:cNvPr>
          <p:cNvSpPr txBox="1"/>
          <p:nvPr/>
        </p:nvSpPr>
        <p:spPr>
          <a:xfrm>
            <a:off x="838200" y="2055447"/>
            <a:ext cx="10447215" cy="2554545"/>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We will record postdocs telling us about their research in a video format guided by some questions from us.</a:t>
            </a:r>
            <a:endParaRPr lang="en-US" sz="2000" dirty="0"/>
          </a:p>
          <a:p>
            <a:pPr marL="285750" marR="0" indent="-285750">
              <a:spcBef>
                <a:spcPts val="0"/>
              </a:spcBef>
              <a:spcAft>
                <a:spcPts val="0"/>
              </a:spcAft>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b="1" dirty="0"/>
              <a:t>Goal</a:t>
            </a:r>
            <a:r>
              <a:rPr lang="en-US" sz="2000" dirty="0"/>
              <a:t>: </a:t>
            </a:r>
          </a:p>
          <a:p>
            <a:pPr lvl="1"/>
            <a:r>
              <a:rPr lang="en-US" sz="2000" dirty="0"/>
              <a:t>  	     Spreading postdocs research experiences to more people.</a:t>
            </a:r>
          </a:p>
          <a:p>
            <a:pPr marL="285750" marR="0" indent="-285750">
              <a:spcBef>
                <a:spcPts val="0"/>
              </a:spcBef>
              <a:spcAft>
                <a:spcPts val="0"/>
              </a:spcAft>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b="1" dirty="0"/>
              <a:t>Actions</a:t>
            </a:r>
            <a:r>
              <a:rPr lang="en-US" sz="2000" dirty="0"/>
              <a:t>: </a:t>
            </a:r>
          </a:p>
          <a:p>
            <a:pPr marR="0">
              <a:spcBef>
                <a:spcPts val="0"/>
              </a:spcBef>
              <a:spcAft>
                <a:spcPts val="0"/>
              </a:spcAft>
            </a:pPr>
            <a:r>
              <a:rPr lang="en-US" sz="2000" dirty="0"/>
              <a:t>                   Sent out an email inviting postdocs to participate.</a:t>
            </a:r>
            <a:endParaRPr lang="en-US" dirty="0"/>
          </a:p>
        </p:txBody>
      </p:sp>
    </p:spTree>
    <p:extLst>
      <p:ext uri="{BB962C8B-B14F-4D97-AF65-F5344CB8AC3E}">
        <p14:creationId xmlns:p14="http://schemas.microsoft.com/office/powerpoint/2010/main" val="132351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1EB9-37B8-4E45-ACF1-4DE25E270345}"/>
              </a:ext>
            </a:extLst>
          </p:cNvPr>
          <p:cNvSpPr>
            <a:spLocks noGrp="1"/>
          </p:cNvSpPr>
          <p:nvPr>
            <p:ph type="title"/>
          </p:nvPr>
        </p:nvSpPr>
        <p:spPr/>
        <p:txBody>
          <a:bodyPr/>
          <a:lstStyle/>
          <a:p>
            <a:r>
              <a:rPr lang="en-US" dirty="0">
                <a:cs typeface="Calibri Light"/>
              </a:rPr>
              <a:t>Duke-Durham School days video tour update</a:t>
            </a:r>
            <a:endParaRPr lang="en-US" dirty="0"/>
          </a:p>
        </p:txBody>
      </p:sp>
      <p:sp>
        <p:nvSpPr>
          <p:cNvPr id="3" name="Content Placeholder 2">
            <a:extLst>
              <a:ext uri="{FF2B5EF4-FFF2-40B4-BE49-F238E27FC236}">
                <a16:creationId xmlns:a16="http://schemas.microsoft.com/office/drawing/2014/main" id="{97907E1A-8735-49F8-9112-5937E9723B6F}"/>
              </a:ext>
            </a:extLst>
          </p:cNvPr>
          <p:cNvSpPr>
            <a:spLocks noGrp="1"/>
          </p:cNvSpPr>
          <p:nvPr>
            <p:ph idx="1"/>
          </p:nvPr>
        </p:nvSpPr>
        <p:spPr/>
        <p:txBody>
          <a:bodyPr vert="horz" lIns="91440" tIns="45720" rIns="91440" bIns="45720" rtlCol="0" anchor="t">
            <a:normAutofit/>
          </a:bodyPr>
          <a:lstStyle/>
          <a:p>
            <a:r>
              <a:rPr lang="en-US" dirty="0">
                <a:cs typeface="Calibri"/>
              </a:rPr>
              <a:t>Goal: Make video stops for Duke tour, talking about their research. Geared towards 8th graders that would be first gen college students. </a:t>
            </a:r>
            <a:r>
              <a:rPr lang="en-US">
                <a:cs typeface="Calibri"/>
              </a:rPr>
              <a:t>Tour on Nov 5th.</a:t>
            </a:r>
          </a:p>
          <a:p>
            <a:r>
              <a:rPr lang="en-US">
                <a:cs typeface="Calibri"/>
              </a:rPr>
              <a:t>Lots of postdoc participation! Six postdocs volunteered. Thank you!! </a:t>
            </a:r>
          </a:p>
        </p:txBody>
      </p:sp>
    </p:spTree>
    <p:extLst>
      <p:ext uri="{BB962C8B-B14F-4D97-AF65-F5344CB8AC3E}">
        <p14:creationId xmlns:p14="http://schemas.microsoft.com/office/powerpoint/2010/main" val="2524025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028523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508105"/>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Professional Development</a:t>
            </a:r>
          </a:p>
          <a:p>
            <a:pPr algn="r"/>
            <a:r>
              <a:rPr lang="en-US" sz="2400" dirty="0">
                <a:latin typeface="Arial" panose="020B0604020202020204" pitchFamily="34" charset="0"/>
                <a:cs typeface="Arial" panose="020B0604020202020204" pitchFamily="34" charset="0"/>
              </a:rPr>
              <a:t>Susanna Brantley</a:t>
            </a: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Susanna.Brantley@duke.edu</a:t>
            </a: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
        <p:nvSpPr>
          <p:cNvPr id="9" name="Content Placeholder 5">
            <a:extLst>
              <a:ext uri="{FF2B5EF4-FFF2-40B4-BE49-F238E27FC236}">
                <a16:creationId xmlns:a16="http://schemas.microsoft.com/office/drawing/2014/main" id="{BA7C317E-6B3D-6947-8910-9B2C8C44A2F7}"/>
              </a:ext>
            </a:extLst>
          </p:cNvPr>
          <p:cNvSpPr txBox="1">
            <a:spLocks/>
          </p:cNvSpPr>
          <p:nvPr/>
        </p:nvSpPr>
        <p:spPr>
          <a:xfrm>
            <a:off x="242571" y="2822452"/>
            <a:ext cx="11548997" cy="35072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t>Do you want to share your work with fellow postdocs and get experience giving a formal talk? Do you have a job interview coming up and want to practice your job talk with fellow postdocs? </a:t>
            </a:r>
          </a:p>
          <a:p>
            <a:endParaRPr lang="en-US" sz="2800" dirty="0"/>
          </a:p>
          <a:p>
            <a:r>
              <a:rPr lang="en-US" sz="2800" dirty="0"/>
              <a:t>Sign up here: </a:t>
            </a:r>
            <a:r>
              <a:rPr lang="en-US" sz="2800" dirty="0">
                <a:hlinkClick r:id="rId4"/>
              </a:rPr>
              <a:t>https://forms.gle/uD25N2s5YKqM46pr6</a:t>
            </a:r>
            <a:r>
              <a:rPr lang="en-US" sz="2800" dirty="0"/>
              <a:t>! </a:t>
            </a:r>
          </a:p>
        </p:txBody>
      </p:sp>
    </p:spTree>
    <p:extLst>
      <p:ext uri="{BB962C8B-B14F-4D97-AF65-F5344CB8AC3E}">
        <p14:creationId xmlns:p14="http://schemas.microsoft.com/office/powerpoint/2010/main" val="4216071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386165" y="1710829"/>
            <a:ext cx="11150055" cy="3754874"/>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Job Search Workshop Series:</a:t>
            </a:r>
          </a:p>
          <a:p>
            <a:pPr>
              <a:spcAft>
                <a:spcPts val="600"/>
              </a:spcAft>
            </a:pPr>
            <a:r>
              <a:rPr lang="en-US" dirty="0">
                <a:latin typeface="Arial" panose="020B0604020202020204" pitchFamily="34" charset="0"/>
                <a:cs typeface="Arial" panose="020B0604020202020204" pitchFamily="34" charset="0"/>
              </a:rPr>
              <a:t>“Navigating the Academic Job Search in Biomedical Science”</a:t>
            </a:r>
          </a:p>
          <a:p>
            <a:pPr>
              <a:spcAft>
                <a:spcPts val="600"/>
              </a:spcAft>
            </a:pPr>
            <a:r>
              <a:rPr lang="en-US" i="1" dirty="0" err="1">
                <a:latin typeface="Arial" panose="020B0604020202020204" pitchFamily="34" charset="0"/>
                <a:cs typeface="Arial" panose="020B0604020202020204" pitchFamily="34" charset="0"/>
              </a:rPr>
              <a:t>Romain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Cartoni</a:t>
            </a:r>
            <a:r>
              <a:rPr lang="en-US" i="1" dirty="0">
                <a:latin typeface="Arial" panose="020B0604020202020204" pitchFamily="34" charset="0"/>
                <a:cs typeface="Arial" panose="020B0604020202020204" pitchFamily="34" charset="0"/>
              </a:rPr>
              <a:t>, PhD, Assistant Professor, Dept. of Pharmacology and Cancer Biology, Ophthalmology and Neurobiology</a:t>
            </a:r>
          </a:p>
          <a:p>
            <a:pPr>
              <a:spcAft>
                <a:spcPts val="600"/>
              </a:spcAft>
            </a:pPr>
            <a:r>
              <a:rPr lang="en-US" i="1" dirty="0">
                <a:latin typeface="Arial" panose="020B0604020202020204" pitchFamily="34" charset="0"/>
                <a:cs typeface="Arial" panose="020B0604020202020204" pitchFamily="34" charset="0"/>
              </a:rPr>
              <a:t>Oct 26, Nov 2</a:t>
            </a:r>
            <a:r>
              <a:rPr lang="en-US" dirty="0">
                <a:latin typeface="Arial" panose="020B0604020202020204" pitchFamily="34" charset="0"/>
                <a:cs typeface="Arial" panose="020B0604020202020204" pitchFamily="34" charset="0"/>
              </a:rPr>
              <a:t>, and Nov 9 from 10-11 am</a:t>
            </a:r>
          </a:p>
          <a:p>
            <a:pPr>
              <a:spcAft>
                <a:spcPts val="600"/>
              </a:spcAft>
            </a:pPr>
            <a:r>
              <a:rPr lang="en-US" dirty="0">
                <a:latin typeface="Arial" panose="020B0604020202020204" pitchFamily="34" charset="0"/>
                <a:cs typeface="Arial" panose="020B0604020202020204" pitchFamily="34" charset="0"/>
              </a:rPr>
              <a:t>Rm 143 Jones </a:t>
            </a:r>
            <a:r>
              <a:rPr lang="en-US" dirty="0" err="1">
                <a:latin typeface="Arial" panose="020B0604020202020204" pitchFamily="34" charset="0"/>
                <a:cs typeface="Arial" panose="020B0604020202020204" pitchFamily="34" charset="0"/>
              </a:rPr>
              <a:t>Bldg</a:t>
            </a: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https://duke.qualtrics.com/jfe/form/SV_81Vr4RGkdfxeJ9Q </a:t>
            </a:r>
          </a:p>
          <a:p>
            <a:pPr>
              <a:spcAft>
                <a:spcPts val="600"/>
              </a:spcAft>
            </a:pPr>
            <a:endParaRPr lang="en-US" b="1" dirty="0">
              <a:latin typeface="Arial" panose="020B0604020202020204" pitchFamily="34" charset="0"/>
              <a:cs typeface="Arial" panose="020B0604020202020204" pitchFamily="34" charset="0"/>
            </a:endParaRPr>
          </a:p>
          <a:p>
            <a:pPr>
              <a:spcAft>
                <a:spcPts val="600"/>
              </a:spcAft>
            </a:pPr>
            <a:r>
              <a:rPr lang="en-US" b="1" dirty="0">
                <a:latin typeface="Arial" panose="020B0604020202020204" pitchFamily="34" charset="0"/>
                <a:cs typeface="Arial" panose="020B0604020202020204" pitchFamily="34" charset="0"/>
              </a:rPr>
              <a:t>Practice Job Talks:</a:t>
            </a:r>
          </a:p>
          <a:p>
            <a:pPr>
              <a:spcAft>
                <a:spcPts val="600"/>
              </a:spcAft>
            </a:pPr>
            <a:r>
              <a:rPr lang="en-US" dirty="0">
                <a:latin typeface="Arial" panose="020B0604020202020204" pitchFamily="34" charset="0"/>
                <a:cs typeface="Arial" panose="020B0604020202020204" pitchFamily="34" charset="0"/>
              </a:rPr>
              <a:t>Email us if you are ready to do a practice job talk. This service is a available anytime, but we will gear up in February/March of 2022</a:t>
            </a:r>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877437"/>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Professional Development</a:t>
            </a:r>
          </a:p>
          <a:p>
            <a:pPr algn="r"/>
            <a:r>
              <a:rPr lang="en-US" sz="2400" dirty="0">
                <a:latin typeface="Arial" panose="020B0604020202020204" pitchFamily="34" charset="0"/>
                <a:cs typeface="Arial" panose="020B0604020202020204" pitchFamily="34" charset="0"/>
              </a:rPr>
              <a:t>Susanna Brantley</a:t>
            </a:r>
          </a:p>
          <a:p>
            <a:pPr algn="r"/>
            <a:r>
              <a:rPr lang="en-US" sz="2000" dirty="0">
                <a:latin typeface="Arial" panose="020B0604020202020204" pitchFamily="34" charset="0"/>
                <a:cs typeface="Arial" panose="020B0604020202020204" pitchFamily="34" charset="0"/>
              </a:rPr>
              <a:t>Susanna.Brantley@duke.edu</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4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886278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386165" y="2605980"/>
            <a:ext cx="11458505" cy="3954929"/>
          </a:xfrm>
          <a:prstGeom prst="rect">
            <a:avLst/>
          </a:prstGeom>
          <a:noFill/>
        </p:spPr>
        <p:txBody>
          <a:bodyPr wrap="square" rtlCol="0">
            <a:spAutoFit/>
          </a:bodyPr>
          <a:lstStyle/>
          <a:p>
            <a:pPr>
              <a:spcAft>
                <a:spcPts val="600"/>
              </a:spcAft>
            </a:pPr>
            <a:r>
              <a:rPr lang="en-US" sz="2400" u="sng" dirty="0">
                <a:latin typeface="Arial" panose="020B0604020202020204" pitchFamily="34" charset="0"/>
                <a:cs typeface="Arial" panose="020B0604020202020204" pitchFamily="34" charset="0"/>
              </a:rPr>
              <a:t>Upcoming Service Opportunities:</a:t>
            </a:r>
          </a:p>
          <a:p>
            <a:pPr>
              <a:spcAft>
                <a:spcPts val="600"/>
              </a:spcAft>
            </a:pPr>
            <a:endParaRPr lang="en-US" sz="2400" dirty="0">
              <a:latin typeface="Arial" panose="020B0604020202020204" pitchFamily="34" charset="0"/>
              <a:cs typeface="Arial" panose="020B0604020202020204" pitchFamily="34" charset="0"/>
            </a:endParaRPr>
          </a:p>
          <a:p>
            <a:pPr>
              <a:spcAft>
                <a:spcPts val="600"/>
              </a:spcAft>
            </a:pPr>
            <a:r>
              <a:rPr lang="en-US" sz="2400" dirty="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hlinkClick r:id="rId4" tooltip="https://activategood.org/opportunity/6101"/>
              </a:rPr>
              <a:t>East Durham Co-op</a:t>
            </a:r>
            <a:r>
              <a:rPr lang="en-US" sz="2400" dirty="0">
                <a:latin typeface="Arial" panose="020B0604020202020204" pitchFamily="34" charset="0"/>
                <a:cs typeface="Arial" panose="020B0604020202020204" pitchFamily="34" charset="0"/>
              </a:rPr>
              <a:t> needs volunteers to package food to help fight food insecurity in Durham on 11/18. </a:t>
            </a:r>
          </a:p>
          <a:p>
            <a:pPr>
              <a:spcAft>
                <a:spcPts val="600"/>
              </a:spcAft>
            </a:pPr>
            <a:endParaRPr lang="en-US" sz="2400" dirty="0">
              <a:latin typeface="Arial" panose="020B0604020202020204" pitchFamily="34" charset="0"/>
              <a:cs typeface="Arial" panose="020B0604020202020204" pitchFamily="34" charset="0"/>
            </a:endParaRPr>
          </a:p>
          <a:p>
            <a:pPr>
              <a:spcAft>
                <a:spcPts val="600"/>
              </a:spcAft>
            </a:pPr>
            <a:endParaRPr lang="en-US" sz="2400" dirty="0">
              <a:latin typeface="Arial" panose="020B0604020202020204" pitchFamily="34" charset="0"/>
              <a:cs typeface="Arial" panose="020B0604020202020204" pitchFamily="34" charset="0"/>
            </a:endParaRPr>
          </a:p>
          <a:p>
            <a:pPr>
              <a:spcAft>
                <a:spcPts val="600"/>
              </a:spcAft>
            </a:pPr>
            <a:r>
              <a:rPr lang="en-US" sz="2400" dirty="0">
                <a:solidFill>
                  <a:srgbClr val="0070C0"/>
                </a:solidFill>
                <a:latin typeface="Arial" panose="020B0604020202020204" pitchFamily="34" charset="0"/>
                <a:cs typeface="Arial" panose="020B0604020202020204" pitchFamily="34" charset="0"/>
              </a:rPr>
              <a:t>Looking for a co-chair!</a:t>
            </a:r>
          </a:p>
          <a:p>
            <a:pPr>
              <a:spcAft>
                <a:spcPts val="600"/>
              </a:spcAft>
            </a:pPr>
            <a:endParaRPr lang="en-US" sz="2400" dirty="0">
              <a:latin typeface="Arial" panose="020B0604020202020204" pitchFamily="34" charset="0"/>
              <a:cs typeface="Arial" panose="020B0604020202020204" pitchFamily="34" charset="0"/>
            </a:endParaRPr>
          </a:p>
          <a:p>
            <a:pPr>
              <a:spcAft>
                <a:spcPts val="600"/>
              </a:spcAft>
            </a:pP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877437"/>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Service</a:t>
            </a:r>
          </a:p>
          <a:p>
            <a:pPr algn="r"/>
            <a:r>
              <a:rPr lang="en-US" sz="2400" dirty="0">
                <a:latin typeface="Arial" panose="020B0604020202020204" pitchFamily="34" charset="0"/>
                <a:cs typeface="Arial" panose="020B0604020202020204" pitchFamily="34" charset="0"/>
              </a:rPr>
              <a:t>Jacques Stout</a:t>
            </a:r>
          </a:p>
          <a:p>
            <a:pPr algn="r"/>
            <a:r>
              <a:rPr lang="en-US" sz="2000" dirty="0">
                <a:latin typeface="Arial" panose="020B0604020202020204" pitchFamily="34" charset="0"/>
                <a:cs typeface="Arial" panose="020B0604020202020204" pitchFamily="34" charset="0"/>
              </a:rPr>
              <a:t>Jacques.Stout@duke.edu</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776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2117830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636422" y="2018837"/>
            <a:ext cx="11150055" cy="4154984"/>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Social Committee Duties:</a:t>
            </a:r>
          </a:p>
          <a:p>
            <a:pPr>
              <a:spcAft>
                <a:spcPts val="600"/>
              </a:spcAft>
            </a:pPr>
            <a:r>
              <a:rPr lang="en-US" dirty="0">
                <a:latin typeface="Arial" panose="020B0604020202020204" pitchFamily="34" charset="0"/>
                <a:cs typeface="Arial" panose="020B0604020202020204" pitchFamily="34" charset="0"/>
              </a:rPr>
              <a:t>The duties of a Social Committee include planning a variety of events that reach out to all Duke University postdocs. The Social Committee is dedicated to improving the postdoc experience by facilitating new interactions and connections for postdocs across campus. Examples of previous events include organizing intramural sports teams, postdoc pub nights, Hurricanes Hockey game group tickets, Lemur Center tours, Trivia/game nights, and more. We also have established connections with the UNC and NC State Postdoc Associations to collaboratively plan joint social events! The Social Committee is always looking for new event ideas, so if you enjoy planning events, socializing, and meeting new people, please join!</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b="1" dirty="0">
                <a:latin typeface="Arial" panose="020B0604020202020204" pitchFamily="34" charset="0"/>
                <a:cs typeface="Arial" panose="020B0604020202020204" pitchFamily="34" charset="0"/>
              </a:rPr>
              <a:t>Goals of Social Committee:</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Acquire 3+ individuals in order to keep up with demand for more variety in events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Offer at least 1 event per month </a:t>
            </a:r>
          </a:p>
          <a:p>
            <a:pPr>
              <a:spcAft>
                <a:spcPts val="600"/>
              </a:spcAft>
            </a:pP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569660"/>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Social</a:t>
            </a:r>
          </a:p>
          <a:p>
            <a:pPr algn="r"/>
            <a:r>
              <a:rPr lang="en-US" sz="2400" dirty="0">
                <a:latin typeface="Arial" panose="020B0604020202020204" pitchFamily="34" charset="0"/>
                <a:cs typeface="Arial" panose="020B0604020202020204" pitchFamily="34" charset="0"/>
              </a:rPr>
              <a:t>OPEN!</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984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569660"/>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Social</a:t>
            </a:r>
          </a:p>
          <a:p>
            <a:pPr algn="r"/>
            <a:r>
              <a:rPr lang="en-US" sz="2400" dirty="0">
                <a:latin typeface="Arial" panose="020B0604020202020204" pitchFamily="34" charset="0"/>
                <a:cs typeface="Arial" panose="020B0604020202020204" pitchFamily="34" charset="0"/>
              </a:rPr>
              <a:t>OPEN!</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2EF062-362C-4F13-86B4-C5538C6E53FD}"/>
              </a:ext>
            </a:extLst>
          </p:cNvPr>
          <p:cNvSpPr txBox="1"/>
          <p:nvPr/>
        </p:nvSpPr>
        <p:spPr>
          <a:xfrm>
            <a:off x="415043" y="1547200"/>
            <a:ext cx="4128082" cy="723275"/>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Social Committee Updates: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Pumpkin Carving Event 10/29</a:t>
            </a:r>
          </a:p>
        </p:txBody>
      </p:sp>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70691" y="0"/>
            <a:ext cx="5143500" cy="6858000"/>
          </a:xfrm>
          <a:prstGeom prst="rect">
            <a:avLst/>
          </a:prstGeom>
        </p:spPr>
      </p:pic>
      <p:pic>
        <p:nvPicPr>
          <p:cNvPr id="4" name="Picture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61634" y="1243787"/>
            <a:ext cx="2730366" cy="3640488"/>
          </a:xfrm>
          <a:prstGeom prst="rect">
            <a:avLst/>
          </a:prstGeom>
        </p:spPr>
      </p:pic>
      <p:pic>
        <p:nvPicPr>
          <p:cNvPr id="7" name="Picture 6"/>
          <p:cNvPicPr>
            <a:picLocks noChangeAspect="1"/>
          </p:cNvPicPr>
          <p:nvPr/>
        </p:nvPicPr>
        <p:blipFill rotWithShape="1">
          <a:blip r:embed="rId6" cstate="hqprint">
            <a:extLst>
              <a:ext uri="{28A0092B-C50C-407E-A947-70E740481C1C}">
                <a14:useLocalDpi xmlns:a14="http://schemas.microsoft.com/office/drawing/2010/main" val="0"/>
              </a:ext>
            </a:extLst>
          </a:blip>
          <a:srcRect l="1" t="27876" r="-246" b="22721"/>
          <a:stretch/>
        </p:blipFill>
        <p:spPr>
          <a:xfrm>
            <a:off x="0" y="3469908"/>
            <a:ext cx="9166459" cy="3388092"/>
          </a:xfrm>
          <a:prstGeom prst="rect">
            <a:avLst/>
          </a:prstGeom>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t="15500" b="35360"/>
          <a:stretch/>
        </p:blipFill>
        <p:spPr>
          <a:xfrm>
            <a:off x="9143744" y="4860758"/>
            <a:ext cx="3048256" cy="1997242"/>
          </a:xfrm>
          <a:prstGeom prst="rect">
            <a:avLst/>
          </a:prstGeom>
        </p:spPr>
      </p:pic>
      <p:pic>
        <p:nvPicPr>
          <p:cNvPr id="11" name="Picture 10"/>
          <p:cNvPicPr>
            <a:picLocks noChangeAspect="1"/>
          </p:cNvPicPr>
          <p:nvPr/>
        </p:nvPicPr>
        <p:blipFill rotWithShape="1">
          <a:blip r:embed="rId8" cstate="hqprint">
            <a:extLst>
              <a:ext uri="{28A0092B-C50C-407E-A947-70E740481C1C}">
                <a14:useLocalDpi xmlns:a14="http://schemas.microsoft.com/office/drawing/2010/main" val="0"/>
              </a:ext>
            </a:extLst>
          </a:blip>
          <a:srcRect l="27856" t="18386" r="30226" b="41193"/>
          <a:stretch/>
        </p:blipFill>
        <p:spPr>
          <a:xfrm>
            <a:off x="8364354" y="-231006"/>
            <a:ext cx="2156058" cy="2772076"/>
          </a:xfrm>
          <a:prstGeom prst="rect">
            <a:avLst/>
          </a:prstGeom>
        </p:spPr>
      </p:pic>
      <p:sp>
        <p:nvSpPr>
          <p:cNvPr id="12" name="Rectangle 11"/>
          <p:cNvSpPr/>
          <p:nvPr/>
        </p:nvSpPr>
        <p:spPr>
          <a:xfrm>
            <a:off x="381802" y="2345468"/>
            <a:ext cx="6096000" cy="723275"/>
          </a:xfrm>
          <a:prstGeom prst="rect">
            <a:avLst/>
          </a:prstGeom>
        </p:spPr>
        <p:txBody>
          <a:bodyPr>
            <a:spAutoFit/>
          </a:bodyPr>
          <a:lstStyle/>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solidFill>
                  <a:srgbClr val="0070C0"/>
                </a:solidFill>
                <a:latin typeface="Arial" panose="020B0604020202020204" pitchFamily="34" charset="0"/>
                <a:cs typeface="Arial" panose="020B0604020202020204" pitchFamily="34" charset="0"/>
              </a:rPr>
              <a:t>Nominate new chair: Gene Yu</a:t>
            </a:r>
          </a:p>
        </p:txBody>
      </p:sp>
    </p:spTree>
    <p:extLst>
      <p:ext uri="{BB962C8B-B14F-4D97-AF65-F5344CB8AC3E}">
        <p14:creationId xmlns:p14="http://schemas.microsoft.com/office/powerpoint/2010/main" val="169994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Communications – Miranda </a:t>
            </a:r>
            <a:r>
              <a:rPr lang="en-US" b="1" dirty="0" err="1">
                <a:latin typeface="Arial" panose="020B0604020202020204" pitchFamily="34" charset="0"/>
                <a:cs typeface="Arial" panose="020B0604020202020204" pitchFamily="34" charset="0"/>
              </a:rPr>
              <a:t>Scalabrino</a:t>
            </a:r>
            <a:r>
              <a:rPr lang="en-US" b="1"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1379385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1277571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4251775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515916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354266" y="2327522"/>
            <a:ext cx="11458505" cy="2292935"/>
          </a:xfrm>
          <a:prstGeom prst="rect">
            <a:avLst/>
          </a:prstGeom>
          <a:noFill/>
        </p:spPr>
        <p:txBody>
          <a:bodyPr wrap="square" rtlCol="0">
            <a:spAutoFit/>
          </a:bodyPr>
          <a:lstStyle/>
          <a:p>
            <a:pPr algn="ctr">
              <a:spcAft>
                <a:spcPts val="600"/>
              </a:spcAft>
            </a:pPr>
            <a:r>
              <a:rPr lang="en-US" sz="3200" dirty="0">
                <a:solidFill>
                  <a:srgbClr val="0070C0"/>
                </a:solidFill>
                <a:latin typeface="Arial" panose="020B0604020202020204" pitchFamily="34" charset="0"/>
                <a:cs typeface="Arial" panose="020B0604020202020204" pitchFamily="34" charset="0"/>
              </a:rPr>
              <a:t>Mark your calendars!</a:t>
            </a:r>
          </a:p>
          <a:p>
            <a:pPr algn="ctr">
              <a:spcAft>
                <a:spcPts val="600"/>
              </a:spcAft>
            </a:pPr>
            <a:endParaRPr lang="en-US" sz="3200" dirty="0">
              <a:latin typeface="Arial" panose="020B0604020202020204" pitchFamily="34" charset="0"/>
              <a:cs typeface="Arial" panose="020B0604020202020204" pitchFamily="34" charset="0"/>
            </a:endParaRPr>
          </a:p>
          <a:p>
            <a:pPr algn="ctr">
              <a:spcAft>
                <a:spcPts val="600"/>
              </a:spcAft>
            </a:pPr>
            <a:r>
              <a:rPr lang="en-US" sz="3200" dirty="0">
                <a:latin typeface="Arial" panose="020B0604020202020204" pitchFamily="34" charset="0"/>
                <a:cs typeface="Arial" panose="020B0604020202020204" pitchFamily="34" charset="0"/>
              </a:rPr>
              <a:t>Next DUPA meeting:</a:t>
            </a:r>
          </a:p>
          <a:p>
            <a:pPr algn="ctr">
              <a:spcAft>
                <a:spcPts val="600"/>
              </a:spcAft>
            </a:pPr>
            <a:r>
              <a:rPr lang="en-US" sz="3200" dirty="0">
                <a:latin typeface="Arial" panose="020B0604020202020204" pitchFamily="34" charset="0"/>
                <a:cs typeface="Arial" panose="020B0604020202020204" pitchFamily="34" charset="0"/>
              </a:rPr>
              <a:t>December 1, 2021</a:t>
            </a:r>
          </a:p>
        </p:txBody>
      </p:sp>
      <p:sp>
        <p:nvSpPr>
          <p:cNvPr id="8" name="TextBox 7">
            <a:extLst>
              <a:ext uri="{FF2B5EF4-FFF2-40B4-BE49-F238E27FC236}">
                <a16:creationId xmlns:a16="http://schemas.microsoft.com/office/drawing/2014/main" id="{BBFB0A65-D7C4-4E86-8E83-E3247164D28A}"/>
              </a:ext>
            </a:extLst>
          </p:cNvPr>
          <p:cNvSpPr txBox="1"/>
          <p:nvPr/>
        </p:nvSpPr>
        <p:spPr>
          <a:xfrm>
            <a:off x="4959339" y="285166"/>
            <a:ext cx="6917519" cy="1877437"/>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Service</a:t>
            </a:r>
          </a:p>
          <a:p>
            <a:pPr algn="r"/>
            <a:r>
              <a:rPr lang="en-US" sz="2400" dirty="0">
                <a:latin typeface="Arial" panose="020B0604020202020204" pitchFamily="34" charset="0"/>
                <a:cs typeface="Arial" panose="020B0604020202020204" pitchFamily="34" charset="0"/>
              </a:rPr>
              <a:t>Jacques Stout</a:t>
            </a:r>
          </a:p>
          <a:p>
            <a:pPr algn="r"/>
            <a:r>
              <a:rPr lang="en-US" sz="2000" dirty="0">
                <a:latin typeface="Arial" panose="020B0604020202020204" pitchFamily="34" charset="0"/>
                <a:cs typeface="Arial" panose="020B0604020202020204" pitchFamily="34" charset="0"/>
              </a:rPr>
              <a:t>Jacques.Stout@duke.edu</a:t>
            </a:r>
          </a:p>
          <a:p>
            <a:pPr algn="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18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7008687" y="243125"/>
            <a:ext cx="4880225" cy="1261884"/>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Communications</a:t>
            </a:r>
          </a:p>
          <a:p>
            <a:pPr algn="r"/>
            <a:r>
              <a:rPr lang="en-US" sz="2400" dirty="0">
                <a:latin typeface="Arial" panose="020B0604020202020204" pitchFamily="34" charset="0"/>
                <a:cs typeface="Arial" panose="020B0604020202020204" pitchFamily="34" charset="0"/>
              </a:rPr>
              <a:t>Miranda </a:t>
            </a:r>
            <a:r>
              <a:rPr lang="en-US" sz="2400" dirty="0" err="1">
                <a:latin typeface="Arial" panose="020B0604020202020204" pitchFamily="34" charset="0"/>
                <a:cs typeface="Arial" panose="020B0604020202020204" pitchFamily="34" charset="0"/>
              </a:rPr>
              <a:t>Scalabrino</a:t>
            </a:r>
            <a:endParaRPr lang="en-US" sz="2400" dirty="0">
              <a:latin typeface="Arial" panose="020B0604020202020204" pitchFamily="34" charset="0"/>
              <a:cs typeface="Arial" panose="020B0604020202020204" pitchFamily="34" charset="0"/>
            </a:endParaRPr>
          </a:p>
          <a:p>
            <a:pPr algn="r"/>
            <a:r>
              <a:rPr lang="en-US" sz="2400" dirty="0">
                <a:latin typeface="Arial" panose="020B0604020202020204" pitchFamily="34" charset="0"/>
                <a:cs typeface="Arial" panose="020B0604020202020204" pitchFamily="34" charset="0"/>
              </a:rPr>
              <a:t>Miranda.scalabrino@duke.edu</a:t>
            </a:r>
            <a:endParaRPr lang="en-US" sz="2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460494" y="1825263"/>
            <a:ext cx="8115615" cy="4555093"/>
          </a:xfrm>
          <a:prstGeom prst="rect">
            <a:avLst/>
          </a:prstGeom>
          <a:noFill/>
        </p:spPr>
        <p:txBody>
          <a:bodyPr wrap="square" rtlCol="0">
            <a:spAutoFit/>
          </a:bodyPr>
          <a:lstStyle/>
          <a:p>
            <a:pPr>
              <a:spcAft>
                <a:spcPts val="600"/>
              </a:spcAft>
            </a:pPr>
            <a:r>
              <a:rPr lang="en-US" sz="2000" u="sng" dirty="0">
                <a:latin typeface="Arial" panose="020B0604020202020204" pitchFamily="34" charset="0"/>
                <a:cs typeface="Arial" panose="020B0604020202020204" pitchFamily="34" charset="0"/>
              </a:rPr>
              <a:t>Communications Committee Duties:</a:t>
            </a:r>
          </a:p>
          <a:p>
            <a:pPr>
              <a:spcAft>
                <a:spcPts val="600"/>
              </a:spcAft>
            </a:pPr>
            <a:r>
              <a:rPr lang="en-US" sz="2000" dirty="0">
                <a:latin typeface="Arial" panose="020B0604020202020204" pitchFamily="34" charset="0"/>
                <a:cs typeface="Arial" panose="020B0604020202020204" pitchFamily="34" charset="0"/>
              </a:rPr>
              <a:t>The communications team is responsible for taking and distributing meeting notes, updating the website, and posting events/relevant information on Duke Postdoc social media. Goal is to spotlight 1 postdoc per month on social media. Meeting minutes should be posted &amp; emailed to listserv within 48h of the meeting. </a:t>
            </a: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r>
              <a:rPr lang="en-US" sz="2000" u="sng" dirty="0">
                <a:latin typeface="Arial" panose="020B0604020202020204" pitchFamily="34" charset="0"/>
                <a:cs typeface="Arial" panose="020B0604020202020204" pitchFamily="34" charset="0"/>
              </a:rPr>
              <a:t>Updates:</a:t>
            </a:r>
          </a:p>
          <a:p>
            <a:pPr>
              <a:spcAft>
                <a:spcPts val="600"/>
              </a:spcAft>
            </a:pPr>
            <a:r>
              <a:rPr lang="en-US" sz="2000" dirty="0">
                <a:latin typeface="Arial" panose="020B0604020202020204" pitchFamily="34" charset="0"/>
                <a:cs typeface="Arial" panose="020B0604020202020204" pitchFamily="34" charset="0"/>
              </a:rPr>
              <a:t>We have a new DUPA LinkedIn group! Highlighting postdocs' work on this platform has gotten them attention from recruiters and industry professionals!</a:t>
            </a: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r>
              <a:rPr lang="en-US" sz="2000" dirty="0">
                <a:solidFill>
                  <a:srgbClr val="0070C0"/>
                </a:solidFill>
                <a:latin typeface="Arial" panose="020B0604020202020204" pitchFamily="34" charset="0"/>
                <a:cs typeface="Arial" panose="020B0604020202020204" pitchFamily="34" charset="0"/>
              </a:rPr>
              <a:t>Looking for co-chair(s)! Nomination of Clayton Bingham.</a:t>
            </a:r>
          </a:p>
        </p:txBody>
      </p:sp>
      <p:pic>
        <p:nvPicPr>
          <p:cNvPr id="2" name="Picture 1"/>
          <p:cNvPicPr>
            <a:picLocks noChangeAspect="1"/>
          </p:cNvPicPr>
          <p:nvPr/>
        </p:nvPicPr>
        <p:blipFill rotWithShape="1">
          <a:blip r:embed="rId4"/>
          <a:srcRect t="19291"/>
          <a:stretch/>
        </p:blipFill>
        <p:spPr>
          <a:xfrm>
            <a:off x="8487737" y="1597793"/>
            <a:ext cx="3312836" cy="4950522"/>
          </a:xfrm>
          <a:prstGeom prst="rect">
            <a:avLst/>
          </a:prstGeom>
        </p:spPr>
      </p:pic>
    </p:spTree>
    <p:extLst>
      <p:ext uri="{BB962C8B-B14F-4D97-AF65-F5344CB8AC3E}">
        <p14:creationId xmlns:p14="http://schemas.microsoft.com/office/powerpoint/2010/main" val="2551985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764855" y="1512103"/>
            <a:ext cx="1115005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Diversity – </a:t>
            </a:r>
            <a:r>
              <a:rPr lang="en-US" b="1" dirty="0" err="1">
                <a:latin typeface="Arial" panose="020B0604020202020204" pitchFamily="34" charset="0"/>
                <a:cs typeface="Arial" panose="020B0604020202020204" pitchFamily="34" charset="0"/>
              </a:rPr>
              <a:t>Marhiah</a:t>
            </a:r>
            <a:r>
              <a:rPr lang="en-US" b="1"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Dilimini </a:t>
            </a:r>
            <a:r>
              <a:rPr lang="en-US" dirty="0" err="1">
                <a:latin typeface="Arial" panose="020B0604020202020204" pitchFamily="34" charset="0"/>
                <a:cs typeface="Arial" panose="020B0604020202020204" pitchFamily="34" charset="0"/>
              </a:rPr>
              <a:t>Wijesinghe</a:t>
            </a:r>
            <a:r>
              <a:rPr lang="en-US" dirty="0">
                <a:latin typeface="Arial" panose="020B0604020202020204" pitchFamily="34" charset="0"/>
                <a:cs typeface="Arial" panose="020B0604020202020204" pitchFamily="34" charset="0"/>
              </a:rPr>
              <a:t>, Thomas </a:t>
            </a:r>
            <a:r>
              <a:rPr lang="en-US" dirty="0" err="1">
                <a:latin typeface="Arial" panose="020B0604020202020204" pitchFamily="34" charset="0"/>
                <a:cs typeface="Arial" panose="020B0604020202020204" pitchFamily="34" charset="0"/>
              </a:rPr>
              <a:t>Pomberger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Atefah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Weijia</a:t>
            </a:r>
            <a:r>
              <a:rPr lang="en-US"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81637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FB0A65-D7C4-4E86-8E83-E3247164D28A}"/>
              </a:ext>
            </a:extLst>
          </p:cNvPr>
          <p:cNvSpPr txBox="1"/>
          <p:nvPr/>
        </p:nvSpPr>
        <p:spPr>
          <a:xfrm>
            <a:off x="4901581" y="188913"/>
            <a:ext cx="6917519" cy="1508105"/>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Diversity</a:t>
            </a:r>
          </a:p>
          <a:p>
            <a:pPr algn="r"/>
            <a:r>
              <a:rPr lang="en-US" sz="2400" dirty="0" err="1">
                <a:latin typeface="Arial" panose="020B0604020202020204" pitchFamily="34" charset="0"/>
                <a:cs typeface="Arial" panose="020B0604020202020204" pitchFamily="34" charset="0"/>
              </a:rPr>
              <a:t>Marhiah</a:t>
            </a:r>
            <a:r>
              <a:rPr lang="en-US" sz="2400" dirty="0">
                <a:latin typeface="Arial" panose="020B0604020202020204" pitchFamily="34" charset="0"/>
                <a:cs typeface="Arial" panose="020B0604020202020204" pitchFamily="34" charset="0"/>
              </a:rPr>
              <a:t> Montoya</a:t>
            </a:r>
          </a:p>
          <a:p>
            <a:pPr algn="r"/>
            <a:r>
              <a:rPr lang="en-US" sz="2000" dirty="0">
                <a:latin typeface="Arial" panose="020B0604020202020204" pitchFamily="34" charset="0"/>
                <a:cs typeface="Arial" panose="020B0604020202020204" pitchFamily="34" charset="0"/>
              </a:rPr>
              <a:t>Marhiah.Montoya@duke.edu</a:t>
            </a:r>
            <a:endParaRPr lang="en-US" sz="2400"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231003" y="1592246"/>
            <a:ext cx="11685070" cy="4524315"/>
          </a:xfrm>
          <a:prstGeom prst="rect">
            <a:avLst/>
          </a:prstGeom>
        </p:spPr>
        <p:txBody>
          <a:bodyPr wrap="square">
            <a:spAutoFit/>
          </a:bodyPr>
          <a:lstStyle/>
          <a:p>
            <a:r>
              <a:rPr lang="en-US" sz="1200" b="1" u="sng" dirty="0">
                <a:solidFill>
                  <a:srgbClr val="201F1E"/>
                </a:solidFill>
                <a:latin typeface="Segoe UI" panose="020B0502040204020203" pitchFamily="34" charset="0"/>
              </a:rPr>
              <a:t>DEI Committee Interest Meeting</a:t>
            </a:r>
          </a:p>
          <a:p>
            <a:r>
              <a:rPr lang="en-US" sz="1200" b="1" dirty="0">
                <a:solidFill>
                  <a:srgbClr val="201F1E"/>
                </a:solidFill>
                <a:latin typeface="Segoe UI" panose="020B0502040204020203" pitchFamily="34" charset="0"/>
              </a:rPr>
              <a:t>Thursday, 11/4, 1-2pm</a:t>
            </a:r>
            <a:r>
              <a:rPr lang="en-US" sz="1200" dirty="0">
                <a:solidFill>
                  <a:srgbClr val="201F1E"/>
                </a:solidFill>
                <a:latin typeface="Segoe UI" panose="020B0502040204020203" pitchFamily="34" charset="0"/>
              </a:rPr>
              <a:t>  - </a:t>
            </a:r>
            <a:r>
              <a:rPr lang="en-US" sz="1200" dirty="0">
                <a:solidFill>
                  <a:srgbClr val="201F1E"/>
                </a:solidFill>
                <a:latin typeface="Segoe UI" panose="020B0502040204020203" pitchFamily="34" charset="0"/>
                <a:hlinkClick r:id="rId4"/>
              </a:rPr>
              <a:t>https://duke.zoom.us/j/94090739745?pwd=SWJEc1FTTVc1WmM3eGUvZzZCTUFNUT09</a:t>
            </a:r>
            <a:r>
              <a:rPr lang="en-US" sz="1200" dirty="0">
                <a:solidFill>
                  <a:srgbClr val="201F1E"/>
                </a:solidFill>
                <a:latin typeface="Segoe UI" panose="020B0502040204020203" pitchFamily="34" charset="0"/>
              </a:rPr>
              <a:t> Meeting ID: 940 9073 9745  Passcode: 421087</a:t>
            </a:r>
          </a:p>
          <a:p>
            <a:r>
              <a:rPr lang="en-US" sz="1200" b="1" dirty="0">
                <a:solidFill>
                  <a:srgbClr val="201F1E"/>
                </a:solidFill>
                <a:latin typeface="Segoe UI" panose="020B0502040204020203" pitchFamily="34" charset="0"/>
              </a:rPr>
              <a:t>Monday, 11/8, 9am-10am</a:t>
            </a:r>
            <a:r>
              <a:rPr lang="en-US" sz="1200" dirty="0">
                <a:solidFill>
                  <a:srgbClr val="201F1E"/>
                </a:solidFill>
                <a:latin typeface="Segoe UI" panose="020B0502040204020203" pitchFamily="34" charset="0"/>
              </a:rPr>
              <a:t> - </a:t>
            </a:r>
            <a:r>
              <a:rPr lang="en-US" sz="1200" dirty="0">
                <a:solidFill>
                  <a:srgbClr val="0000FF"/>
                </a:solidFill>
                <a:latin typeface="Segoe UI" panose="020B0502040204020203" pitchFamily="34" charset="0"/>
                <a:hlinkClick r:id="rId5"/>
              </a:rPr>
              <a:t>https://duke.zoom.us/j/95620290704?pwd=aGpEQUV0ajJMM013d0FVTFVDNjU4dz09</a:t>
            </a:r>
            <a:r>
              <a:rPr lang="en-US" sz="1200" dirty="0">
                <a:solidFill>
                  <a:srgbClr val="201F1E"/>
                </a:solidFill>
                <a:latin typeface="Segoe UI" panose="020B0502040204020203" pitchFamily="34" charset="0"/>
              </a:rPr>
              <a:t> Meeting ID: 956 2029 0704  Passcode: 080008</a:t>
            </a:r>
          </a:p>
          <a:p>
            <a:r>
              <a:rPr lang="en-US" sz="1200" dirty="0">
                <a:solidFill>
                  <a:srgbClr val="201F1E"/>
                </a:solidFill>
                <a:latin typeface="Segoe UI" panose="020B0502040204020203" pitchFamily="34" charset="0"/>
              </a:rPr>
              <a:t> </a:t>
            </a:r>
          </a:p>
          <a:p>
            <a:r>
              <a:rPr lang="en-US" sz="1200" b="1" u="sng" dirty="0">
                <a:solidFill>
                  <a:srgbClr val="201F1E"/>
                </a:solidFill>
                <a:latin typeface="Segoe UI" panose="020B0502040204020203" pitchFamily="34" charset="0"/>
              </a:rPr>
              <a:t>International Postdoc Welcome Packet Brainstorm Sessions</a:t>
            </a:r>
            <a:endParaRPr lang="en-US" sz="1200" dirty="0">
              <a:solidFill>
                <a:srgbClr val="201F1E"/>
              </a:solidFill>
              <a:latin typeface="Segoe UI" panose="020B0502040204020203" pitchFamily="34" charset="0"/>
            </a:endParaRPr>
          </a:p>
          <a:p>
            <a:r>
              <a:rPr lang="en-US" sz="1200" b="1" dirty="0">
                <a:solidFill>
                  <a:srgbClr val="201F1E"/>
                </a:solidFill>
                <a:latin typeface="Segoe UI" panose="020B0502040204020203" pitchFamily="34" charset="0"/>
              </a:rPr>
              <a:t>Monday, 11/8, 12pm-1pm </a:t>
            </a:r>
            <a:r>
              <a:rPr lang="en-US" sz="1200" dirty="0">
                <a:solidFill>
                  <a:srgbClr val="201F1E"/>
                </a:solidFill>
                <a:latin typeface="Segoe UI" panose="020B0502040204020203" pitchFamily="34" charset="0"/>
              </a:rPr>
              <a:t>- </a:t>
            </a:r>
            <a:r>
              <a:rPr lang="en-US" sz="1200" dirty="0">
                <a:solidFill>
                  <a:srgbClr val="0000FF"/>
                </a:solidFill>
                <a:latin typeface="Segoe UI" panose="020B0502040204020203" pitchFamily="34" charset="0"/>
                <a:hlinkClick r:id="rId6"/>
              </a:rPr>
              <a:t>https://duke.zoom.us/j/98595987254?pwd=dnE3UTMzYmRiMTVOZld6ZS84cHc3UT09</a:t>
            </a:r>
            <a:r>
              <a:rPr lang="en-US" sz="1200" dirty="0">
                <a:solidFill>
                  <a:srgbClr val="201F1E"/>
                </a:solidFill>
                <a:latin typeface="Segoe UI" panose="020B0502040204020203" pitchFamily="34" charset="0"/>
              </a:rPr>
              <a:t> Meeting ID: 985 9598 7254 Passcode: 523147</a:t>
            </a:r>
          </a:p>
          <a:p>
            <a:r>
              <a:rPr lang="en-US" sz="1200" b="1" dirty="0">
                <a:solidFill>
                  <a:srgbClr val="201F1E"/>
                </a:solidFill>
                <a:latin typeface="Segoe UI" panose="020B0502040204020203" pitchFamily="34" charset="0"/>
              </a:rPr>
              <a:t>Thursday, 11/11, 5pm-6pm</a:t>
            </a:r>
            <a:r>
              <a:rPr lang="en-US" sz="1200" dirty="0">
                <a:solidFill>
                  <a:srgbClr val="201F1E"/>
                </a:solidFill>
                <a:latin typeface="Segoe UI" panose="020B0502040204020203" pitchFamily="34" charset="0"/>
              </a:rPr>
              <a:t> - </a:t>
            </a:r>
            <a:r>
              <a:rPr lang="en-US" sz="1200" dirty="0">
                <a:solidFill>
                  <a:srgbClr val="0000FF"/>
                </a:solidFill>
                <a:latin typeface="Segoe UI" panose="020B0502040204020203" pitchFamily="34" charset="0"/>
                <a:hlinkClick r:id="rId7"/>
              </a:rPr>
              <a:t>https://duke.zoom.us/j/98183364937?pwd=eUtDWDRGMytwOXZvaWwvVjlvOFg0dz09</a:t>
            </a:r>
            <a:r>
              <a:rPr lang="en-US" sz="1200" dirty="0">
                <a:solidFill>
                  <a:srgbClr val="201F1E"/>
                </a:solidFill>
                <a:latin typeface="Segoe UI" panose="020B0502040204020203" pitchFamily="34" charset="0"/>
              </a:rPr>
              <a:t> Meeting ID: 981 8336 4937 Passcode: 753086</a:t>
            </a:r>
          </a:p>
          <a:p>
            <a:r>
              <a:rPr lang="en-US" sz="1200" dirty="0">
                <a:solidFill>
                  <a:srgbClr val="201F1E"/>
                </a:solidFill>
                <a:latin typeface="Segoe UI" panose="020B0502040204020203" pitchFamily="34" charset="0"/>
              </a:rPr>
              <a:t> </a:t>
            </a:r>
          </a:p>
          <a:p>
            <a:r>
              <a:rPr lang="en-US" sz="1200" dirty="0">
                <a:solidFill>
                  <a:srgbClr val="201F1E"/>
                </a:solidFill>
                <a:latin typeface="Segoe UI" panose="020B0502040204020203" pitchFamily="34" charset="0"/>
              </a:rPr>
              <a:t> </a:t>
            </a:r>
          </a:p>
          <a:p>
            <a:r>
              <a:rPr lang="en-US" sz="1200" b="1" dirty="0">
                <a:solidFill>
                  <a:srgbClr val="201F1E"/>
                </a:solidFill>
                <a:latin typeface="Segoe UI" panose="020B0502040204020203" pitchFamily="34" charset="0"/>
              </a:rPr>
              <a:t>DUPA Council meeting to discuss the DUPA DEI &amp; Workplace Conditions Survey</a:t>
            </a:r>
            <a:r>
              <a:rPr lang="en-US" sz="1200" dirty="0">
                <a:solidFill>
                  <a:srgbClr val="201F1E"/>
                </a:solidFill>
                <a:latin typeface="Segoe UI" panose="020B0502040204020203" pitchFamily="34" charset="0"/>
              </a:rPr>
              <a:t> – Sometime during the second week of November. Please slack or email </a:t>
            </a:r>
            <a:r>
              <a:rPr lang="en-US" sz="1200" dirty="0" err="1">
                <a:solidFill>
                  <a:srgbClr val="201F1E"/>
                </a:solidFill>
                <a:latin typeface="Segoe UI" panose="020B0502040204020203" pitchFamily="34" charset="0"/>
              </a:rPr>
              <a:t>Marhiah</a:t>
            </a:r>
            <a:r>
              <a:rPr lang="en-US" sz="1200" dirty="0">
                <a:solidFill>
                  <a:srgbClr val="201F1E"/>
                </a:solidFill>
                <a:latin typeface="Segoe UI" panose="020B0502040204020203" pitchFamily="34" charset="0"/>
              </a:rPr>
              <a:t> with your availability. Johnna Frierson may be attending if her schedule allows.</a:t>
            </a:r>
          </a:p>
          <a:p>
            <a:r>
              <a:rPr lang="en-US" sz="1200" dirty="0">
                <a:solidFill>
                  <a:srgbClr val="201F1E"/>
                </a:solidFill>
                <a:latin typeface="Segoe UI" panose="020B0502040204020203" pitchFamily="34" charset="0"/>
              </a:rPr>
              <a:t> </a:t>
            </a:r>
          </a:p>
          <a:p>
            <a:r>
              <a:rPr lang="en-US" sz="1200" dirty="0">
                <a:solidFill>
                  <a:srgbClr val="201F1E"/>
                </a:solidFill>
                <a:latin typeface="Segoe UI" panose="020B0502040204020203" pitchFamily="34" charset="0"/>
              </a:rPr>
              <a:t> </a:t>
            </a:r>
          </a:p>
          <a:p>
            <a:r>
              <a:rPr lang="en-US" sz="1200" b="1" u="sng" dirty="0">
                <a:solidFill>
                  <a:srgbClr val="201F1E"/>
                </a:solidFill>
                <a:latin typeface="Segoe UI" panose="020B0502040204020203" pitchFamily="34" charset="0"/>
              </a:rPr>
              <a:t>Other Events</a:t>
            </a:r>
            <a:endParaRPr lang="en-US" sz="1200" dirty="0">
              <a:solidFill>
                <a:srgbClr val="201F1E"/>
              </a:solidFill>
              <a:latin typeface="Segoe UI" panose="020B0502040204020203" pitchFamily="34" charset="0"/>
            </a:endParaRPr>
          </a:p>
          <a:p>
            <a:r>
              <a:rPr lang="en-US" sz="1200" b="1" dirty="0">
                <a:solidFill>
                  <a:srgbClr val="201F1E"/>
                </a:solidFill>
                <a:latin typeface="Segoe UI" panose="020B0502040204020203" pitchFamily="34" charset="0"/>
              </a:rPr>
              <a:t>11/23 at 6pm-7pm Whine &amp; Cheese</a:t>
            </a:r>
            <a:r>
              <a:rPr lang="en-US" sz="1200" dirty="0">
                <a:solidFill>
                  <a:srgbClr val="201F1E"/>
                </a:solidFill>
                <a:latin typeface="Segoe UI" panose="020B0502040204020203" pitchFamily="34" charset="0"/>
              </a:rPr>
              <a:t> </a:t>
            </a:r>
            <a:r>
              <a:rPr lang="en-US" sz="1200" dirty="0">
                <a:solidFill>
                  <a:srgbClr val="201F1E"/>
                </a:solidFill>
                <a:latin typeface="Segoe UI" panose="020B0502040204020203" pitchFamily="34" charset="0"/>
                <a:hlinkClick r:id="rId8"/>
              </a:rPr>
              <a:t>https://duke.zoom.us/j/97088229772?pwd=dWh4QndnMUUzdkl2U21ldFdYTDk1QT09</a:t>
            </a:r>
            <a:r>
              <a:rPr lang="en-US" sz="1200" dirty="0">
                <a:solidFill>
                  <a:srgbClr val="201F1E"/>
                </a:solidFill>
                <a:latin typeface="Segoe UI" panose="020B0502040204020203" pitchFamily="34" charset="0"/>
              </a:rPr>
              <a:t> Meeting ID: 970 8822 9772  Passcode: 773391</a:t>
            </a:r>
          </a:p>
          <a:p>
            <a:r>
              <a:rPr lang="en-US" sz="1200" dirty="0">
                <a:solidFill>
                  <a:srgbClr val="201F1E"/>
                </a:solidFill>
                <a:latin typeface="Segoe UI" panose="020B0502040204020203" pitchFamily="34" charset="0"/>
              </a:rPr>
              <a:t>Whine &amp; Cheese is a Monthly Postdoc Virtual Gathering to vent (or whine) about ANYTHING, cheese is optional.</a:t>
            </a:r>
          </a:p>
          <a:p>
            <a:r>
              <a:rPr lang="en-US" sz="1200" dirty="0">
                <a:solidFill>
                  <a:srgbClr val="201F1E"/>
                </a:solidFill>
                <a:latin typeface="Segoe UI" panose="020B0502040204020203" pitchFamily="34" charset="0"/>
              </a:rPr>
              <a:t>If you’re wondering what this gathering might be like, check out this YouTube video https://www.youtube.com/watch?v=Nvhh6ciMmJU  </a:t>
            </a:r>
            <a:br>
              <a:rPr lang="en-US" sz="1200" dirty="0">
                <a:solidFill>
                  <a:srgbClr val="201F1E"/>
                </a:solidFill>
                <a:latin typeface="Segoe UI" panose="020B0502040204020203" pitchFamily="34" charset="0"/>
              </a:rPr>
            </a:br>
            <a:br>
              <a:rPr lang="en-US" sz="1200" dirty="0">
                <a:solidFill>
                  <a:srgbClr val="201F1E"/>
                </a:solidFill>
                <a:latin typeface="Segoe UI" panose="020B0502040204020203" pitchFamily="34" charset="0"/>
              </a:rPr>
            </a:br>
            <a:endParaRPr lang="en-US" sz="1200" dirty="0">
              <a:solidFill>
                <a:srgbClr val="201F1E"/>
              </a:solidFill>
              <a:latin typeface="Segoe UI" panose="020B0502040204020203" pitchFamily="34" charset="0"/>
            </a:endParaRPr>
          </a:p>
          <a:p>
            <a:r>
              <a:rPr lang="en-US" sz="1200" b="1" dirty="0">
                <a:solidFill>
                  <a:srgbClr val="201F1E"/>
                </a:solidFill>
                <a:latin typeface="Segoe UI" panose="020B0502040204020203" pitchFamily="34" charset="0"/>
              </a:rPr>
              <a:t>PUSHED</a:t>
            </a:r>
            <a:r>
              <a:rPr lang="en-US" sz="1200" dirty="0">
                <a:solidFill>
                  <a:srgbClr val="201F1E"/>
                </a:solidFill>
                <a:latin typeface="Segoe UI" panose="020B0502040204020203" pitchFamily="34" charset="0"/>
              </a:rPr>
              <a:t> </a:t>
            </a:r>
            <a:r>
              <a:rPr lang="en-US" sz="1200" dirty="0">
                <a:solidFill>
                  <a:srgbClr val="201F1E"/>
                </a:solidFill>
                <a:latin typeface="Segoe UI" panose="020B0502040204020203" pitchFamily="34" charset="0"/>
                <a:hlinkClick r:id="rId9"/>
              </a:rPr>
              <a:t>https://duke.zoom.us/j/94141425852?pwd=RUVZYXdiVFhlRlpnUG82OUZxNm85Zz09</a:t>
            </a:r>
            <a:r>
              <a:rPr lang="en-US" sz="1200" dirty="0">
                <a:solidFill>
                  <a:srgbClr val="201F1E"/>
                </a:solidFill>
                <a:latin typeface="Segoe UI" panose="020B0502040204020203" pitchFamily="34" charset="0"/>
              </a:rPr>
              <a:t>  Meeting ID: 941 4142 5852 Passcode: 374153</a:t>
            </a:r>
          </a:p>
          <a:p>
            <a:r>
              <a:rPr lang="en-US" sz="1200" dirty="0">
                <a:solidFill>
                  <a:srgbClr val="201F1E"/>
                </a:solidFill>
                <a:latin typeface="Segoe UI" panose="020B0502040204020203" pitchFamily="34" charset="0"/>
              </a:rPr>
              <a:t>PUSHED is a Monthly Zoom Brainstorming /“Think-Tank” type meeting (every 4th Wednesday) where postdocs gather to discuss ways to integrate health disparities into their research and informally discuss their research findings that relate to health disparities.</a:t>
            </a:r>
          </a:p>
          <a:p>
            <a:r>
              <a:rPr lang="en-US" sz="1200" dirty="0">
                <a:solidFill>
                  <a:srgbClr val="201F1E"/>
                </a:solidFill>
                <a:latin typeface="Segoe UI" panose="020B0502040204020203" pitchFamily="34" charset="0"/>
              </a:rPr>
              <a:t> </a:t>
            </a:r>
          </a:p>
          <a:p>
            <a:r>
              <a:rPr lang="en-US" sz="1200" dirty="0">
                <a:solidFill>
                  <a:srgbClr val="201F1E"/>
                </a:solidFill>
                <a:latin typeface="Segoe UI" panose="020B0502040204020203" pitchFamily="34" charset="0"/>
              </a:rPr>
              <a:t>If you’re struggling with trying to find ways to connect your research with racial and ethnic health disparities, this group is for you!</a:t>
            </a:r>
            <a:endParaRPr lang="en-US" sz="1200" b="0" i="0" dirty="0">
              <a:solidFill>
                <a:srgbClr val="201F1E"/>
              </a:solidFill>
              <a:effectLst/>
              <a:latin typeface="Segoe UI" panose="020B0502040204020203" pitchFamily="34" charset="0"/>
            </a:endParaRPr>
          </a:p>
        </p:txBody>
      </p:sp>
    </p:spTree>
    <p:extLst>
      <p:ext uri="{BB962C8B-B14F-4D97-AF65-F5344CB8AC3E}">
        <p14:creationId xmlns:p14="http://schemas.microsoft.com/office/powerpoint/2010/main" val="422171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6966978" y="242445"/>
            <a:ext cx="4880225" cy="892552"/>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Meeting Agenda</a:t>
            </a:r>
          </a:p>
          <a:p>
            <a:pPr algn="r"/>
            <a:r>
              <a:rPr lang="en-US" sz="2400" dirty="0">
                <a:latin typeface="Arial" panose="020B0604020202020204" pitchFamily="34" charset="0"/>
                <a:cs typeface="Arial" panose="020B0604020202020204" pitchFamily="34" charset="0"/>
              </a:rPr>
              <a:t>November 3, 2021</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221380" y="1512103"/>
            <a:ext cx="11867950"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 &amp; OPEN</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International – </a:t>
            </a:r>
            <a:r>
              <a:rPr lang="en-US" b="1" dirty="0" err="1">
                <a:latin typeface="Arial" panose="020B0604020202020204" pitchFamily="34" charset="0"/>
                <a:cs typeface="Arial" panose="020B0604020202020204" pitchFamily="34" charset="0"/>
              </a:rPr>
              <a:t>Yutian</a:t>
            </a:r>
            <a:r>
              <a:rPr lang="en-US" b="1" dirty="0">
                <a:latin typeface="Arial" panose="020B0604020202020204" pitchFamily="34" charset="0"/>
                <a:cs typeface="Arial" panose="020B0604020202020204" pitchFamily="34" charset="0"/>
              </a:rPr>
              <a:t> Feng, Dilimini </a:t>
            </a:r>
            <a:r>
              <a:rPr lang="en-US" b="1" dirty="0" err="1">
                <a:latin typeface="Arial" panose="020B0604020202020204" pitchFamily="34" charset="0"/>
                <a:cs typeface="Arial" panose="020B0604020202020204" pitchFamily="34" charset="0"/>
              </a:rPr>
              <a:t>Wijesinghe</a:t>
            </a:r>
            <a:r>
              <a:rPr lang="en-US" b="1" dirty="0">
                <a:latin typeface="Arial" panose="020B0604020202020204" pitchFamily="34" charset="0"/>
                <a:cs typeface="Arial" panose="020B0604020202020204" pitchFamily="34" charset="0"/>
              </a:rPr>
              <a:t>, Thomas </a:t>
            </a:r>
            <a:r>
              <a:rPr lang="en-US" b="1" dirty="0" err="1">
                <a:latin typeface="Arial" panose="020B0604020202020204" pitchFamily="34" charset="0"/>
                <a:cs typeface="Arial" panose="020B0604020202020204" pitchFamily="34" charset="0"/>
              </a:rPr>
              <a:t>Pomberger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Atefah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Aty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Ghazavi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Weijia</a:t>
            </a:r>
            <a:r>
              <a:rPr lang="en-US" b="1" dirty="0">
                <a:latin typeface="Arial" panose="020B0604020202020204" pitchFamily="34" charset="0"/>
                <a:cs typeface="Arial" panose="020B0604020202020204" pitchFamily="34" charset="0"/>
              </a:rPr>
              <a:t> Su  </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Daniel Luo, &amp; </a:t>
            </a:r>
            <a:r>
              <a:rPr lang="en-US" dirty="0" err="1">
                <a:latin typeface="Arial" panose="020B0604020202020204" pitchFamily="34" charset="0"/>
                <a:cs typeface="Arial" panose="020B0604020202020204" pitchFamily="34" charset="0"/>
              </a:rPr>
              <a:t>Aty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Ghazavi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Jacques Stout &amp; OPEN</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OPEN!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New council member election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92597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7144-3AF9-4BAD-8DC1-DC47D9C5FF32}"/>
              </a:ext>
            </a:extLst>
          </p:cNvPr>
          <p:cNvSpPr>
            <a:spLocks noGrp="1"/>
          </p:cNvSpPr>
          <p:nvPr>
            <p:ph type="ctrTitle"/>
          </p:nvPr>
        </p:nvSpPr>
        <p:spPr>
          <a:xfrm>
            <a:off x="5516880" y="2055019"/>
            <a:ext cx="5151120" cy="1454944"/>
          </a:xfrm>
        </p:spPr>
        <p:txBody>
          <a:bodyPr>
            <a:normAutofit/>
          </a:bodyPr>
          <a:lstStyle/>
          <a:p>
            <a:r>
              <a:rPr lang="en-US" sz="8000" dirty="0">
                <a:solidFill>
                  <a:schemeClr val="bg2">
                    <a:lumMod val="75000"/>
                  </a:schemeClr>
                </a:solidFill>
              </a:rPr>
              <a:t>DUPA</a:t>
            </a:r>
          </a:p>
        </p:txBody>
      </p:sp>
      <p:sp>
        <p:nvSpPr>
          <p:cNvPr id="3" name="Subtitle 2">
            <a:extLst>
              <a:ext uri="{FF2B5EF4-FFF2-40B4-BE49-F238E27FC236}">
                <a16:creationId xmlns:a16="http://schemas.microsoft.com/office/drawing/2014/main" id="{ED3E0F5B-1E36-4F89-B9C4-C49D323DE815}"/>
              </a:ext>
            </a:extLst>
          </p:cNvPr>
          <p:cNvSpPr>
            <a:spLocks noGrp="1"/>
          </p:cNvSpPr>
          <p:nvPr>
            <p:ph type="subTitle" idx="1"/>
          </p:nvPr>
        </p:nvSpPr>
        <p:spPr>
          <a:xfrm>
            <a:off x="4175760" y="3636646"/>
            <a:ext cx="8016240" cy="1108074"/>
          </a:xfrm>
        </p:spPr>
        <p:txBody>
          <a:bodyPr>
            <a:normAutofit/>
          </a:bodyPr>
          <a:lstStyle/>
          <a:p>
            <a:r>
              <a:rPr lang="en-US" sz="6000" dirty="0"/>
              <a:t>International Committee</a:t>
            </a:r>
          </a:p>
        </p:txBody>
      </p:sp>
      <p:sp>
        <p:nvSpPr>
          <p:cNvPr id="4" name="Rectangle 3">
            <a:extLst>
              <a:ext uri="{FF2B5EF4-FFF2-40B4-BE49-F238E27FC236}">
                <a16:creationId xmlns:a16="http://schemas.microsoft.com/office/drawing/2014/main" id="{26B2A0AC-7AAA-432B-A106-D47A44C9CE40}"/>
              </a:ext>
            </a:extLst>
          </p:cNvPr>
          <p:cNvSpPr/>
          <p:nvPr/>
        </p:nvSpPr>
        <p:spPr>
          <a:xfrm>
            <a:off x="0" y="995680"/>
            <a:ext cx="4572000" cy="73152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News</a:t>
            </a:r>
          </a:p>
        </p:txBody>
      </p:sp>
      <p:sp>
        <p:nvSpPr>
          <p:cNvPr id="5" name="Rectangle 4">
            <a:extLst>
              <a:ext uri="{FF2B5EF4-FFF2-40B4-BE49-F238E27FC236}">
                <a16:creationId xmlns:a16="http://schemas.microsoft.com/office/drawing/2014/main" id="{0915793C-0582-4F92-AE6B-13673457171C}"/>
              </a:ext>
            </a:extLst>
          </p:cNvPr>
          <p:cNvSpPr/>
          <p:nvPr/>
        </p:nvSpPr>
        <p:spPr>
          <a:xfrm>
            <a:off x="0" y="1976794"/>
            <a:ext cx="4093828" cy="73152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Postdoc Retirement Plan</a:t>
            </a:r>
          </a:p>
        </p:txBody>
      </p:sp>
      <p:sp>
        <p:nvSpPr>
          <p:cNvPr id="6" name="Rectangle 5">
            <a:extLst>
              <a:ext uri="{FF2B5EF4-FFF2-40B4-BE49-F238E27FC236}">
                <a16:creationId xmlns:a16="http://schemas.microsoft.com/office/drawing/2014/main" id="{31AC9039-D5E8-4062-97DB-9E8073878A7A}"/>
              </a:ext>
            </a:extLst>
          </p:cNvPr>
          <p:cNvSpPr/>
          <p:nvPr/>
        </p:nvSpPr>
        <p:spPr>
          <a:xfrm>
            <a:off x="-1" y="3939024"/>
            <a:ext cx="3137483" cy="73152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Current Members</a:t>
            </a:r>
            <a:endParaRPr lang="en-US" dirty="0"/>
          </a:p>
        </p:txBody>
      </p:sp>
      <p:sp>
        <p:nvSpPr>
          <p:cNvPr id="7" name="Rectangle 6">
            <a:extLst>
              <a:ext uri="{FF2B5EF4-FFF2-40B4-BE49-F238E27FC236}">
                <a16:creationId xmlns:a16="http://schemas.microsoft.com/office/drawing/2014/main" id="{31AC9039-D5E8-4062-97DB-9E8073878A7A}"/>
              </a:ext>
            </a:extLst>
          </p:cNvPr>
          <p:cNvSpPr/>
          <p:nvPr/>
        </p:nvSpPr>
        <p:spPr>
          <a:xfrm>
            <a:off x="0" y="4920139"/>
            <a:ext cx="2676698" cy="73152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need new members!</a:t>
            </a:r>
          </a:p>
        </p:txBody>
      </p:sp>
      <p:sp>
        <p:nvSpPr>
          <p:cNvPr id="8" name="Rectangle 7">
            <a:extLst>
              <a:ext uri="{FF2B5EF4-FFF2-40B4-BE49-F238E27FC236}">
                <a16:creationId xmlns:a16="http://schemas.microsoft.com/office/drawing/2014/main" id="{4643F64F-DA35-434B-90FF-2BDD1D984C5E}"/>
              </a:ext>
            </a:extLst>
          </p:cNvPr>
          <p:cNvSpPr/>
          <p:nvPr/>
        </p:nvSpPr>
        <p:spPr>
          <a:xfrm>
            <a:off x="1" y="2957909"/>
            <a:ext cx="3615654" cy="73152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Postdoc Buddy Program</a:t>
            </a:r>
          </a:p>
        </p:txBody>
      </p:sp>
    </p:spTree>
    <p:extLst>
      <p:ext uri="{BB962C8B-B14F-4D97-AF65-F5344CB8AC3E}">
        <p14:creationId xmlns:p14="http://schemas.microsoft.com/office/powerpoint/2010/main" val="158775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972-902E-4432-94A6-9C793B872B96}"/>
              </a:ext>
            </a:extLst>
          </p:cNvPr>
          <p:cNvSpPr>
            <a:spLocks noGrp="1"/>
          </p:cNvSpPr>
          <p:nvPr>
            <p:ph type="title"/>
          </p:nvPr>
        </p:nvSpPr>
        <p:spPr>
          <a:xfrm>
            <a:off x="838200" y="365125"/>
            <a:ext cx="10515600" cy="1097280"/>
          </a:xfrm>
          <a:solidFill>
            <a:schemeClr val="accent5">
              <a:lumMod val="50000"/>
            </a:schemeClr>
          </a:solidFill>
        </p:spPr>
        <p:txBody>
          <a:bodyPr/>
          <a:lstStyle/>
          <a:p>
            <a:pPr algn="ctr"/>
            <a:r>
              <a:rPr lang="en-US" dirty="0">
                <a:solidFill>
                  <a:schemeClr val="bg1"/>
                </a:solidFill>
              </a:rPr>
              <a:t>News</a:t>
            </a:r>
          </a:p>
        </p:txBody>
      </p:sp>
      <p:sp>
        <p:nvSpPr>
          <p:cNvPr id="4" name="Content Placeholder 3">
            <a:extLst>
              <a:ext uri="{FF2B5EF4-FFF2-40B4-BE49-F238E27FC236}">
                <a16:creationId xmlns:a16="http://schemas.microsoft.com/office/drawing/2014/main" id="{301CC76B-889B-4A31-B0F1-37F7506611F0}"/>
              </a:ext>
            </a:extLst>
          </p:cNvPr>
          <p:cNvSpPr>
            <a:spLocks noGrp="1"/>
          </p:cNvSpPr>
          <p:nvPr>
            <p:ph idx="1"/>
          </p:nvPr>
        </p:nvSpPr>
        <p:spPr/>
        <p:txBody>
          <a:bodyPr vert="horz" lIns="91440" tIns="45720" rIns="91440" bIns="45720" rtlCol="0" anchor="t">
            <a:normAutofit/>
          </a:bodyPr>
          <a:lstStyle/>
          <a:p>
            <a:r>
              <a:rPr lang="en-US" dirty="0">
                <a:ea typeface="+mn-lt"/>
                <a:cs typeface="+mn-lt"/>
              </a:rPr>
              <a:t>The Duke postdoc comedy club organized two comedy shows in October </a:t>
            </a:r>
          </a:p>
          <a:p>
            <a:r>
              <a:rPr lang="en-US" dirty="0">
                <a:ea typeface="+mn-lt"/>
                <a:cs typeface="+mn-lt"/>
              </a:rPr>
              <a:t>The show at Big Boss Brewing Co is run, organized and hosted by Duke postdoc Bo Ma!</a:t>
            </a:r>
            <a:endParaRPr lang="en-US">
              <a:cs typeface="Calibri"/>
            </a:endParaRPr>
          </a:p>
          <a:p>
            <a:endParaRPr lang="en-US" dirty="0">
              <a:ea typeface="+mn-lt"/>
              <a:cs typeface="+mn-lt"/>
            </a:endParaRPr>
          </a:p>
          <a:p>
            <a:r>
              <a:rPr lang="en-US" dirty="0" err="1">
                <a:ea typeface="+mn-lt"/>
                <a:cs typeface="+mn-lt"/>
              </a:rPr>
              <a:t>Yutian</a:t>
            </a:r>
            <a:r>
              <a:rPr lang="en-US" dirty="0">
                <a:ea typeface="+mn-lt"/>
                <a:cs typeface="+mn-lt"/>
              </a:rPr>
              <a:t> Feng was spotlighted by DUPA on LinkedIn:</a:t>
            </a:r>
          </a:p>
          <a:p>
            <a:pPr lvl="1"/>
            <a:r>
              <a:rPr lang="en-US" dirty="0">
                <a:ea typeface="+mn-lt"/>
                <a:cs typeface="+mn-lt"/>
              </a:rPr>
              <a:t>LinkedIn profile views went up 250%</a:t>
            </a:r>
          </a:p>
          <a:p>
            <a:pPr lvl="1"/>
            <a:r>
              <a:rPr lang="en-US" dirty="0">
                <a:ea typeface="+mn-lt"/>
                <a:cs typeface="+mn-lt"/>
              </a:rPr>
              <a:t>2 HR rep from large pharmaceutical companies contacted him</a:t>
            </a:r>
          </a:p>
          <a:p>
            <a:pPr lvl="1"/>
            <a:r>
              <a:rPr lang="en-US" dirty="0">
                <a:ea typeface="+mn-lt"/>
                <a:cs typeface="+mn-lt"/>
              </a:rPr>
              <a:t>CEO from a </a:t>
            </a:r>
            <a:r>
              <a:rPr lang="en-US" dirty="0" err="1">
                <a:ea typeface="+mn-lt"/>
                <a:cs typeface="+mn-lt"/>
              </a:rPr>
              <a:t>start up</a:t>
            </a:r>
            <a:r>
              <a:rPr lang="en-US" dirty="0">
                <a:ea typeface="+mn-lt"/>
                <a:cs typeface="+mn-lt"/>
              </a:rPr>
              <a:t> bio pharm company in his field contacted him</a:t>
            </a:r>
          </a:p>
          <a:p>
            <a:pPr lvl="1"/>
            <a:r>
              <a:rPr lang="en-US" dirty="0">
                <a:ea typeface="+mn-lt"/>
                <a:cs typeface="+mn-lt"/>
              </a:rPr>
              <a:t>In the future, we should change the wording a bit to improve it </a:t>
            </a:r>
            <a:endParaRPr lang="en-US" dirty="0">
              <a:cs typeface="Calibri"/>
            </a:endParaRPr>
          </a:p>
          <a:p>
            <a:endParaRPr lang="en-US" dirty="0">
              <a:ea typeface="+mn-lt"/>
              <a:cs typeface="+mn-lt"/>
            </a:endParaRPr>
          </a:p>
          <a:p>
            <a:endParaRPr lang="en-US" dirty="0">
              <a:cs typeface="Calibri"/>
            </a:endParaRPr>
          </a:p>
          <a:p>
            <a:endParaRPr lang="en-US" dirty="0">
              <a:cs typeface="Calibri"/>
            </a:endParaRPr>
          </a:p>
          <a:p>
            <a:endParaRPr lang="en-US" dirty="0"/>
          </a:p>
        </p:txBody>
      </p:sp>
    </p:spTree>
    <p:extLst>
      <p:ext uri="{BB962C8B-B14F-4D97-AF65-F5344CB8AC3E}">
        <p14:creationId xmlns:p14="http://schemas.microsoft.com/office/powerpoint/2010/main" val="3164216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3452</Words>
  <Application>Microsoft Macintosh PowerPoint</Application>
  <PresentationFormat>Widescreen</PresentationFormat>
  <Paragraphs>457</Paragraphs>
  <Slides>33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DUPA</vt:lpstr>
      <vt:lpstr>News</vt:lpstr>
      <vt:lpstr>Postdoc Retirement Plan</vt:lpstr>
      <vt:lpstr>Postdoc Buddy Program</vt:lpstr>
      <vt:lpstr>Upcoming Projects and Events</vt:lpstr>
      <vt:lpstr>Current Members</vt:lpstr>
      <vt:lpstr>We need new members!!</vt:lpstr>
      <vt:lpstr>PowerPoint Presentation</vt:lpstr>
      <vt:lpstr>DUPA Outreach Committee Updates</vt:lpstr>
      <vt:lpstr>Three Upcoming Events</vt:lpstr>
      <vt:lpstr>Durham Tech Engagement</vt:lpstr>
      <vt:lpstr>TED-Style Research Showcase</vt:lpstr>
      <vt:lpstr>YouTube Series</vt:lpstr>
      <vt:lpstr>Duke-Durham School days video tour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DUPA</dc:title>
  <dc:creator>Dilmini Wijesinghe</dc:creator>
  <cp:lastModifiedBy>Miranda White</cp:lastModifiedBy>
  <cp:revision>39</cp:revision>
  <dcterms:created xsi:type="dcterms:W3CDTF">2021-10-04T21:39:56Z</dcterms:created>
  <dcterms:modified xsi:type="dcterms:W3CDTF">2021-11-05T17:42:56Z</dcterms:modified>
</cp:coreProperties>
</file>