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89" r:id="rId3"/>
    <p:sldId id="272" r:id="rId4"/>
    <p:sldId id="312" r:id="rId5"/>
    <p:sldId id="273" r:id="rId6"/>
    <p:sldId id="295" r:id="rId7"/>
    <p:sldId id="274" r:id="rId8"/>
    <p:sldId id="256" r:id="rId9"/>
    <p:sldId id="258" r:id="rId10"/>
    <p:sldId id="265" r:id="rId11"/>
    <p:sldId id="261" r:id="rId12"/>
    <p:sldId id="260" r:id="rId13"/>
    <p:sldId id="262" r:id="rId14"/>
    <p:sldId id="277" r:id="rId15"/>
    <p:sldId id="306" r:id="rId16"/>
    <p:sldId id="307" r:id="rId17"/>
    <p:sldId id="308" r:id="rId18"/>
    <p:sldId id="278" r:id="rId19"/>
    <p:sldId id="275" r:id="rId20"/>
    <p:sldId id="279" r:id="rId21"/>
    <p:sldId id="293" r:id="rId22"/>
    <p:sldId id="283" r:id="rId23"/>
    <p:sldId id="311" r:id="rId24"/>
    <p:sldId id="313" r:id="rId25"/>
    <p:sldId id="284" r:id="rId26"/>
    <p:sldId id="290" r:id="rId27"/>
    <p:sldId id="291"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27D2E-24D1-4DA8-8D8C-2A9C6A1CEA0C}" v="9" dt="2021-10-05T16:08:58.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7840" autoAdjust="0"/>
  </p:normalViewPr>
  <p:slideViewPr>
    <p:cSldViewPr snapToGrid="0">
      <p:cViewPr varScale="1">
        <p:scale>
          <a:sx n="82" d="100"/>
          <a:sy n="82" d="100"/>
        </p:scale>
        <p:origin x="14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09B89-F733-4CEA-A515-3405F97F8777}"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B481C-7D72-4286-894E-23425390BC64}" type="slidenum">
              <a:rPr lang="en-US" smtClean="0"/>
              <a:t>‹#›</a:t>
            </a:fld>
            <a:endParaRPr lang="en-US"/>
          </a:p>
        </p:txBody>
      </p:sp>
    </p:spTree>
    <p:extLst>
      <p:ext uri="{BB962C8B-B14F-4D97-AF65-F5344CB8AC3E}">
        <p14:creationId xmlns:p14="http://schemas.microsoft.com/office/powerpoint/2010/main" val="75153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1</a:t>
            </a:fld>
            <a:endParaRPr lang="en-US"/>
          </a:p>
        </p:txBody>
      </p:sp>
    </p:spTree>
    <p:extLst>
      <p:ext uri="{BB962C8B-B14F-4D97-AF65-F5344CB8AC3E}">
        <p14:creationId xmlns:p14="http://schemas.microsoft.com/office/powerpoint/2010/main" val="16046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My name is Susanna Brantley, the DUPA professional development chair, and I am subbing in today for our president, Cameron </a:t>
            </a:r>
            <a:r>
              <a:rPr lang="en-US" dirty="0" err="1"/>
              <a:t>Prigge</a:t>
            </a:r>
            <a:r>
              <a:rPr lang="en-US" dirty="0"/>
              <a:t>, who is on a job interview. If this is your first time at a DUPA meeting, welcome, and I hope you will introduce yourself at the end of the meeting. DUPA meets the first Weds of every month, and we are always looking for new folks who want to get involved! With that, let’s get started with the </a:t>
            </a:r>
            <a:r>
              <a:rPr lang="en-US"/>
              <a:t>chair updates. </a:t>
            </a:r>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a:t>
            </a:fld>
            <a:endParaRPr lang="en-US"/>
          </a:p>
        </p:txBody>
      </p:sp>
    </p:spTree>
    <p:extLst>
      <p:ext uri="{BB962C8B-B14F-4D97-AF65-F5344CB8AC3E}">
        <p14:creationId xmlns:p14="http://schemas.microsoft.com/office/powerpoint/2010/main" val="289542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4</a:t>
            </a:fld>
            <a:endParaRPr lang="en-US"/>
          </a:p>
        </p:txBody>
      </p:sp>
    </p:spTree>
    <p:extLst>
      <p:ext uri="{BB962C8B-B14F-4D97-AF65-F5344CB8AC3E}">
        <p14:creationId xmlns:p14="http://schemas.microsoft.com/office/powerpoint/2010/main" val="262670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DB481C-7D72-4286-894E-23425390BC64}" type="slidenum">
              <a:rPr lang="en-US" smtClean="0"/>
              <a:t>6</a:t>
            </a:fld>
            <a:endParaRPr lang="en-US"/>
          </a:p>
        </p:txBody>
      </p:sp>
    </p:spTree>
    <p:extLst>
      <p:ext uri="{BB962C8B-B14F-4D97-AF65-F5344CB8AC3E}">
        <p14:creationId xmlns:p14="http://schemas.microsoft.com/office/powerpoint/2010/main" val="387034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19</a:t>
            </a:fld>
            <a:endParaRPr lang="en-US"/>
          </a:p>
        </p:txBody>
      </p:sp>
    </p:spTree>
    <p:extLst>
      <p:ext uri="{BB962C8B-B14F-4D97-AF65-F5344CB8AC3E}">
        <p14:creationId xmlns:p14="http://schemas.microsoft.com/office/powerpoint/2010/main" val="14494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DB481C-7D72-4286-894E-23425390BC64}" type="slidenum">
              <a:rPr lang="en-US" smtClean="0"/>
              <a:t>21</a:t>
            </a:fld>
            <a:endParaRPr lang="en-US"/>
          </a:p>
        </p:txBody>
      </p:sp>
    </p:spTree>
    <p:extLst>
      <p:ext uri="{BB962C8B-B14F-4D97-AF65-F5344CB8AC3E}">
        <p14:creationId xmlns:p14="http://schemas.microsoft.com/office/powerpoint/2010/main" val="313992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B481C-7D72-4286-894E-23425390BC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33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B481C-7D72-4286-894E-23425390BC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57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28</a:t>
            </a:fld>
            <a:endParaRPr lang="en-US"/>
          </a:p>
        </p:txBody>
      </p:sp>
    </p:spTree>
    <p:extLst>
      <p:ext uri="{BB962C8B-B14F-4D97-AF65-F5344CB8AC3E}">
        <p14:creationId xmlns:p14="http://schemas.microsoft.com/office/powerpoint/2010/main" val="12145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4AAC-E2E5-48DD-8B9C-A84E1DB87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C378B-FE04-4DF4-A142-973E2FCA2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B2A1F-7DB5-4F6E-9341-C541A725E52F}"/>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27864CBB-6A0C-42B6-AF88-3DAE50E35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568B-1618-49C3-9AC1-BB5406BF775A}"/>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5874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B926-4482-41F4-99E6-C06B24A7C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EBF22-689E-40E4-8E36-EB69568AF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25EA-2E25-4902-B78A-2CC337719813}"/>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CA75132F-91A7-41B4-9387-33C6CBAE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C7228-0AD3-4420-927F-5DC188B752BB}"/>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2323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F23BB1-3DE3-408B-9B55-980D359A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85A88-71D0-45E7-9C00-A22074041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D066E-5B01-4319-9469-64E6360C3DF9}"/>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125C50BF-40D1-4BA4-A81B-5F595C2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CFDF5-A6B9-4B22-99F3-C8162876614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3844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E65-3BB2-4183-B660-4B6797959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BB3CE-9B87-4C78-A116-82CEF8A33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094A6-1573-4D60-BFEB-DFC38A6C493F}"/>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AE8CE6D3-947B-4FA0-A787-9329C8639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7AE30-0BF4-43F0-B7DE-D97216D8EE2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72581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AC2C-770E-4CEB-A31E-48D20F44A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C1694-A0E2-4C3D-BB49-84A3993DB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AC5A2-1077-4D0E-A68F-44F48E020823}"/>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BC5CFF58-D0AF-4745-A349-02E24249F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4A15-2F5F-46F8-A5E9-4B9CA387232F}"/>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18340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B0B-83C8-4F51-A6E1-1D8551B32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1D4E8-A61C-467A-8E9E-06A7988B6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F53D7-4CCA-47AB-93FA-D6D2C3DC3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CA28B-CDE7-4933-9A19-E7FE655E46E4}"/>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6" name="Footer Placeholder 5">
            <a:extLst>
              <a:ext uri="{FF2B5EF4-FFF2-40B4-BE49-F238E27FC236}">
                <a16:creationId xmlns:a16="http://schemas.microsoft.com/office/drawing/2014/main" id="{165A6B6E-FFDA-4DEE-9475-15ACE9C28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E254C-9766-42E1-8096-71D99EE9767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95733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EA19-E7BB-42FD-AF6D-7444DE535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BCA18-2418-4F87-B0D0-C2DED07D3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680B4D-4A29-4D2E-8871-FF97C97E1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6678D-62B8-4640-BECA-2782A9AB4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7D8BA-CEDB-4146-A9A1-D26DE1208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86795-D5D0-4CA1-807B-721B64B5060E}"/>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8" name="Footer Placeholder 7">
            <a:extLst>
              <a:ext uri="{FF2B5EF4-FFF2-40B4-BE49-F238E27FC236}">
                <a16:creationId xmlns:a16="http://schemas.microsoft.com/office/drawing/2014/main" id="{1CA4A806-E5D4-4E97-896B-B3970665C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28F67-026B-45EC-86DD-5796A53FDE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68445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86D6-F748-4FA2-96AF-BC745B382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89B8E-F04E-49FE-B332-2AE0E979C497}"/>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4" name="Footer Placeholder 3">
            <a:extLst>
              <a:ext uri="{FF2B5EF4-FFF2-40B4-BE49-F238E27FC236}">
                <a16:creationId xmlns:a16="http://schemas.microsoft.com/office/drawing/2014/main" id="{05BA9E5C-BBE4-4FF8-846B-615832CC4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16185-561E-48B1-9271-AF40A8B3A002}"/>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41638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CB05C-4870-40B0-A533-FAE4C1C11D58}"/>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3" name="Footer Placeholder 2">
            <a:extLst>
              <a:ext uri="{FF2B5EF4-FFF2-40B4-BE49-F238E27FC236}">
                <a16:creationId xmlns:a16="http://schemas.microsoft.com/office/drawing/2014/main" id="{12678380-98E0-462F-BD31-248C594A01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D4B32-9311-4C57-AFBB-B645D6B1359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95860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2960-CA57-4B7E-AF7E-2615EAFC0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69AA4-5338-4C2C-A805-DF30BF1AA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B31F-D10C-4213-8C8D-5ECB6DC60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67C7F-83FE-4063-98DC-B76FFBDDE5AA}"/>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6" name="Footer Placeholder 5">
            <a:extLst>
              <a:ext uri="{FF2B5EF4-FFF2-40B4-BE49-F238E27FC236}">
                <a16:creationId xmlns:a16="http://schemas.microsoft.com/office/drawing/2014/main" id="{6151626D-60AE-4B0E-B735-24F6D94E1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84EDD-D2E2-49F5-856C-DF31C5E246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60872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E2AF-ACF2-41E7-841B-565A038D4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4707D-F18B-4EC9-9839-3F9ED21A4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A101E7-8C41-483A-A4AA-23BD11C4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67868-BB23-4187-AE55-8EE1ABCA7EFE}"/>
              </a:ext>
            </a:extLst>
          </p:cNvPr>
          <p:cNvSpPr>
            <a:spLocks noGrp="1"/>
          </p:cNvSpPr>
          <p:nvPr>
            <p:ph type="dt" sz="half" idx="10"/>
          </p:nvPr>
        </p:nvSpPr>
        <p:spPr/>
        <p:txBody>
          <a:bodyPr/>
          <a:lstStyle/>
          <a:p>
            <a:fld id="{E868EBD7-BB12-4C6B-8480-600E058BC679}" type="datetimeFigureOut">
              <a:rPr lang="en-US" smtClean="0"/>
              <a:t>12/1/2021</a:t>
            </a:fld>
            <a:endParaRPr lang="en-US"/>
          </a:p>
        </p:txBody>
      </p:sp>
      <p:sp>
        <p:nvSpPr>
          <p:cNvPr id="6" name="Footer Placeholder 5">
            <a:extLst>
              <a:ext uri="{FF2B5EF4-FFF2-40B4-BE49-F238E27FC236}">
                <a16:creationId xmlns:a16="http://schemas.microsoft.com/office/drawing/2014/main" id="{E18809A6-61A4-445A-9F2B-B9831DFE5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ED135-8A1E-4C66-AC53-9C35CEA63706}"/>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9610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6EE98-B228-4FE3-894F-4AC225CF4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F31A78-41E7-426B-8E5F-56542C96B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A2E11-D5E9-4328-94F3-B6A7DC27C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8EBD7-BB12-4C6B-8480-600E058BC679}" type="datetimeFigureOut">
              <a:rPr lang="en-US" smtClean="0"/>
              <a:t>12/1/2021</a:t>
            </a:fld>
            <a:endParaRPr lang="en-US"/>
          </a:p>
        </p:txBody>
      </p:sp>
      <p:sp>
        <p:nvSpPr>
          <p:cNvPr id="5" name="Footer Placeholder 4">
            <a:extLst>
              <a:ext uri="{FF2B5EF4-FFF2-40B4-BE49-F238E27FC236}">
                <a16:creationId xmlns:a16="http://schemas.microsoft.com/office/drawing/2014/main" id="{B906F83F-E0A7-4CED-9D80-CCF8C2D15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831CFD-1219-48C5-B49B-D7731DEE2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24BFD-1D0B-412F-8BF1-7D519A3ECF20}" type="slidenum">
              <a:rPr lang="en-US" smtClean="0"/>
              <a:t>‹#›</a:t>
            </a:fld>
            <a:endParaRPr lang="en-US"/>
          </a:p>
        </p:txBody>
      </p:sp>
    </p:spTree>
    <p:extLst>
      <p:ext uri="{BB962C8B-B14F-4D97-AF65-F5344CB8AC3E}">
        <p14:creationId xmlns:p14="http://schemas.microsoft.com/office/powerpoint/2010/main" val="31782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mailto:Belen.cortes.llanos@duke.edu" TargetMode="External"/><Relationship Id="rId3" Type="http://schemas.openxmlformats.org/officeDocument/2006/relationships/image" Target="../media/image10.JPG"/><Relationship Id="rId7" Type="http://schemas.openxmlformats.org/officeDocument/2006/relationships/hyperlink" Target="mailto:thomas.pomberger@duke.edu" TargetMode="External"/><Relationship Id="rId12"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mailto:weijia.su@duke.edu" TargetMode="External"/><Relationship Id="rId11" Type="http://schemas.openxmlformats.org/officeDocument/2006/relationships/hyperlink" Target="mailto:Atefeh.ghazavi@duke.edu" TargetMode="External"/><Relationship Id="rId5" Type="http://schemas.openxmlformats.org/officeDocument/2006/relationships/hyperlink" Target="mailto:k.wijesinghe@duke.edu" TargetMode="External"/><Relationship Id="rId10" Type="http://schemas.openxmlformats.org/officeDocument/2006/relationships/image" Target="../media/image13.jpg"/><Relationship Id="rId4" Type="http://schemas.openxmlformats.org/officeDocument/2006/relationships/image" Target="../media/image11.jpeg"/><Relationship Id="rId9" Type="http://schemas.openxmlformats.org/officeDocument/2006/relationships/hyperlink" Target="mailto:yutian.feng@duke.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uke.qualtrics.com/jfe/form/SV_29uhzVe9cRS2nD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Briana.simms@duke.edu" TargetMode="External"/><Relationship Id="rId2" Type="http://schemas.openxmlformats.org/officeDocument/2006/relationships/hyperlink" Target="mailto:claudia.gonzalez@duke.edu"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urldefense.com/v3/__https:/www.google.com/url?q=https:**Aduke.qualtrics.com*jfe*form*SV_08k6eZWWL9LMpzE&amp;sa=D&amp;source=calendar&amp;usd=2&amp;usg=AOvVaw3SiTNJA4mm-P_vHkv43WGw__;Ly8vLy8!!OToaGQ!_IN7UDQ55_GSFAx07QFE-RDhIXUAa9qzLTPYfMqvicjcjOjyjobRtO4419sqUw0x$" TargetMode="External"/><Relationship Id="rId4" Type="http://schemas.openxmlformats.org/officeDocument/2006/relationships/hyperlink" Target="https://forms.gle/uD25N2s5YKqM46pr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urldefense.com/v3/__https:/activategood.org/opportunity/6101*tab-shifts__;Iw!!OToaGQ!7o_myGfOeakbXfkm1CdZmrOz1GhTcbuNQa2XehKGhQqKPyVubdxa9S4UPo67QCv4$" TargetMode="External"/><Relationship Id="rId5" Type="http://schemas.openxmlformats.org/officeDocument/2006/relationships/hyperlink" Target="https://urldefense.com/v3/__https:/activategood.org/opportunity/6052*tab-what__;Iw!!OToaGQ!7o_myGfOeakbXfkm1CdZmrOz1GhTcbuNQa2XehKGhQqKPyVubdxa9S4UPmDVFeL3$" TargetMode="External"/><Relationship Id="rId4" Type="http://schemas.openxmlformats.org/officeDocument/2006/relationships/hyperlink" Target="https://urldefense.com/v3/__https:/activategood.org/opportunity/6204*tab-what__;Iw!!OToaGQ!7o_myGfOeakbXfkm1CdZmrOz1GhTcbuNQa2XehKGhQqKPyVubdxa9S4UPjY6lkAZ$"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Miranda.scalabrino@duke.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December 1,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9405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Postdoc Interview</a:t>
            </a:r>
          </a:p>
        </p:txBody>
      </p:sp>
      <p:pic>
        <p:nvPicPr>
          <p:cNvPr id="7" name="Picture 6" descr="A picture containing indoor, floor, ceiling, wall&#10;&#10;Description automatically generated">
            <a:extLst>
              <a:ext uri="{FF2B5EF4-FFF2-40B4-BE49-F238E27FC236}">
                <a16:creationId xmlns:a16="http://schemas.microsoft.com/office/drawing/2014/main" id="{0AB259A2-09C7-0141-8286-A246788F7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290" y="2005639"/>
            <a:ext cx="3048000" cy="2286000"/>
          </a:xfrm>
          <a:prstGeom prst="rect">
            <a:avLst/>
          </a:prstGeom>
        </p:spPr>
      </p:pic>
      <p:pic>
        <p:nvPicPr>
          <p:cNvPr id="9" name="Picture 8" descr="A room with a desk and chairs&#10;&#10;Description automatically generated with medium confidence">
            <a:extLst>
              <a:ext uri="{FF2B5EF4-FFF2-40B4-BE49-F238E27FC236}">
                <a16:creationId xmlns:a16="http://schemas.microsoft.com/office/drawing/2014/main" id="{730B7C05-281A-EC4A-9B69-2F168459D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290" y="4876293"/>
            <a:ext cx="3048000" cy="1104900"/>
          </a:xfrm>
          <a:prstGeom prst="rect">
            <a:avLst/>
          </a:prstGeom>
        </p:spPr>
      </p:pic>
      <p:sp>
        <p:nvSpPr>
          <p:cNvPr id="10" name="TextBox 9">
            <a:extLst>
              <a:ext uri="{FF2B5EF4-FFF2-40B4-BE49-F238E27FC236}">
                <a16:creationId xmlns:a16="http://schemas.microsoft.com/office/drawing/2014/main" id="{863D37B3-3214-D14B-80C5-2DEA6504BA2D}"/>
              </a:ext>
            </a:extLst>
          </p:cNvPr>
          <p:cNvSpPr txBox="1"/>
          <p:nvPr/>
        </p:nvSpPr>
        <p:spPr>
          <a:xfrm>
            <a:off x="838199" y="2155370"/>
            <a:ext cx="5667103"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~10 minutes interview (in person or via Zoom)</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Working with Duke Multimedia Project Studio (MPS)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a:cs typeface="Arial"/>
              </a:rPr>
              <a:t>Current postdocs and previous postdocs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DUPA members are welcome to participate</a:t>
            </a:r>
          </a:p>
        </p:txBody>
      </p:sp>
      <p:sp>
        <p:nvSpPr>
          <p:cNvPr id="11" name="Rectangle 10">
            <a:extLst>
              <a:ext uri="{FF2B5EF4-FFF2-40B4-BE49-F238E27FC236}">
                <a16:creationId xmlns:a16="http://schemas.microsoft.com/office/drawing/2014/main" id="{DB9DC4E0-60A3-C047-A02A-25B4D5C9DD41}"/>
              </a:ext>
            </a:extLst>
          </p:cNvPr>
          <p:cNvSpPr/>
          <p:nvPr/>
        </p:nvSpPr>
        <p:spPr>
          <a:xfrm>
            <a:off x="8614153" y="6185098"/>
            <a:ext cx="1042273"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Duke MPS</a:t>
            </a:r>
            <a:endParaRPr lang="en-US" sz="1400" dirty="0"/>
          </a:p>
        </p:txBody>
      </p:sp>
    </p:spTree>
    <p:extLst>
      <p:ext uri="{BB962C8B-B14F-4D97-AF65-F5344CB8AC3E}">
        <p14:creationId xmlns:p14="http://schemas.microsoft.com/office/powerpoint/2010/main" val="168937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Upcoming Projects and Events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a:xfrm>
            <a:off x="838200" y="1825625"/>
            <a:ext cx="4530634" cy="2628809"/>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Duke Postdocs presents: Thanksgiving special comedy showcase: "Geez, thanks Covid </a:t>
            </a:r>
            <a:r>
              <a:rPr lang="en-US" dirty="0">
                <a:latin typeface="Arial" panose="020B0604020202020204" pitchFamily="34" charset="0"/>
                <a:ea typeface="+mn-lt"/>
                <a:cs typeface="Arial" panose="020B0604020202020204" pitchFamily="34" charset="0"/>
              </a:rPr>
              <a:t>🙄</a:t>
            </a:r>
            <a:r>
              <a:rPr lang="en-US" dirty="0">
                <a:latin typeface="Arial" panose="020B0604020202020204" pitchFamily="34" charset="0"/>
                <a:cs typeface="Arial" panose="020B0604020202020204" pitchFamily="34" charset="0"/>
              </a:rPr>
              <a:t>!" (11/27)</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A picture containing text, newspaper, posing&#10;&#10;Description automatically generated">
            <a:extLst>
              <a:ext uri="{FF2B5EF4-FFF2-40B4-BE49-F238E27FC236}">
                <a16:creationId xmlns:a16="http://schemas.microsoft.com/office/drawing/2014/main" id="{7F1BD261-1FBF-A045-866E-1805C5220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067" y="1825625"/>
            <a:ext cx="3152503" cy="4728755"/>
          </a:xfrm>
          <a:prstGeom prst="rect">
            <a:avLst/>
          </a:prstGeom>
        </p:spPr>
      </p:pic>
      <p:sp>
        <p:nvSpPr>
          <p:cNvPr id="6" name="Rectangle 5">
            <a:extLst>
              <a:ext uri="{FF2B5EF4-FFF2-40B4-BE49-F238E27FC236}">
                <a16:creationId xmlns:a16="http://schemas.microsoft.com/office/drawing/2014/main" id="{2D064DF4-6548-504B-A0A5-A009179279F9}"/>
              </a:ext>
            </a:extLst>
          </p:cNvPr>
          <p:cNvSpPr/>
          <p:nvPr/>
        </p:nvSpPr>
        <p:spPr>
          <a:xfrm>
            <a:off x="838200" y="3929459"/>
            <a:ext cx="5025065" cy="2762808"/>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800" dirty="0">
                <a:latin typeface="Arial"/>
                <a:cs typeface="Arial"/>
              </a:rPr>
              <a:t>Postdoc Buddy Program : Follow-up survey and re-match</a:t>
            </a:r>
          </a:p>
          <a:p>
            <a:pPr marL="457200" indent="-457200">
              <a:buFont typeface="Arial" panose="020B0604020202020204" pitchFamily="34" charset="0"/>
              <a:buChar char="•"/>
            </a:pPr>
            <a:r>
              <a:rPr lang="en-US" sz="2800" dirty="0">
                <a:latin typeface="Arial"/>
                <a:ea typeface="+mn-lt"/>
                <a:cs typeface="+mn-lt"/>
              </a:rPr>
              <a:t>Live concerts and jam sessions</a:t>
            </a:r>
          </a:p>
          <a:p>
            <a:pPr marL="457200" indent="-457200">
              <a:buFont typeface="Arial" panose="020B0604020202020204" pitchFamily="34" charset="0"/>
              <a:buChar char="•"/>
            </a:pPr>
            <a:r>
              <a:rPr lang="en-US" sz="2800" dirty="0">
                <a:latin typeface="Arial"/>
                <a:ea typeface="+mn-lt"/>
                <a:cs typeface="+mn-lt"/>
              </a:rPr>
              <a:t>International potluck</a:t>
            </a:r>
            <a:endParaRPr lang="en-US"/>
          </a:p>
        </p:txBody>
      </p:sp>
    </p:spTree>
    <p:extLst>
      <p:ext uri="{BB962C8B-B14F-4D97-AF65-F5344CB8AC3E}">
        <p14:creationId xmlns:p14="http://schemas.microsoft.com/office/powerpoint/2010/main" val="22961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14673"/>
            <a:ext cx="10515600" cy="650875"/>
          </a:xfrm>
          <a:solidFill>
            <a:schemeClr val="accent5">
              <a:lumMod val="50000"/>
            </a:schemeClr>
          </a:solidFill>
        </p:spPr>
        <p:txBody>
          <a:bodyPr>
            <a:normAutofit fontScale="90000"/>
          </a:bodyPr>
          <a:lstStyle/>
          <a:p>
            <a:pPr algn="ctr"/>
            <a:r>
              <a:rPr lang="en-US" dirty="0">
                <a:solidFill>
                  <a:schemeClr val="bg1"/>
                </a:solidFill>
              </a:rPr>
              <a:t>Current Members</a:t>
            </a:r>
          </a:p>
        </p:txBody>
      </p:sp>
      <p:pic>
        <p:nvPicPr>
          <p:cNvPr id="5" name="Picture 4" descr="A person smiling for the camera&#10;&#10;Description automatically generated with medium confidence">
            <a:extLst>
              <a:ext uri="{FF2B5EF4-FFF2-40B4-BE49-F238E27FC236}">
                <a16:creationId xmlns:a16="http://schemas.microsoft.com/office/drawing/2014/main" id="{7B65515A-29BF-40BC-910A-8BA5140597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45696" y="743843"/>
            <a:ext cx="1745264" cy="2443369"/>
          </a:xfrm>
          <a:prstGeom prst="rect">
            <a:avLst/>
          </a:prstGeom>
        </p:spPr>
      </p:pic>
      <p:pic>
        <p:nvPicPr>
          <p:cNvPr id="7" name="Picture 6" descr="A picture containing wall, person, indoor, clothing&#10;&#10;Description automatically generated">
            <a:extLst>
              <a:ext uri="{FF2B5EF4-FFF2-40B4-BE49-F238E27FC236}">
                <a16:creationId xmlns:a16="http://schemas.microsoft.com/office/drawing/2014/main" id="{82359FBC-2406-40CF-A251-75C4B9107D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0275"/>
          <a:stretch/>
        </p:blipFill>
        <p:spPr>
          <a:xfrm>
            <a:off x="4627684" y="3880191"/>
            <a:ext cx="2194560" cy="2260059"/>
          </a:xfrm>
          <a:prstGeom prst="rect">
            <a:avLst/>
          </a:prstGeom>
        </p:spPr>
      </p:pic>
      <p:pic>
        <p:nvPicPr>
          <p:cNvPr id="11" name="Picture 10" descr="A person leaning against a brick wall&#10;&#10;Description automatically generated">
            <a:extLst>
              <a:ext uri="{FF2B5EF4-FFF2-40B4-BE49-F238E27FC236}">
                <a16:creationId xmlns:a16="http://schemas.microsoft.com/office/drawing/2014/main" id="{EA5A2F26-697C-4091-8141-C07BABA57D6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57" t="14648" r="28147" b="10099"/>
          <a:stretch/>
        </p:blipFill>
        <p:spPr>
          <a:xfrm rot="5400000">
            <a:off x="994300" y="3992078"/>
            <a:ext cx="2175425" cy="2036285"/>
          </a:xfrm>
          <a:prstGeom prst="rect">
            <a:avLst/>
          </a:prstGeom>
        </p:spPr>
      </p:pic>
      <p:sp>
        <p:nvSpPr>
          <p:cNvPr id="12" name="TextBox 11">
            <a:extLst>
              <a:ext uri="{FF2B5EF4-FFF2-40B4-BE49-F238E27FC236}">
                <a16:creationId xmlns:a16="http://schemas.microsoft.com/office/drawing/2014/main" id="{86BCD46D-9931-4E35-ACBD-2680D6327A44}"/>
              </a:ext>
            </a:extLst>
          </p:cNvPr>
          <p:cNvSpPr txBox="1"/>
          <p:nvPr/>
        </p:nvSpPr>
        <p:spPr>
          <a:xfrm>
            <a:off x="1063870" y="6211669"/>
            <a:ext cx="2787161" cy="646331"/>
          </a:xfrm>
          <a:prstGeom prst="rect">
            <a:avLst/>
          </a:prstGeom>
          <a:noFill/>
        </p:spPr>
        <p:txBody>
          <a:bodyPr wrap="square" rtlCol="0">
            <a:spAutoFit/>
          </a:bodyPr>
          <a:lstStyle/>
          <a:p>
            <a:r>
              <a:rPr lang="en-US" dirty="0" err="1"/>
              <a:t>Dilmini</a:t>
            </a:r>
            <a:r>
              <a:rPr lang="en-US" dirty="0"/>
              <a:t> Wijesinghe (</a:t>
            </a:r>
            <a:r>
              <a:rPr lang="en-US" dirty="0" err="1"/>
              <a:t>Dilmini</a:t>
            </a:r>
            <a:r>
              <a:rPr lang="en-US" dirty="0"/>
              <a:t>)</a:t>
            </a:r>
          </a:p>
          <a:p>
            <a:r>
              <a:rPr lang="en-US" u="sng" dirty="0">
                <a:hlinkClick r:id="rId5"/>
              </a:rPr>
              <a:t>k.wijesinghe@duke.edu</a:t>
            </a:r>
            <a:endParaRPr lang="en-US" u="sng" dirty="0"/>
          </a:p>
        </p:txBody>
      </p:sp>
      <p:sp>
        <p:nvSpPr>
          <p:cNvPr id="13" name="TextBox 12">
            <a:extLst>
              <a:ext uri="{FF2B5EF4-FFF2-40B4-BE49-F238E27FC236}">
                <a16:creationId xmlns:a16="http://schemas.microsoft.com/office/drawing/2014/main" id="{C628AD83-8DD1-466D-9A1B-A539211CAA28}"/>
              </a:ext>
            </a:extLst>
          </p:cNvPr>
          <p:cNvSpPr txBox="1"/>
          <p:nvPr/>
        </p:nvSpPr>
        <p:spPr>
          <a:xfrm>
            <a:off x="4627684" y="6132538"/>
            <a:ext cx="2369014" cy="646331"/>
          </a:xfrm>
          <a:prstGeom prst="rect">
            <a:avLst/>
          </a:prstGeom>
          <a:noFill/>
        </p:spPr>
        <p:txBody>
          <a:bodyPr wrap="square" rtlCol="0">
            <a:spAutoFit/>
          </a:bodyPr>
          <a:lstStyle/>
          <a:p>
            <a:r>
              <a:rPr lang="en-US" dirty="0" err="1"/>
              <a:t>Weijia</a:t>
            </a:r>
            <a:r>
              <a:rPr lang="en-US" dirty="0"/>
              <a:t> </a:t>
            </a:r>
            <a:r>
              <a:rPr lang="en-US" dirty="0" err="1"/>
              <a:t>Su</a:t>
            </a:r>
            <a:r>
              <a:rPr lang="en-US" dirty="0"/>
              <a:t> (</a:t>
            </a:r>
            <a:r>
              <a:rPr lang="en-US" dirty="0" err="1"/>
              <a:t>Weijia</a:t>
            </a:r>
            <a:r>
              <a:rPr lang="en-US" dirty="0"/>
              <a:t>)</a:t>
            </a:r>
          </a:p>
          <a:p>
            <a:r>
              <a:rPr lang="en-US" u="sng" dirty="0">
                <a:hlinkClick r:id="rId6"/>
              </a:rPr>
              <a:t>weijia.su@duke.edu</a:t>
            </a:r>
            <a:endParaRPr lang="en-US" dirty="0"/>
          </a:p>
        </p:txBody>
      </p:sp>
      <p:sp>
        <p:nvSpPr>
          <p:cNvPr id="14" name="TextBox 13">
            <a:extLst>
              <a:ext uri="{FF2B5EF4-FFF2-40B4-BE49-F238E27FC236}">
                <a16:creationId xmlns:a16="http://schemas.microsoft.com/office/drawing/2014/main" id="{2D29D1C5-F472-4EAC-A5F1-9A2B64E6A89F}"/>
              </a:ext>
            </a:extLst>
          </p:cNvPr>
          <p:cNvSpPr txBox="1"/>
          <p:nvPr/>
        </p:nvSpPr>
        <p:spPr>
          <a:xfrm>
            <a:off x="8045696" y="3218409"/>
            <a:ext cx="3127131" cy="646331"/>
          </a:xfrm>
          <a:prstGeom prst="rect">
            <a:avLst/>
          </a:prstGeom>
          <a:noFill/>
        </p:spPr>
        <p:txBody>
          <a:bodyPr wrap="square" rtlCol="0">
            <a:spAutoFit/>
          </a:bodyPr>
          <a:lstStyle/>
          <a:p>
            <a:r>
              <a:rPr lang="en-US" dirty="0"/>
              <a:t>Thomas </a:t>
            </a:r>
            <a:r>
              <a:rPr lang="en-US" dirty="0" err="1"/>
              <a:t>Pomberger</a:t>
            </a:r>
            <a:r>
              <a:rPr lang="en-US" dirty="0"/>
              <a:t> (Thomas)</a:t>
            </a:r>
          </a:p>
          <a:p>
            <a:r>
              <a:rPr lang="en-US" u="sng" dirty="0">
                <a:hlinkClick r:id="rId7"/>
              </a:rPr>
              <a:t>thomas.pomberger@duke.edu</a:t>
            </a:r>
            <a:endParaRPr lang="en-US" dirty="0"/>
          </a:p>
        </p:txBody>
      </p:sp>
      <p:pic>
        <p:nvPicPr>
          <p:cNvPr id="16" name="Picture 15" descr="A person sitting at a table&#10;&#10;Description automatically generated with medium confidence">
            <a:extLst>
              <a:ext uri="{FF2B5EF4-FFF2-40B4-BE49-F238E27FC236}">
                <a16:creationId xmlns:a16="http://schemas.microsoft.com/office/drawing/2014/main" id="{4EFC7BAE-64DD-4998-AB97-56E8136D02D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9504"/>
          <a:stretch/>
        </p:blipFill>
        <p:spPr>
          <a:xfrm>
            <a:off x="1063870" y="739468"/>
            <a:ext cx="1978563" cy="2387378"/>
          </a:xfrm>
          <a:prstGeom prst="rect">
            <a:avLst/>
          </a:prstGeom>
        </p:spPr>
      </p:pic>
      <p:sp>
        <p:nvSpPr>
          <p:cNvPr id="17" name="TextBox 16">
            <a:extLst>
              <a:ext uri="{FF2B5EF4-FFF2-40B4-BE49-F238E27FC236}">
                <a16:creationId xmlns:a16="http://schemas.microsoft.com/office/drawing/2014/main" id="{1653A9AC-ECA3-4858-B50E-77501ED72698}"/>
              </a:ext>
            </a:extLst>
          </p:cNvPr>
          <p:cNvSpPr txBox="1"/>
          <p:nvPr/>
        </p:nvSpPr>
        <p:spPr>
          <a:xfrm>
            <a:off x="1063870" y="3202992"/>
            <a:ext cx="2369527" cy="646331"/>
          </a:xfrm>
          <a:prstGeom prst="rect">
            <a:avLst/>
          </a:prstGeom>
          <a:noFill/>
        </p:spPr>
        <p:txBody>
          <a:bodyPr wrap="square" rtlCol="0">
            <a:spAutoFit/>
          </a:bodyPr>
          <a:lstStyle/>
          <a:p>
            <a:r>
              <a:rPr lang="en-US" dirty="0" err="1"/>
              <a:t>Yutian</a:t>
            </a:r>
            <a:r>
              <a:rPr lang="en-US" dirty="0"/>
              <a:t> Feng (Yutian)</a:t>
            </a:r>
          </a:p>
          <a:p>
            <a:r>
              <a:rPr lang="en-US" u="sng" dirty="0">
                <a:hlinkClick r:id="rId9"/>
              </a:rPr>
              <a:t>yutian.feng@duke.edu</a:t>
            </a:r>
            <a:endParaRPr lang="en-US" dirty="0"/>
          </a:p>
        </p:txBody>
      </p:sp>
      <p:pic>
        <p:nvPicPr>
          <p:cNvPr id="4" name="Picture 3" descr="A person smiling for the camera&#10;&#10;Description automatically generated with medium confidence">
            <a:extLst>
              <a:ext uri="{FF2B5EF4-FFF2-40B4-BE49-F238E27FC236}">
                <a16:creationId xmlns:a16="http://schemas.microsoft.com/office/drawing/2014/main" id="{5CF2F7E4-C073-4F08-9BB8-6579A3098C96}"/>
              </a:ext>
            </a:extLst>
          </p:cNvPr>
          <p:cNvPicPr>
            <a:picLocks noChangeAspect="1"/>
          </p:cNvPicPr>
          <p:nvPr/>
        </p:nvPicPr>
        <p:blipFill rotWithShape="1">
          <a:blip r:embed="rId10">
            <a:extLst>
              <a:ext uri="{28A0092B-C50C-407E-A947-70E740481C1C}">
                <a14:useLocalDpi xmlns:a14="http://schemas.microsoft.com/office/drawing/2010/main" val="0"/>
              </a:ext>
            </a:extLst>
          </a:blip>
          <a:srcRect t="19705"/>
          <a:stretch/>
        </p:blipFill>
        <p:spPr>
          <a:xfrm>
            <a:off x="4627684" y="721493"/>
            <a:ext cx="2198182" cy="2408570"/>
          </a:xfrm>
          <a:prstGeom prst="rect">
            <a:avLst/>
          </a:prstGeom>
        </p:spPr>
      </p:pic>
      <p:sp>
        <p:nvSpPr>
          <p:cNvPr id="15" name="TextBox 14">
            <a:extLst>
              <a:ext uri="{FF2B5EF4-FFF2-40B4-BE49-F238E27FC236}">
                <a16:creationId xmlns:a16="http://schemas.microsoft.com/office/drawing/2014/main" id="{E1675DB8-E17D-4BF7-AD7D-54A13484F443}"/>
              </a:ext>
            </a:extLst>
          </p:cNvPr>
          <p:cNvSpPr txBox="1"/>
          <p:nvPr/>
        </p:nvSpPr>
        <p:spPr>
          <a:xfrm>
            <a:off x="4627684" y="3176280"/>
            <a:ext cx="2612918" cy="646331"/>
          </a:xfrm>
          <a:prstGeom prst="rect">
            <a:avLst/>
          </a:prstGeom>
          <a:noFill/>
        </p:spPr>
        <p:txBody>
          <a:bodyPr wrap="square" rtlCol="0">
            <a:spAutoFit/>
          </a:bodyPr>
          <a:lstStyle/>
          <a:p>
            <a:r>
              <a:rPr lang="en-US" dirty="0"/>
              <a:t>Atefeh Ghazavi (Aty)</a:t>
            </a:r>
          </a:p>
          <a:p>
            <a:r>
              <a:rPr lang="en-US" u="sng" dirty="0">
                <a:hlinkClick r:id="rId11"/>
              </a:rPr>
              <a:t>Atefeh.ghazavi@duke.edu</a:t>
            </a:r>
            <a:endParaRPr lang="en-US" dirty="0"/>
          </a:p>
        </p:txBody>
      </p:sp>
      <p:pic>
        <p:nvPicPr>
          <p:cNvPr id="20" name="Picture 19" descr="A person smiling for the camera&#10;&#10;Description automatically generated with low confidence">
            <a:extLst>
              <a:ext uri="{FF2B5EF4-FFF2-40B4-BE49-F238E27FC236}">
                <a16:creationId xmlns:a16="http://schemas.microsoft.com/office/drawing/2014/main" id="{2E7C9E5D-6F79-4A17-BA08-8CD6C47AA6A0}"/>
              </a:ext>
            </a:extLst>
          </p:cNvPr>
          <p:cNvPicPr>
            <a:picLocks noChangeAspect="1"/>
          </p:cNvPicPr>
          <p:nvPr/>
        </p:nvPicPr>
        <p:blipFill rotWithShape="1">
          <a:blip r:embed="rId12">
            <a:extLst>
              <a:ext uri="{28A0092B-C50C-407E-A947-70E740481C1C}">
                <a14:useLocalDpi xmlns:a14="http://schemas.microsoft.com/office/drawing/2010/main" val="0"/>
              </a:ext>
            </a:extLst>
          </a:blip>
          <a:srcRect b="6038"/>
          <a:stretch/>
        </p:blipFill>
        <p:spPr>
          <a:xfrm>
            <a:off x="8045696" y="3862824"/>
            <a:ext cx="1617593" cy="2294793"/>
          </a:xfrm>
          <a:prstGeom prst="rect">
            <a:avLst/>
          </a:prstGeom>
        </p:spPr>
      </p:pic>
      <p:sp>
        <p:nvSpPr>
          <p:cNvPr id="21" name="TextBox 20">
            <a:extLst>
              <a:ext uri="{FF2B5EF4-FFF2-40B4-BE49-F238E27FC236}">
                <a16:creationId xmlns:a16="http://schemas.microsoft.com/office/drawing/2014/main" id="{8A031F1F-5508-4E9A-BD16-4E3A5044AAEB}"/>
              </a:ext>
            </a:extLst>
          </p:cNvPr>
          <p:cNvSpPr txBox="1"/>
          <p:nvPr/>
        </p:nvSpPr>
        <p:spPr>
          <a:xfrm>
            <a:off x="8045696" y="6211669"/>
            <a:ext cx="3152041" cy="646331"/>
          </a:xfrm>
          <a:prstGeom prst="rect">
            <a:avLst/>
          </a:prstGeom>
          <a:noFill/>
        </p:spPr>
        <p:txBody>
          <a:bodyPr wrap="square" rtlCol="0">
            <a:spAutoFit/>
          </a:bodyPr>
          <a:lstStyle/>
          <a:p>
            <a:r>
              <a:rPr lang="en-US" dirty="0"/>
              <a:t>Belén Cortés-Llanos (Belen)</a:t>
            </a:r>
          </a:p>
          <a:p>
            <a:r>
              <a:rPr lang="en-US" u="sng" dirty="0">
                <a:hlinkClick r:id="rId13"/>
              </a:rPr>
              <a:t>belen.cortes.llanos@duke.edu</a:t>
            </a:r>
            <a:endParaRPr lang="en-US" u="sng" dirty="0"/>
          </a:p>
        </p:txBody>
      </p:sp>
    </p:spTree>
    <p:extLst>
      <p:ext uri="{BB962C8B-B14F-4D97-AF65-F5344CB8AC3E}">
        <p14:creationId xmlns:p14="http://schemas.microsoft.com/office/powerpoint/2010/main" val="273957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We need new members!!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a:xfrm>
            <a:off x="838200" y="1825625"/>
            <a:ext cx="10515600" cy="4583488"/>
          </a:xfrm>
        </p:spPr>
        <p:txBody>
          <a:bodyPr>
            <a:normAutofit lnSpcReduction="10000"/>
          </a:bodyPr>
          <a:lstStyle/>
          <a:p>
            <a:pPr marL="0" indent="0" algn="ctr">
              <a:buNone/>
            </a:pPr>
            <a:r>
              <a:rPr lang="en-US" dirty="0"/>
              <a:t>DUPA International Committee</a:t>
            </a:r>
          </a:p>
          <a:p>
            <a:r>
              <a:rPr lang="en-US" dirty="0"/>
              <a:t>Our mission: we represent and advocate for international postdocs at Duke.</a:t>
            </a:r>
          </a:p>
          <a:p>
            <a:r>
              <a:rPr lang="en-US" dirty="0"/>
              <a:t>What we do: we organize fun events for international postdocs and their families (potluck, picnic, game night, local tours, hiking trips, etc.), and help international postdocs navigate their life and work at Duke. </a:t>
            </a:r>
          </a:p>
          <a:p>
            <a:r>
              <a:rPr lang="en-US" dirty="0"/>
              <a:t>What we expect of new members: an hour or 2 per week of your free time to help us produce better events! </a:t>
            </a:r>
          </a:p>
          <a:p>
            <a:r>
              <a:rPr lang="en-US" dirty="0"/>
              <a:t>International postdocs make up more than half of postdocs at Duke, so we need more representations and diversity! </a:t>
            </a:r>
          </a:p>
        </p:txBody>
      </p:sp>
    </p:spTree>
    <p:extLst>
      <p:ext uri="{BB962C8B-B14F-4D97-AF65-F5344CB8AC3E}">
        <p14:creationId xmlns:p14="http://schemas.microsoft.com/office/powerpoint/2010/main" val="211877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Outreach – Claudia Gonzalez-Hunt, Daniel Luo, &amp; </a:t>
            </a:r>
            <a:r>
              <a:rPr lang="en-US" b="1" dirty="0" err="1">
                <a:latin typeface="Arial" panose="020B0604020202020204" pitchFamily="34" charset="0"/>
                <a:cs typeface="Arial" panose="020B0604020202020204" pitchFamily="34" charset="0"/>
              </a:rPr>
              <a:t>Aty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Ghazavi</a:t>
            </a:r>
            <a:endParaRPr lang="en-US" b="1"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295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76EA-7711-46DA-9ECF-1EE3E7F5275F}"/>
              </a:ext>
            </a:extLst>
          </p:cNvPr>
          <p:cNvSpPr>
            <a:spLocks noGrp="1"/>
          </p:cNvSpPr>
          <p:nvPr>
            <p:ph type="title"/>
          </p:nvPr>
        </p:nvSpPr>
        <p:spPr/>
        <p:txBody>
          <a:bodyPr/>
          <a:lstStyle/>
          <a:p>
            <a:pPr algn="r"/>
            <a:r>
              <a:rPr lang="en-US" dirty="0"/>
              <a:t>Upcoming Events</a:t>
            </a:r>
          </a:p>
        </p:txBody>
      </p:sp>
      <p:sp>
        <p:nvSpPr>
          <p:cNvPr id="3" name="TextBox 2">
            <a:extLst>
              <a:ext uri="{FF2B5EF4-FFF2-40B4-BE49-F238E27FC236}">
                <a16:creationId xmlns:a16="http://schemas.microsoft.com/office/drawing/2014/main" id="{037CA779-62B1-46AD-B1A5-15D0CE3AA29F}"/>
              </a:ext>
            </a:extLst>
          </p:cNvPr>
          <p:cNvSpPr txBox="1"/>
          <p:nvPr/>
        </p:nvSpPr>
        <p:spPr>
          <a:xfrm>
            <a:off x="838200" y="2075330"/>
            <a:ext cx="10878519" cy="1815882"/>
          </a:xfrm>
          <a:prstGeom prst="rect">
            <a:avLst/>
          </a:prstGeom>
          <a:noFill/>
        </p:spPr>
        <p:txBody>
          <a:bodyPr wrap="square" lIns="91440" tIns="45720" rIns="91440" bIns="45720" anchor="t">
            <a:spAutoFit/>
          </a:bodyPr>
          <a:lstStyle/>
          <a:p>
            <a:pPr marL="800100" lvl="1" indent="-34290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TED-style research showcase – “Postdoc Research Soapbox 2021”</a:t>
            </a:r>
          </a:p>
          <a:p>
            <a:pPr marL="800100" lvl="1" indent="-342900">
              <a:buFont typeface="Arial" panose="020B0604020202020204" pitchFamily="34" charset="0"/>
              <a:buChar char="•"/>
            </a:pPr>
            <a:endParaRPr lang="en-US" sz="2800" dirty="0">
              <a:latin typeface="Calibri" panose="020F0502020204030204" pitchFamily="34" charset="0"/>
              <a:ea typeface="Times New Roman" panose="02020603050405020304" pitchFamily="18" charset="0"/>
            </a:endParaRPr>
          </a:p>
          <a:p>
            <a:pPr marL="800100" lvl="1" indent="-342900">
              <a:buFont typeface="Arial" panose="020B0604020202020204" pitchFamily="34" charset="0"/>
              <a:buChar char="•"/>
            </a:pPr>
            <a:endParaRPr lang="en-US" sz="2800" dirty="0">
              <a:latin typeface="Calibri" panose="020F0502020204030204" pitchFamily="34" charset="0"/>
              <a:ea typeface="Times New Roman" panose="02020603050405020304" pitchFamily="18" charset="0"/>
            </a:endParaRPr>
          </a:p>
          <a:p>
            <a:pPr marL="800100" lvl="1" indent="-34290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Durham Tech “Hidden Curriculum” workshop</a:t>
            </a:r>
          </a:p>
        </p:txBody>
      </p:sp>
      <p:pic>
        <p:nvPicPr>
          <p:cNvPr id="4" name="Picture 2" descr="Duke University Postdoctoral Association">
            <a:extLst>
              <a:ext uri="{FF2B5EF4-FFF2-40B4-BE49-F238E27FC236}">
                <a16:creationId xmlns:a16="http://schemas.microsoft.com/office/drawing/2014/main" id="{02772DF7-DB36-304E-B797-5B87CBFEF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790"/>
          <a:stretch/>
        </p:blipFill>
        <p:spPr bwMode="auto">
          <a:xfrm>
            <a:off x="228601" y="177465"/>
            <a:ext cx="4110924" cy="107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DB2A76-BD3E-134A-9DA4-A7CB907840B6}"/>
              </a:ext>
            </a:extLst>
          </p:cNvPr>
          <p:cNvSpPr>
            <a:spLocks noGrp="1"/>
          </p:cNvSpPr>
          <p:nvPr>
            <p:ph type="title"/>
          </p:nvPr>
        </p:nvSpPr>
        <p:spPr>
          <a:xfrm>
            <a:off x="1447799" y="79218"/>
            <a:ext cx="10515600" cy="1325563"/>
          </a:xfrm>
        </p:spPr>
        <p:txBody>
          <a:bodyPr/>
          <a:lstStyle/>
          <a:p>
            <a:pPr algn="r"/>
            <a:r>
              <a:rPr lang="en-US" dirty="0"/>
              <a:t>Postdoc Research Soapbox 2021</a:t>
            </a:r>
          </a:p>
        </p:txBody>
      </p:sp>
      <p:sp>
        <p:nvSpPr>
          <p:cNvPr id="7" name="TextBox 6">
            <a:extLst>
              <a:ext uri="{FF2B5EF4-FFF2-40B4-BE49-F238E27FC236}">
                <a16:creationId xmlns:a16="http://schemas.microsoft.com/office/drawing/2014/main" id="{E596893B-FE75-3D47-902B-485B06BAF31B}"/>
              </a:ext>
            </a:extLst>
          </p:cNvPr>
          <p:cNvSpPr txBox="1"/>
          <p:nvPr/>
        </p:nvSpPr>
        <p:spPr>
          <a:xfrm>
            <a:off x="768532" y="1668163"/>
            <a:ext cx="10447215" cy="4893647"/>
          </a:xfrm>
          <a:prstGeom prst="rect">
            <a:avLst/>
          </a:prstGeom>
          <a:noFill/>
        </p:spPr>
        <p:txBody>
          <a:bodyPr wrap="square" rtlCol="0">
            <a:spAutoFit/>
          </a:bodyPr>
          <a:lstStyle/>
          <a:p>
            <a:pPr marL="742950" lvl="1" indent="-285750">
              <a:buFont typeface="Arial" panose="020B0604020202020204" pitchFamily="34" charset="0"/>
              <a:buChar char="•"/>
            </a:pPr>
            <a:r>
              <a:rPr lang="en-US" sz="2800" b="1" dirty="0">
                <a:latin typeface="Calibri" panose="020F0502020204030204" pitchFamily="34" charset="0"/>
                <a:ea typeface="Times New Roman" panose="02020603050405020304" pitchFamily="18" charset="0"/>
              </a:rPr>
              <a:t>This Thursday! </a:t>
            </a:r>
            <a:r>
              <a:rPr lang="en-US" sz="2800" dirty="0">
                <a:latin typeface="Calibri" panose="020F0502020204030204" pitchFamily="34" charset="0"/>
                <a:ea typeface="Times New Roman" panose="02020603050405020304" pitchFamily="18" charset="0"/>
              </a:rPr>
              <a:t>Dec 2</a:t>
            </a:r>
            <a:r>
              <a:rPr lang="en-US" sz="2800" baseline="30000" dirty="0">
                <a:latin typeface="Calibri" panose="020F0502020204030204" pitchFamily="34" charset="0"/>
                <a:ea typeface="Times New Roman" panose="02020603050405020304" pitchFamily="18" charset="0"/>
              </a:rPr>
              <a:t>nd</a:t>
            </a:r>
            <a:r>
              <a:rPr lang="en-US" sz="2800" dirty="0">
                <a:latin typeface="Calibri" panose="020F0502020204030204" pitchFamily="34" charset="0"/>
                <a:ea typeface="Times New Roman" panose="02020603050405020304" pitchFamily="18" charset="0"/>
              </a:rPr>
              <a:t> 12pm </a:t>
            </a:r>
            <a:r>
              <a:rPr lang="en-US" sz="2800" dirty="0">
                <a:effectLst/>
                <a:latin typeface="Calibri" panose="020F0502020204030204" pitchFamily="34" charset="0"/>
                <a:ea typeface="Times New Roman" panose="02020603050405020304" pitchFamily="18" charset="0"/>
              </a:rPr>
              <a:t>Jones 143. Postdocs do a 10–15-minute TED-style presentation about their research for a general audience. Open to all! Hybrid virtual and in person. </a:t>
            </a:r>
            <a:r>
              <a:rPr lang="en-US" sz="2800" i="1" dirty="0">
                <a:effectLst/>
                <a:latin typeface="Calibri" panose="020F0502020204030204" pitchFamily="34" charset="0"/>
                <a:ea typeface="Times New Roman" panose="02020603050405020304" pitchFamily="18" charset="0"/>
              </a:rPr>
              <a:t>Refreshments to follow </a:t>
            </a:r>
            <a:r>
              <a:rPr lang="en-US" u="sng" dirty="0">
                <a:hlinkClick r:id="rId2"/>
              </a:rPr>
              <a:t>https://duke.qualtrics.com/jfe/form/SV_29uhzVe9cRS2nDo</a:t>
            </a:r>
            <a:endParaRPr lang="en-US" sz="2800" i="1" dirty="0">
              <a:effectLst/>
              <a:latin typeface="Calibri" panose="020F0502020204030204" pitchFamily="34" charset="0"/>
              <a:ea typeface="Times New Roman" panose="02020603050405020304" pitchFamily="18" charset="0"/>
            </a:endParaRPr>
          </a:p>
          <a:p>
            <a:pPr marL="742950" lvl="1" indent="-285750">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endParaRPr>
          </a:p>
          <a:p>
            <a:pPr marL="742950" lvl="1" indent="-285750">
              <a:buFont typeface="Arial" panose="020B0604020202020204" pitchFamily="34" charset="0"/>
              <a:buChar char="•"/>
            </a:pPr>
            <a:r>
              <a:rPr lang="en-US" sz="2800" dirty="0">
                <a:latin typeface="Calibri" panose="020F0502020204030204" pitchFamily="34" charset="0"/>
              </a:rPr>
              <a:t>Speaker list: </a:t>
            </a:r>
          </a:p>
          <a:p>
            <a:pPr marL="1200150" lvl="2" indent="-285750">
              <a:buFont typeface="Arial" panose="020B0604020202020204" pitchFamily="34" charset="0"/>
              <a:buChar char="•"/>
            </a:pPr>
            <a:r>
              <a:rPr lang="en-US" dirty="0"/>
              <a:t>Elchanan Solomon: "Are Machines Visual Learners? The Mathematics of Perception“</a:t>
            </a:r>
          </a:p>
          <a:p>
            <a:pPr marL="1200150" lvl="2" indent="-285750">
              <a:buFont typeface="Arial" panose="020B0604020202020204" pitchFamily="34" charset="0"/>
              <a:buChar char="•"/>
            </a:pPr>
            <a:r>
              <a:rPr lang="en-US" dirty="0"/>
              <a:t>Stacey Robinson: @</a:t>
            </a:r>
            <a:r>
              <a:rPr lang="en-US" dirty="0" err="1"/>
              <a:t>slrobincyte</a:t>
            </a:r>
            <a:r>
              <a:rPr lang="en-US" dirty="0"/>
              <a:t> (twitter) "Your Brain on Binge: How Alcohol Changes Stress and Anxiety“</a:t>
            </a:r>
          </a:p>
          <a:p>
            <a:pPr marL="1200150" lvl="2" indent="-285750">
              <a:buFont typeface="Arial" panose="020B0604020202020204" pitchFamily="34" charset="0"/>
              <a:buChar char="•"/>
            </a:pPr>
            <a:r>
              <a:rPr lang="en-US" dirty="0"/>
              <a:t>Elizabeth Hughes: @</a:t>
            </a:r>
            <a:r>
              <a:rPr lang="en-US" dirty="0" err="1"/>
              <a:t>eliz_bear</a:t>
            </a:r>
            <a:r>
              <a:rPr lang="en-US" dirty="0"/>
              <a:t> (twitter) "Using a mucus-loving microbe to improve cancer treatment“</a:t>
            </a:r>
          </a:p>
          <a:p>
            <a:pPr marL="1200150" lvl="2" indent="-285750">
              <a:buFont typeface="Arial" panose="020B0604020202020204" pitchFamily="34" charset="0"/>
              <a:buChar char="•"/>
            </a:pPr>
            <a:r>
              <a:rPr lang="en-US" dirty="0"/>
              <a:t>Daniel Wieczynski: @</a:t>
            </a:r>
            <a:r>
              <a:rPr lang="en-US" dirty="0" err="1"/>
              <a:t>danwieczynski</a:t>
            </a:r>
            <a:r>
              <a:rPr lang="en-US" dirty="0"/>
              <a:t> (twitter) "Climate change under the microscope“</a:t>
            </a:r>
          </a:p>
          <a:p>
            <a:pPr marL="1200150" lvl="2" indent="-285750">
              <a:buFont typeface="Arial" panose="020B0604020202020204" pitchFamily="34" charset="0"/>
              <a:buChar char="•"/>
            </a:pPr>
            <a:r>
              <a:rPr lang="en-US" dirty="0"/>
              <a:t>Juhi Samal: @</a:t>
            </a:r>
            <a:r>
              <a:rPr lang="en-US" dirty="0" err="1"/>
              <a:t>JuhiSamal</a:t>
            </a:r>
            <a:r>
              <a:rPr lang="en-US" dirty="0"/>
              <a:t> (twitter) “Sweet crosstalk in the brain: A peek into brain's sugary secrets”</a:t>
            </a:r>
          </a:p>
          <a:p>
            <a:pPr marL="1200150" lvl="2" indent="-285750">
              <a:buFont typeface="Arial" panose="020B0604020202020204" pitchFamily="34" charset="0"/>
              <a:buChar char="•"/>
            </a:pPr>
            <a:r>
              <a:rPr lang="en-US" dirty="0"/>
              <a:t>Matthew Tillman: “Love your enemies: finding therapeutics in your gut microbiome” (edited) </a:t>
            </a:r>
            <a:endParaRPr lang="en-US" sz="2800" dirty="0"/>
          </a:p>
        </p:txBody>
      </p:sp>
      <p:pic>
        <p:nvPicPr>
          <p:cNvPr id="8" name="Picture 2" descr="Duke University Postdoctoral Association">
            <a:extLst>
              <a:ext uri="{FF2B5EF4-FFF2-40B4-BE49-F238E27FC236}">
                <a16:creationId xmlns:a16="http://schemas.microsoft.com/office/drawing/2014/main" id="{6FBFDBDB-65AA-454B-BF4D-4041607F4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790"/>
          <a:stretch/>
        </p:blipFill>
        <p:spPr bwMode="auto">
          <a:xfrm>
            <a:off x="228601" y="177465"/>
            <a:ext cx="4110924" cy="107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7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D3C5AA-E602-5643-9605-2EB9208F3174}"/>
              </a:ext>
            </a:extLst>
          </p:cNvPr>
          <p:cNvSpPr>
            <a:spLocks noGrp="1"/>
          </p:cNvSpPr>
          <p:nvPr>
            <p:ph type="title"/>
          </p:nvPr>
        </p:nvSpPr>
        <p:spPr>
          <a:xfrm>
            <a:off x="838200" y="365125"/>
            <a:ext cx="10515600" cy="1325563"/>
          </a:xfrm>
        </p:spPr>
        <p:txBody>
          <a:bodyPr/>
          <a:lstStyle/>
          <a:p>
            <a:pPr algn="r"/>
            <a:r>
              <a:rPr lang="en-US" dirty="0"/>
              <a:t>Durham Tech Event: </a:t>
            </a:r>
            <a:br>
              <a:rPr lang="en-US" dirty="0"/>
            </a:br>
            <a:r>
              <a:rPr lang="en-US" dirty="0"/>
              <a:t>“The Hidden Curriculum”</a:t>
            </a:r>
          </a:p>
        </p:txBody>
      </p:sp>
      <p:sp>
        <p:nvSpPr>
          <p:cNvPr id="7" name="TextBox 6">
            <a:extLst>
              <a:ext uri="{FF2B5EF4-FFF2-40B4-BE49-F238E27FC236}">
                <a16:creationId xmlns:a16="http://schemas.microsoft.com/office/drawing/2014/main" id="{EAA3DDC7-E28A-5540-99D5-F8A90E3FD692}"/>
              </a:ext>
            </a:extLst>
          </p:cNvPr>
          <p:cNvSpPr txBox="1"/>
          <p:nvPr/>
        </p:nvSpPr>
        <p:spPr>
          <a:xfrm>
            <a:off x="838200" y="1814671"/>
            <a:ext cx="10447215" cy="5109091"/>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800" dirty="0"/>
              <a:t>First week of February 2022 (tentative), likely in person</a:t>
            </a:r>
          </a:p>
          <a:p>
            <a:pPr lvl="1"/>
            <a:endParaRPr lang="en-US" sz="2800" dirty="0"/>
          </a:p>
          <a:p>
            <a:pPr marL="742950" lvl="1" indent="-285750">
              <a:buFont typeface="Arial" panose="020B0604020202020204" pitchFamily="34" charset="0"/>
              <a:buChar char="•"/>
            </a:pPr>
            <a:r>
              <a:rPr lang="en-US" sz="2800" dirty="0"/>
              <a:t>Present to Durham Tech students about all the things no one tells you about regarding undergraduate research, getting into grad school, etc.</a:t>
            </a:r>
          </a:p>
          <a:p>
            <a:pPr lvl="1"/>
            <a:endParaRPr lang="en-US" sz="2800" dirty="0"/>
          </a:p>
          <a:p>
            <a:pPr marL="742950" lvl="1" indent="-285750">
              <a:buFont typeface="Arial" panose="020B0604020202020204" pitchFamily="34" charset="0"/>
              <a:buChar char="•"/>
            </a:pPr>
            <a:r>
              <a:rPr lang="en-US" sz="2800" dirty="0"/>
              <a:t>Looking for panelists/presenters/organizers</a:t>
            </a:r>
          </a:p>
          <a:p>
            <a:pPr lvl="1"/>
            <a:endParaRPr lang="en-US" sz="2800" dirty="0"/>
          </a:p>
          <a:p>
            <a:pPr marL="742950" lvl="1" indent="-285750">
              <a:buFont typeface="Arial" panose="020B0604020202020204" pitchFamily="34" charset="0"/>
              <a:buChar char="•"/>
            </a:pPr>
            <a:r>
              <a:rPr lang="en-US" sz="2800" dirty="0"/>
              <a:t>Interested? Contact </a:t>
            </a:r>
            <a:r>
              <a:rPr lang="en-US" sz="2800" dirty="0">
                <a:hlinkClick r:id="rId2"/>
              </a:rPr>
              <a:t>claudia.gonzalez@duke.edu</a:t>
            </a:r>
            <a:r>
              <a:rPr lang="en-US" sz="2800" dirty="0"/>
              <a:t>, </a:t>
            </a:r>
            <a:r>
              <a:rPr lang="en-US" sz="2800" dirty="0">
                <a:hlinkClick r:id="rId3"/>
              </a:rPr>
              <a:t>Briana.simms@duke.edu</a:t>
            </a:r>
            <a:r>
              <a:rPr lang="en-US" sz="2800" dirty="0"/>
              <a:t> </a:t>
            </a:r>
          </a:p>
          <a:p>
            <a:pPr marL="285750" marR="0" indent="-285750">
              <a:spcBef>
                <a:spcPts val="0"/>
              </a:spcBef>
              <a:spcAft>
                <a:spcPts val="0"/>
              </a:spcAft>
              <a:buFont typeface="Arial" panose="020B0604020202020204" pitchFamily="34" charset="0"/>
              <a:buChar char="•"/>
            </a:pPr>
            <a:endParaRPr lang="en-US" sz="2800" dirty="0"/>
          </a:p>
          <a:p>
            <a:pPr marL="285750" marR="0" indent="-285750">
              <a:spcBef>
                <a:spcPts val="0"/>
              </a:spcBef>
              <a:spcAft>
                <a:spcPts val="0"/>
              </a:spcAft>
              <a:buFont typeface="Arial" panose="020B0604020202020204" pitchFamily="34" charset="0"/>
              <a:buChar char="•"/>
            </a:pPr>
            <a:endParaRPr lang="en-US" dirty="0"/>
          </a:p>
        </p:txBody>
      </p:sp>
      <p:pic>
        <p:nvPicPr>
          <p:cNvPr id="8" name="Picture 2" descr="Duke University Postdoctoral Association">
            <a:extLst>
              <a:ext uri="{FF2B5EF4-FFF2-40B4-BE49-F238E27FC236}">
                <a16:creationId xmlns:a16="http://schemas.microsoft.com/office/drawing/2014/main" id="{F074C0CA-2B40-C948-BF75-670623C029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790"/>
          <a:stretch/>
        </p:blipFill>
        <p:spPr bwMode="auto">
          <a:xfrm>
            <a:off x="228601" y="177465"/>
            <a:ext cx="4110924" cy="107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0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02852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08105"/>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Professional Development</a:t>
            </a:r>
          </a:p>
          <a:p>
            <a:pPr algn="r"/>
            <a:r>
              <a:rPr lang="en-US" sz="2400" dirty="0">
                <a:latin typeface="Arial" panose="020B0604020202020204" pitchFamily="34" charset="0"/>
                <a:cs typeface="Arial" panose="020B0604020202020204" pitchFamily="34" charset="0"/>
              </a:rPr>
              <a:t>Susanna Brantley</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Susanna.Brantley@duke.edu</a:t>
            </a: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9" name="Content Placeholder 5">
            <a:extLst>
              <a:ext uri="{FF2B5EF4-FFF2-40B4-BE49-F238E27FC236}">
                <a16:creationId xmlns:a16="http://schemas.microsoft.com/office/drawing/2014/main" id="{BA7C317E-6B3D-6947-8910-9B2C8C44A2F7}"/>
              </a:ext>
            </a:extLst>
          </p:cNvPr>
          <p:cNvSpPr txBox="1">
            <a:spLocks/>
          </p:cNvSpPr>
          <p:nvPr/>
        </p:nvSpPr>
        <p:spPr>
          <a:xfrm>
            <a:off x="308225" y="2187020"/>
            <a:ext cx="11548997" cy="32063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Practice Job Talks + Postdoc Seminar Series</a:t>
            </a:r>
          </a:p>
          <a:p>
            <a:pPr algn="l"/>
            <a:r>
              <a:rPr lang="en-US" sz="2800" dirty="0"/>
              <a:t>	Sign up here: </a:t>
            </a:r>
            <a:r>
              <a:rPr lang="en-US" sz="2800" dirty="0">
                <a:hlinkClick r:id="rId4"/>
              </a:rPr>
              <a:t>https://forms.gle/uD25N2s5YKqM46pr6</a:t>
            </a:r>
            <a:endParaRPr lang="en-US" sz="2800" dirty="0"/>
          </a:p>
          <a:p>
            <a:pPr algn="l"/>
            <a:endParaRPr lang="en-US" sz="2800" dirty="0"/>
          </a:p>
          <a:p>
            <a:pPr algn="l"/>
            <a:r>
              <a:rPr lang="en-US" sz="2800" b="1" dirty="0"/>
              <a:t>Academic Job Search Series</a:t>
            </a:r>
            <a:r>
              <a:rPr lang="en-US" sz="2800" dirty="0"/>
              <a:t> - Leadership and Management in the Lab</a:t>
            </a:r>
            <a:br>
              <a:rPr lang="en-US" sz="2800" b="1" dirty="0"/>
            </a:br>
            <a:r>
              <a:rPr lang="en-US" sz="2800" b="1" dirty="0"/>
              <a:t>	</a:t>
            </a:r>
            <a:r>
              <a:rPr lang="en-US" sz="2800" dirty="0"/>
              <a:t>WHEN: Tues Dec 7, 11 am - 12 pm</a:t>
            </a:r>
            <a:br>
              <a:rPr lang="en-US" sz="2800" dirty="0"/>
            </a:br>
            <a:r>
              <a:rPr lang="en-US" sz="2800" dirty="0"/>
              <a:t>	REGISTER: </a:t>
            </a:r>
            <a:r>
              <a:rPr lang="en-US" sz="2800" dirty="0">
                <a:hlinkClick r:id="rId5"/>
              </a:rPr>
              <a:t>https://duke.qualtrics.com/jfe/form/SV_08k6eZWWL9LMpzE</a:t>
            </a:r>
            <a:endParaRPr lang="en-US" sz="2800" dirty="0"/>
          </a:p>
          <a:p>
            <a:pPr algn="l"/>
            <a:r>
              <a:rPr lang="en-US" sz="2800" dirty="0"/>
              <a:t> </a:t>
            </a:r>
          </a:p>
        </p:txBody>
      </p:sp>
    </p:spTree>
    <p:extLst>
      <p:ext uri="{BB962C8B-B14F-4D97-AF65-F5344CB8AC3E}">
        <p14:creationId xmlns:p14="http://schemas.microsoft.com/office/powerpoint/2010/main" val="421607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December 1,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a:t>
            </a:r>
            <a:r>
              <a:rPr lang="en-US" b="1" dirty="0">
                <a:latin typeface="Arial" panose="020B0604020202020204" pitchFamily="34" charset="0"/>
                <a:cs typeface="Arial" panose="020B0604020202020204" pitchFamily="34" charset="0"/>
              </a:rPr>
              <a:t>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a:t>
            </a:r>
            <a:r>
              <a:rPr lang="en-US" b="1" dirty="0">
                <a:latin typeface="Arial" panose="020B0604020202020204" pitchFamily="34" charset="0"/>
                <a:cs typeface="Arial" panose="020B0604020202020204" pitchFamily="34" charset="0"/>
              </a:rPr>
              <a:t>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a:t>
            </a:r>
            <a:r>
              <a:rPr lang="en-US" b="1" dirty="0">
                <a:latin typeface="Arial" panose="020B0604020202020204" pitchFamily="34" charset="0"/>
                <a:cs typeface="Arial" panose="020B0604020202020204" pitchFamily="34" charset="0"/>
              </a:rPr>
              <a:t>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42948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8627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66747" y="1970549"/>
            <a:ext cx="11458505" cy="4031873"/>
          </a:xfrm>
          <a:prstGeom prst="rect">
            <a:avLst/>
          </a:prstGeom>
          <a:noFill/>
        </p:spPr>
        <p:txBody>
          <a:bodyPr wrap="square" rtlCol="0">
            <a:spAutoFit/>
          </a:bodyPr>
          <a:lstStyle/>
          <a:p>
            <a:pPr>
              <a:spcAft>
                <a:spcPts val="600"/>
              </a:spcAft>
            </a:pPr>
            <a:r>
              <a:rPr lang="en-US" sz="2400" b="1" dirty="0">
                <a:latin typeface="Arial" panose="020B0604020202020204" pitchFamily="34" charset="0"/>
                <a:cs typeface="Arial" panose="020B0604020202020204" pitchFamily="34" charset="0"/>
              </a:rPr>
              <a:t>Upcoming Service Opportunities:</a:t>
            </a:r>
          </a:p>
          <a:p>
            <a:pPr>
              <a:spcAft>
                <a:spcPts val="600"/>
              </a:spcAft>
            </a:pPr>
            <a:endParaRPr lang="en-US" sz="2400" u="sng" dirty="0">
              <a:latin typeface="Arial" panose="020B0604020202020204" pitchFamily="34" charset="0"/>
              <a:cs typeface="Arial" panose="020B0604020202020204" pitchFamily="34" charset="0"/>
            </a:endParaRPr>
          </a:p>
          <a:p>
            <a:pPr>
              <a:spcAft>
                <a:spcPts val="600"/>
              </a:spcAft>
            </a:pPr>
            <a:r>
              <a:rPr lang="en-US" sz="2400" dirty="0">
                <a:hlinkClick r:id="rId4" tooltip="https://activategood.org/opportunity/6204#tab-what"/>
              </a:rPr>
              <a:t>Aids prevention and Awareness</a:t>
            </a:r>
            <a:r>
              <a:rPr lang="en-US" sz="2400" dirty="0"/>
              <a:t> in Raleigh 12/4</a:t>
            </a:r>
          </a:p>
          <a:p>
            <a:pPr>
              <a:spcAft>
                <a:spcPts val="600"/>
              </a:spcAft>
            </a:pPr>
            <a:r>
              <a:rPr lang="en-US" sz="2400" dirty="0">
                <a:hlinkClick r:id="rId5" tooltip="https://activategood.org/opportunity/6052#tab-what"/>
              </a:rPr>
              <a:t>Garden Clean-up</a:t>
            </a:r>
            <a:r>
              <a:rPr lang="en-US" sz="2400" dirty="0"/>
              <a:t> in Hillsborough 12/11 </a:t>
            </a:r>
          </a:p>
          <a:p>
            <a:pPr>
              <a:spcAft>
                <a:spcPts val="600"/>
              </a:spcAft>
            </a:pPr>
            <a:r>
              <a:rPr lang="en-US" sz="2400" dirty="0">
                <a:hlinkClick r:id="rId6" tooltip="https://activategood.org/opportunity/6101#tab-shifts"/>
              </a:rPr>
              <a:t>Food Sorting</a:t>
            </a:r>
            <a:r>
              <a:rPr lang="en-US" sz="2400" dirty="0"/>
              <a:t> in Durham 12/16. </a:t>
            </a: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r>
              <a:rPr lang="en-US" sz="2400" dirty="0">
                <a:solidFill>
                  <a:srgbClr val="0070C0"/>
                </a:solidFill>
                <a:latin typeface="Arial" panose="020B0604020202020204" pitchFamily="34" charset="0"/>
                <a:cs typeface="Arial" panose="020B0604020202020204" pitchFamily="34" charset="0"/>
              </a:rPr>
              <a:t>Looking for a co-chair!</a:t>
            </a: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77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21178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92EF062-362C-4F13-86B4-C5538C6E53FD}"/>
              </a:ext>
            </a:extLst>
          </p:cNvPr>
          <p:cNvSpPr txBox="1"/>
          <p:nvPr/>
        </p:nvSpPr>
        <p:spPr>
          <a:xfrm>
            <a:off x="636422" y="1645974"/>
            <a:ext cx="11150055"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Co-chair positions available!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Committee Duties: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duties of a Social Committee include planning a variety of events that reach out to all Duke University postdocs. The Social Committee is dedicated to improving the postdoc experience by facilitating new interactions and connections for postdocs across campus. Examples of previous events include organizing intramural sports teams, postdoc pub nights, Hurricanes Hockey game group tickets, Lemur Center tours, Trivia/game nights, and more. We also have established connections with the UNC and NC State Postdoc Associations to collaboratively plan joint social events! The Social Committee is always looking for new event ideas, so if you enjoy planning events, socializing, and meeting new people, please join!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Goals of Social Committee: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Acquire 3+ individuals in order to keep up with demand for more variety in events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Offer at least 1 event per month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9389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 Yu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gene.yu@duke.edu</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755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9389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 Yu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gene.yu@duke.edu</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1B710AC-354E-4BE0-9BB9-53E9B69E63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2991" y="1136851"/>
            <a:ext cx="5895446" cy="5616833"/>
          </a:xfrm>
          <a:prstGeom prst="rect">
            <a:avLst/>
          </a:prstGeom>
        </p:spPr>
      </p:pic>
      <p:sp>
        <p:nvSpPr>
          <p:cNvPr id="9" name="TextBox 8">
            <a:extLst>
              <a:ext uri="{FF2B5EF4-FFF2-40B4-BE49-F238E27FC236}">
                <a16:creationId xmlns:a16="http://schemas.microsoft.com/office/drawing/2014/main" id="{3770C6FB-1851-4184-89FC-0790DB92333A}"/>
              </a:ext>
            </a:extLst>
          </p:cNvPr>
          <p:cNvSpPr txBox="1"/>
          <p:nvPr/>
        </p:nvSpPr>
        <p:spPr>
          <a:xfrm>
            <a:off x="6294268" y="1645974"/>
            <a:ext cx="549220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Upcoming Attraction: Pub Night (Friday, 12/10)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email with the registration link will be sent out very soon.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https://www.eventbrite.com/e/postdoc-pub-night-tickets-211894731847</a:t>
            </a:r>
          </a:p>
        </p:txBody>
      </p:sp>
    </p:spTree>
    <p:extLst>
      <p:ext uri="{BB962C8B-B14F-4D97-AF65-F5344CB8AC3E}">
        <p14:creationId xmlns:p14="http://schemas.microsoft.com/office/powerpoint/2010/main" val="552179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a:t>
            </a:r>
            <a:r>
              <a:rPr lang="en-US" b="1" dirty="0">
                <a:latin typeface="Arial" panose="020B0604020202020204" pitchFamily="34" charset="0"/>
                <a:cs typeface="Arial" panose="020B0604020202020204" pitchFamily="34" charset="0"/>
              </a:rPr>
              <a:t>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a:t>
            </a:r>
            <a:r>
              <a:rPr lang="en-US" b="1" dirty="0">
                <a:latin typeface="Arial" panose="020B0604020202020204" pitchFamily="34" charset="0"/>
                <a:cs typeface="Arial" panose="020B0604020202020204" pitchFamily="34" charset="0"/>
              </a:rPr>
              <a:t>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a:t>
            </a:r>
            <a:r>
              <a:rPr lang="en-US" b="1" dirty="0">
                <a:latin typeface="Arial" panose="020B0604020202020204" pitchFamily="34" charset="0"/>
                <a:cs typeface="Arial" panose="020B0604020202020204" pitchFamily="34" charset="0"/>
              </a:rPr>
              <a:t>OPEN!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New council member election - </a:t>
            </a:r>
            <a:r>
              <a:rPr lang="en-US" dirty="0">
                <a:latin typeface="Arial" panose="020B0604020202020204" pitchFamily="34" charset="0"/>
                <a:cs typeface="Arial" panose="020B0604020202020204" pitchFamily="34" charset="0"/>
              </a:rPr>
              <a:t>Juhi </a:t>
            </a:r>
            <a:r>
              <a:rPr lang="en-US" dirty="0" err="1">
                <a:latin typeface="Arial" panose="020B0604020202020204" pitchFamily="34" charset="0"/>
                <a:cs typeface="Arial" panose="020B0604020202020204" pitchFamily="34" charset="0"/>
              </a:rPr>
              <a:t>Samal</a:t>
            </a:r>
            <a:r>
              <a:rPr lang="en-US" dirty="0">
                <a:latin typeface="Arial" panose="020B0604020202020204" pitchFamily="34" charset="0"/>
                <a:cs typeface="Arial" panose="020B0604020202020204" pitchFamily="34" charset="0"/>
              </a:rPr>
              <a:t> and Briana Simms (Outreach)</a:t>
            </a:r>
            <a:endParaRPr lang="en-US" b="1"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27757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425177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51591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54266" y="2327522"/>
            <a:ext cx="11458505" cy="2292935"/>
          </a:xfrm>
          <a:prstGeom prst="rect">
            <a:avLst/>
          </a:prstGeom>
          <a:noFill/>
        </p:spPr>
        <p:txBody>
          <a:bodyPr wrap="square" rtlCol="0">
            <a:spAutoFit/>
          </a:bodyPr>
          <a:lstStyle/>
          <a:p>
            <a:pPr algn="ctr">
              <a:spcAft>
                <a:spcPts val="600"/>
              </a:spcAft>
            </a:pPr>
            <a:r>
              <a:rPr lang="en-US" sz="3200" dirty="0">
                <a:solidFill>
                  <a:srgbClr val="0070C0"/>
                </a:solidFill>
                <a:latin typeface="Arial" panose="020B0604020202020204" pitchFamily="34" charset="0"/>
                <a:cs typeface="Arial" panose="020B0604020202020204" pitchFamily="34" charset="0"/>
              </a:rPr>
              <a:t>Mark your calendars!</a:t>
            </a:r>
          </a:p>
          <a:p>
            <a:pPr algn="ctr">
              <a:spcAft>
                <a:spcPts val="600"/>
              </a:spcAft>
            </a:pPr>
            <a:endParaRPr lang="en-US" sz="3200" dirty="0">
              <a:latin typeface="Arial" panose="020B0604020202020204" pitchFamily="34" charset="0"/>
              <a:cs typeface="Arial" panose="020B0604020202020204" pitchFamily="34" charset="0"/>
            </a:endParaRPr>
          </a:p>
          <a:p>
            <a:pPr algn="ctr">
              <a:spcAft>
                <a:spcPts val="600"/>
              </a:spcAft>
            </a:pPr>
            <a:r>
              <a:rPr lang="en-US" sz="3200" dirty="0">
                <a:latin typeface="Arial" panose="020B0604020202020204" pitchFamily="34" charset="0"/>
                <a:cs typeface="Arial" panose="020B0604020202020204" pitchFamily="34" charset="0"/>
              </a:rPr>
              <a:t>Next DUPA meeting:</a:t>
            </a:r>
          </a:p>
          <a:p>
            <a:pPr algn="ctr">
              <a:spcAft>
                <a:spcPts val="600"/>
              </a:spcAft>
            </a:pPr>
            <a:r>
              <a:rPr lang="en-US" sz="3200" dirty="0">
                <a:latin typeface="Arial" panose="020B0604020202020204" pitchFamily="34" charset="0"/>
                <a:cs typeface="Arial" panose="020B0604020202020204" pitchFamily="34" charset="0"/>
              </a:rPr>
              <a:t>January 5, 2022</a:t>
            </a:r>
          </a:p>
        </p:txBody>
      </p:sp>
    </p:spTree>
    <p:extLst>
      <p:ext uri="{BB962C8B-B14F-4D97-AF65-F5344CB8AC3E}">
        <p14:creationId xmlns:p14="http://schemas.microsoft.com/office/powerpoint/2010/main" val="218218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December 1,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Communications – Miranda </a:t>
            </a:r>
            <a:r>
              <a:rPr lang="en-US" b="1" dirty="0" err="1">
                <a:latin typeface="Arial" panose="020B0604020202020204" pitchFamily="34" charset="0"/>
                <a:cs typeface="Arial" panose="020B0604020202020204" pitchFamily="34" charset="0"/>
              </a:rPr>
              <a:t>Scalabrino</a:t>
            </a:r>
            <a:r>
              <a:rPr lang="en-US" b="1"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37938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7008687" y="243125"/>
            <a:ext cx="4880225" cy="193899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Communications</a:t>
            </a:r>
          </a:p>
          <a:p>
            <a:pPr algn="r"/>
            <a:r>
              <a:rPr lang="en-US" sz="2400" dirty="0">
                <a:latin typeface="Arial" panose="020B0604020202020204" pitchFamily="34" charset="0"/>
                <a:cs typeface="Arial" panose="020B0604020202020204" pitchFamily="34" charset="0"/>
              </a:rPr>
              <a:t>Miranda </a:t>
            </a:r>
            <a:r>
              <a:rPr lang="en-US" sz="2400" dirty="0" err="1">
                <a:latin typeface="Arial" panose="020B0604020202020204" pitchFamily="34" charset="0"/>
                <a:cs typeface="Arial" panose="020B0604020202020204" pitchFamily="34" charset="0"/>
              </a:rPr>
              <a:t>Scalabrino</a:t>
            </a:r>
            <a:endParaRPr lang="en-US" sz="2400" dirty="0">
              <a:latin typeface="Arial" panose="020B0604020202020204" pitchFamily="34" charset="0"/>
              <a:cs typeface="Arial" panose="020B0604020202020204" pitchFamily="34" charset="0"/>
            </a:endParaRPr>
          </a:p>
          <a:p>
            <a:pPr algn="r"/>
            <a:r>
              <a:rPr lang="en-US" sz="2000" dirty="0">
                <a:latin typeface="Arial" panose="020B0604020202020204" pitchFamily="34" charset="0"/>
                <a:cs typeface="Arial" panose="020B0604020202020204" pitchFamily="34" charset="0"/>
                <a:hlinkClick r:id="rId4"/>
              </a:rPr>
              <a:t>miranda.scalabrino@duke.edu</a:t>
            </a:r>
            <a:endParaRPr lang="en-US" sz="2000" dirty="0">
              <a:latin typeface="Arial" panose="020B0604020202020204" pitchFamily="34" charset="0"/>
              <a:cs typeface="Arial" panose="020B0604020202020204" pitchFamily="34" charset="0"/>
            </a:endParaRPr>
          </a:p>
          <a:p>
            <a:pPr algn="r"/>
            <a:r>
              <a:rPr lang="en-US" sz="2400" dirty="0">
                <a:latin typeface="Arial" panose="020B0604020202020204" pitchFamily="34" charset="0"/>
                <a:cs typeface="Arial" panose="020B0604020202020204" pitchFamily="34" charset="0"/>
              </a:rPr>
              <a:t>Clayton Bingham</a:t>
            </a:r>
          </a:p>
          <a:p>
            <a:pPr algn="r"/>
            <a:r>
              <a:rPr lang="en-US" sz="2000" dirty="0" err="1">
                <a:latin typeface="Arial" panose="020B0604020202020204" pitchFamily="34" charset="0"/>
                <a:cs typeface="Arial" panose="020B0604020202020204" pitchFamily="34" charset="0"/>
              </a:rPr>
              <a:t>clayton.bingham@duke.edu</a:t>
            </a: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460494" y="1825263"/>
            <a:ext cx="8115615" cy="4708981"/>
          </a:xfrm>
          <a:prstGeom prst="rect">
            <a:avLst/>
          </a:prstGeom>
          <a:noFill/>
        </p:spPr>
        <p:txBody>
          <a:bodyPr wrap="square" rtlCol="0">
            <a:spAutoFit/>
          </a:bodyPr>
          <a:lstStyle/>
          <a:p>
            <a:pPr>
              <a:spcAft>
                <a:spcPts val="600"/>
              </a:spcAft>
            </a:pPr>
            <a:r>
              <a:rPr lang="en-US" sz="2000" u="sng" dirty="0">
                <a:latin typeface="Arial" panose="020B0604020202020204" pitchFamily="34" charset="0"/>
                <a:cs typeface="Arial" panose="020B0604020202020204" pitchFamily="34" charset="0"/>
              </a:rPr>
              <a:t>Communications Committee Duties:</a:t>
            </a:r>
          </a:p>
          <a:p>
            <a:pPr>
              <a:spcAft>
                <a:spcPts val="600"/>
              </a:spcAft>
            </a:pPr>
            <a:r>
              <a:rPr lang="en-US" sz="2000" dirty="0">
                <a:latin typeface="Arial" panose="020B0604020202020204" pitchFamily="34" charset="0"/>
                <a:cs typeface="Arial" panose="020B0604020202020204" pitchFamily="34" charset="0"/>
              </a:rPr>
              <a:t>The communications team is responsible for taking and distributing meeting notes, updating the website, and posting events/relevant information on Duke Postdoc social media. Goal is to spotlight 1 postdoc per month on social media. Meeting minutes should be posted &amp; emailed to listserv within 48h of the meeting.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u="sng" dirty="0">
                <a:latin typeface="Arial" panose="020B0604020202020204" pitchFamily="34" charset="0"/>
                <a:cs typeface="Arial" panose="020B0604020202020204" pitchFamily="34" charset="0"/>
              </a:rPr>
              <a:t>Updates:</a:t>
            </a: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Slack Group </a:t>
            </a:r>
            <a:r>
              <a:rPr lang="en-US" sz="2000" dirty="0" err="1">
                <a:latin typeface="Arial" panose="020B0604020202020204" pitchFamily="34" charset="0"/>
                <a:cs typeface="Arial" panose="020B0604020202020204" pitchFamily="34" charset="0"/>
              </a:rPr>
              <a:t>dukepostdocs.slack.com</a:t>
            </a: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LinkedIn Group </a:t>
            </a:r>
            <a:r>
              <a:rPr lang="en-US" sz="2000" dirty="0" err="1">
                <a:latin typeface="Arial" panose="020B0604020202020204" pitchFamily="34" charset="0"/>
                <a:cs typeface="Arial" panose="020B0604020202020204" pitchFamily="34" charset="0"/>
              </a:rPr>
              <a:t>linkedin.com</a:t>
            </a:r>
            <a:r>
              <a:rPr lang="en-US" sz="2000" dirty="0">
                <a:latin typeface="Arial" panose="020B0604020202020204" pitchFamily="34" charset="0"/>
                <a:cs typeface="Arial" panose="020B0604020202020204" pitchFamily="34" charset="0"/>
              </a:rPr>
              <a:t>/company/80368698/</a:t>
            </a:r>
          </a:p>
          <a:p>
            <a:pPr>
              <a:spcAft>
                <a:spcPts val="600"/>
              </a:spcAft>
            </a:pPr>
            <a:r>
              <a:rPr lang="en-US" sz="2000" dirty="0">
                <a:latin typeface="Arial" panose="020B0604020202020204" pitchFamily="34" charset="0"/>
                <a:cs typeface="Arial" panose="020B0604020202020204" pitchFamily="34" charset="0"/>
              </a:rPr>
              <a:t>Twitter @</a:t>
            </a:r>
            <a:r>
              <a:rPr lang="en-US" sz="2000" dirty="0" err="1">
                <a:latin typeface="Arial" panose="020B0604020202020204" pitchFamily="34" charset="0"/>
                <a:cs typeface="Arial" panose="020B0604020202020204" pitchFamily="34" charset="0"/>
              </a:rPr>
              <a:t>DukePostdocs</a:t>
            </a: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Website </a:t>
            </a:r>
            <a:r>
              <a:rPr lang="en-US" sz="2000" dirty="0" err="1">
                <a:latin typeface="Arial" panose="020B0604020202020204" pitchFamily="34" charset="0"/>
                <a:cs typeface="Arial" panose="020B0604020202020204" pitchFamily="34" charset="0"/>
              </a:rPr>
              <a:t>dukepostdocs.org</a:t>
            </a:r>
            <a:endParaRPr lang="en-US" sz="2000" dirty="0">
              <a:latin typeface="Arial" panose="020B0604020202020204" pitchFamily="34" charset="0"/>
              <a:cs typeface="Arial" panose="020B0604020202020204" pitchFamily="34" charset="0"/>
            </a:endParaRPr>
          </a:p>
          <a:p>
            <a:pPr>
              <a:spcAft>
                <a:spcPts val="600"/>
              </a:spcAft>
            </a:pPr>
            <a:r>
              <a:rPr lang="en-US" sz="2000" dirty="0">
                <a:solidFill>
                  <a:srgbClr val="0070C0"/>
                </a:solidFill>
                <a:latin typeface="Arial" panose="020B0604020202020204" pitchFamily="34" charset="0"/>
                <a:cs typeface="Arial" panose="020B0604020202020204" pitchFamily="34" charset="0"/>
              </a:rPr>
              <a:t>Looking for co-chair(s)! </a:t>
            </a:r>
          </a:p>
        </p:txBody>
      </p:sp>
    </p:spTree>
    <p:extLst>
      <p:ext uri="{BB962C8B-B14F-4D97-AF65-F5344CB8AC3E}">
        <p14:creationId xmlns:p14="http://schemas.microsoft.com/office/powerpoint/2010/main" val="376227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Diversity – </a:t>
            </a:r>
            <a:r>
              <a:rPr lang="en-US" b="1" dirty="0" err="1">
                <a:latin typeface="Arial" panose="020B0604020202020204" pitchFamily="34" charset="0"/>
                <a:cs typeface="Arial" panose="020B0604020202020204" pitchFamily="34" charset="0"/>
              </a:rPr>
              <a:t>Marhiah</a:t>
            </a:r>
            <a:r>
              <a:rPr lang="en-US" b="1"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t>
            </a:r>
            <a:r>
              <a:rPr lang="en-US" dirty="0" err="1">
                <a:latin typeface="Arial" panose="020B0604020202020204" pitchFamily="34" charset="0"/>
                <a:cs typeface="Arial" panose="020B0604020202020204" pitchFamily="34" charset="0"/>
              </a:rPr>
              <a:t>Dilimini</a:t>
            </a:r>
            <a:r>
              <a:rPr lang="en-US" dirty="0">
                <a:latin typeface="Arial" panose="020B0604020202020204" pitchFamily="34" charset="0"/>
                <a:cs typeface="Arial" panose="020B0604020202020204" pitchFamily="34" charset="0"/>
              </a:rPr>
              <a:t> Wijesinghe,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Cortéz</a:t>
            </a:r>
            <a:r>
              <a:rPr lang="en-US"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1637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01581" y="188913"/>
            <a:ext cx="6917519" cy="1508105"/>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Diversity</a:t>
            </a:r>
          </a:p>
          <a:p>
            <a:pPr algn="r"/>
            <a:r>
              <a:rPr lang="en-US" sz="2400" dirty="0" err="1">
                <a:latin typeface="Arial" panose="020B0604020202020204" pitchFamily="34" charset="0"/>
                <a:cs typeface="Arial" panose="020B0604020202020204" pitchFamily="34" charset="0"/>
              </a:rPr>
              <a:t>Marhiah</a:t>
            </a:r>
            <a:r>
              <a:rPr lang="en-US" sz="2400" dirty="0">
                <a:latin typeface="Arial" panose="020B0604020202020204" pitchFamily="34" charset="0"/>
                <a:cs typeface="Arial" panose="020B0604020202020204" pitchFamily="34" charset="0"/>
              </a:rPr>
              <a:t> Montoya</a:t>
            </a:r>
          </a:p>
          <a:p>
            <a:pPr algn="r"/>
            <a:r>
              <a:rPr lang="en-US" sz="2000" dirty="0">
                <a:latin typeface="Arial" panose="020B0604020202020204" pitchFamily="34" charset="0"/>
                <a:cs typeface="Arial" panose="020B0604020202020204" pitchFamily="34" charset="0"/>
              </a:rPr>
              <a:t>Marhiah.Montoya@duke.edu</a:t>
            </a: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6BCBCC-A532-1C46-B267-CD2CB3858CCD}"/>
              </a:ext>
            </a:extLst>
          </p:cNvPr>
          <p:cNvSpPr txBox="1"/>
          <p:nvPr/>
        </p:nvSpPr>
        <p:spPr>
          <a:xfrm>
            <a:off x="460494" y="1825263"/>
            <a:ext cx="8115615" cy="2323713"/>
          </a:xfrm>
          <a:prstGeom prst="rect">
            <a:avLst/>
          </a:prstGeom>
          <a:noFill/>
        </p:spPr>
        <p:txBody>
          <a:bodyPr wrap="square" rtlCol="0">
            <a:spAutoFit/>
          </a:bodyPr>
          <a:lstStyle/>
          <a:p>
            <a:pPr>
              <a:spcAft>
                <a:spcPts val="600"/>
              </a:spcAft>
            </a:pPr>
            <a:r>
              <a:rPr lang="en-US" sz="2000" u="sng" dirty="0">
                <a:latin typeface="Arial" panose="020B0604020202020204" pitchFamily="34" charset="0"/>
                <a:cs typeface="Arial" panose="020B0604020202020204" pitchFamily="34" charset="0"/>
              </a:rPr>
              <a:t>Updates:</a:t>
            </a:r>
            <a:endParaRPr lang="en-US" sz="2000" dirty="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International Postdoc Info Meetings</a:t>
            </a:r>
          </a:p>
          <a:p>
            <a:pPr>
              <a:spcAft>
                <a:spcPts val="600"/>
              </a:spcAft>
            </a:pPr>
            <a:r>
              <a:rPr lang="en-US" sz="2000" dirty="0">
                <a:latin typeface="Arial" panose="020B0604020202020204" pitchFamily="34" charset="0"/>
                <a:cs typeface="Arial" panose="020B0604020202020204" pitchFamily="34" charset="0"/>
              </a:rPr>
              <a:t>Postdoc Climate Survey</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solidFill>
                  <a:srgbClr val="0070C0"/>
                </a:solidFill>
                <a:latin typeface="Arial" panose="020B0604020202020204" pitchFamily="34" charset="0"/>
                <a:cs typeface="Arial" panose="020B0604020202020204" pitchFamily="34" charset="0"/>
              </a:rPr>
              <a:t>Looking for co-chair(s)! </a:t>
            </a:r>
          </a:p>
        </p:txBody>
      </p:sp>
    </p:spTree>
    <p:extLst>
      <p:ext uri="{BB962C8B-B14F-4D97-AF65-F5344CB8AC3E}">
        <p14:creationId xmlns:p14="http://schemas.microsoft.com/office/powerpoint/2010/main" val="422171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221380" y="1512103"/>
            <a:ext cx="11867950" cy="489364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Clayton Bingham</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International – </a:t>
            </a:r>
            <a:r>
              <a:rPr lang="en-US" b="1" dirty="0" err="1">
                <a:latin typeface="Arial" panose="020B0604020202020204" pitchFamily="34" charset="0"/>
                <a:cs typeface="Arial" panose="020B0604020202020204" pitchFamily="34" charset="0"/>
              </a:rPr>
              <a:t>Yutian</a:t>
            </a:r>
            <a:r>
              <a:rPr lang="en-US" b="1" dirty="0">
                <a:latin typeface="Arial" panose="020B0604020202020204" pitchFamily="34" charset="0"/>
                <a:cs typeface="Arial" panose="020B0604020202020204" pitchFamily="34" charset="0"/>
              </a:rPr>
              <a:t> Feng, </a:t>
            </a:r>
            <a:r>
              <a:rPr lang="en-US" b="1" dirty="0" err="1">
                <a:latin typeface="Arial" panose="020B0604020202020204" pitchFamily="34" charset="0"/>
                <a:cs typeface="Arial" panose="020B0604020202020204" pitchFamily="34" charset="0"/>
              </a:rPr>
              <a:t>Dilimini</a:t>
            </a:r>
            <a:r>
              <a:rPr lang="en-US" b="1" dirty="0">
                <a:latin typeface="Arial" panose="020B0604020202020204" pitchFamily="34" charset="0"/>
                <a:cs typeface="Arial" panose="020B0604020202020204" pitchFamily="34" charset="0"/>
              </a:rPr>
              <a:t> Wijesinghe, Thomas </a:t>
            </a:r>
            <a:r>
              <a:rPr lang="en-US" b="1" dirty="0" err="1">
                <a:latin typeface="Arial" panose="020B0604020202020204" pitchFamily="34" charset="0"/>
                <a:cs typeface="Arial" panose="020B0604020202020204" pitchFamily="34" charset="0"/>
              </a:rPr>
              <a:t>Pomberger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Atefah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Ghazavi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Weijia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Belén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Cortéz</a:t>
            </a:r>
            <a:r>
              <a:rPr lang="en-US" b="1" dirty="0">
                <a:latin typeface="Arial" panose="020B0604020202020204" pitchFamily="34" charset="0"/>
                <a:cs typeface="Arial" panose="020B0604020202020204" pitchFamily="34" charset="0"/>
              </a:rPr>
              <a:t>-Llanos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Gene Yu &amp;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92597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7144-3AF9-4BAD-8DC1-DC47D9C5FF32}"/>
              </a:ext>
            </a:extLst>
          </p:cNvPr>
          <p:cNvSpPr>
            <a:spLocks noGrp="1"/>
          </p:cNvSpPr>
          <p:nvPr>
            <p:ph type="ctrTitle"/>
          </p:nvPr>
        </p:nvSpPr>
        <p:spPr>
          <a:xfrm>
            <a:off x="5516880" y="2055019"/>
            <a:ext cx="5151120" cy="1454944"/>
          </a:xfrm>
        </p:spPr>
        <p:txBody>
          <a:bodyPr>
            <a:normAutofit/>
          </a:bodyPr>
          <a:lstStyle/>
          <a:p>
            <a:r>
              <a:rPr lang="en-US" sz="8000" dirty="0">
                <a:solidFill>
                  <a:schemeClr val="bg2">
                    <a:lumMod val="75000"/>
                  </a:schemeClr>
                </a:solidFill>
                <a:latin typeface="Arial" panose="020B0604020202020204" pitchFamily="34" charset="0"/>
                <a:cs typeface="Arial" panose="020B0604020202020204" pitchFamily="34" charset="0"/>
              </a:rPr>
              <a:t>DUPA</a:t>
            </a:r>
          </a:p>
        </p:txBody>
      </p:sp>
      <p:sp>
        <p:nvSpPr>
          <p:cNvPr id="3" name="Subtitle 2">
            <a:extLst>
              <a:ext uri="{FF2B5EF4-FFF2-40B4-BE49-F238E27FC236}">
                <a16:creationId xmlns:a16="http://schemas.microsoft.com/office/drawing/2014/main" id="{ED3E0F5B-1E36-4F89-B9C4-C49D323DE815}"/>
              </a:ext>
            </a:extLst>
          </p:cNvPr>
          <p:cNvSpPr>
            <a:spLocks noGrp="1"/>
          </p:cNvSpPr>
          <p:nvPr>
            <p:ph type="subTitle" idx="1"/>
          </p:nvPr>
        </p:nvSpPr>
        <p:spPr>
          <a:xfrm>
            <a:off x="4175760" y="3636646"/>
            <a:ext cx="8016240" cy="1108074"/>
          </a:xfrm>
        </p:spPr>
        <p:txBody>
          <a:bodyPr>
            <a:normAutofit fontScale="92500"/>
          </a:bodyPr>
          <a:lstStyle/>
          <a:p>
            <a:r>
              <a:rPr lang="en-US" sz="6000" dirty="0">
                <a:latin typeface="Arial" panose="020B0604020202020204" pitchFamily="34" charset="0"/>
                <a:cs typeface="Arial" panose="020B0604020202020204" pitchFamily="34" charset="0"/>
              </a:rPr>
              <a:t>International Committee</a:t>
            </a:r>
          </a:p>
        </p:txBody>
      </p:sp>
      <p:sp>
        <p:nvSpPr>
          <p:cNvPr id="4" name="Rectangle 3">
            <a:extLst>
              <a:ext uri="{FF2B5EF4-FFF2-40B4-BE49-F238E27FC236}">
                <a16:creationId xmlns:a16="http://schemas.microsoft.com/office/drawing/2014/main" id="{26B2A0AC-7AAA-432B-A106-D47A44C9CE40}"/>
              </a:ext>
            </a:extLst>
          </p:cNvPr>
          <p:cNvSpPr/>
          <p:nvPr/>
        </p:nvSpPr>
        <p:spPr>
          <a:xfrm>
            <a:off x="0" y="1567524"/>
            <a:ext cx="4572000"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panose="020B0604020202020204" pitchFamily="34" charset="0"/>
                <a:cs typeface="Arial" panose="020B0604020202020204" pitchFamily="34" charset="0"/>
              </a:rPr>
              <a:t>Hanging Rock State Park Hiking</a:t>
            </a:r>
          </a:p>
        </p:txBody>
      </p:sp>
      <p:sp>
        <p:nvSpPr>
          <p:cNvPr id="5" name="Rectangle 4">
            <a:extLst>
              <a:ext uri="{FF2B5EF4-FFF2-40B4-BE49-F238E27FC236}">
                <a16:creationId xmlns:a16="http://schemas.microsoft.com/office/drawing/2014/main" id="{0915793C-0582-4F92-AE6B-13673457171C}"/>
              </a:ext>
            </a:extLst>
          </p:cNvPr>
          <p:cNvSpPr/>
          <p:nvPr/>
        </p:nvSpPr>
        <p:spPr>
          <a:xfrm>
            <a:off x="0" y="2697480"/>
            <a:ext cx="4093828"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panose="020B0604020202020204" pitchFamily="34" charset="0"/>
                <a:cs typeface="Arial" panose="020B0604020202020204" pitchFamily="34" charset="0"/>
              </a:rPr>
              <a:t>Postdoc Interview</a:t>
            </a:r>
          </a:p>
        </p:txBody>
      </p:sp>
      <p:sp>
        <p:nvSpPr>
          <p:cNvPr id="6" name="Rectangle 5">
            <a:extLst>
              <a:ext uri="{FF2B5EF4-FFF2-40B4-BE49-F238E27FC236}">
                <a16:creationId xmlns:a16="http://schemas.microsoft.com/office/drawing/2014/main" id="{31AC9039-D5E8-4062-97DB-9E8073878A7A}"/>
              </a:ext>
            </a:extLst>
          </p:cNvPr>
          <p:cNvSpPr/>
          <p:nvPr/>
        </p:nvSpPr>
        <p:spPr>
          <a:xfrm>
            <a:off x="0" y="4724215"/>
            <a:ext cx="3137483"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panose="020B0604020202020204" pitchFamily="34" charset="0"/>
                <a:ea typeface="+mn-lt"/>
                <a:cs typeface="Arial" panose="020B0604020202020204" pitchFamily="34" charset="0"/>
              </a:rPr>
              <a:t>Current Members</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1AC9039-D5E8-4062-97DB-9E8073878A7A}"/>
              </a:ext>
            </a:extLst>
          </p:cNvPr>
          <p:cNvSpPr/>
          <p:nvPr/>
        </p:nvSpPr>
        <p:spPr>
          <a:xfrm>
            <a:off x="0" y="5705330"/>
            <a:ext cx="2676698"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 need new members!</a:t>
            </a:r>
          </a:p>
        </p:txBody>
      </p:sp>
      <p:sp>
        <p:nvSpPr>
          <p:cNvPr id="8" name="Rectangle 7">
            <a:extLst>
              <a:ext uri="{FF2B5EF4-FFF2-40B4-BE49-F238E27FC236}">
                <a16:creationId xmlns:a16="http://schemas.microsoft.com/office/drawing/2014/main" id="{4643F64F-DA35-434B-90FF-2BDD1D984C5E}"/>
              </a:ext>
            </a:extLst>
          </p:cNvPr>
          <p:cNvSpPr/>
          <p:nvPr/>
        </p:nvSpPr>
        <p:spPr>
          <a:xfrm>
            <a:off x="0" y="3743101"/>
            <a:ext cx="3615654"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rial" panose="020B0604020202020204" pitchFamily="34" charset="0"/>
                <a:cs typeface="Arial" panose="020B0604020202020204" pitchFamily="34" charset="0"/>
              </a:rPr>
              <a:t>Upcoming Projects and Events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7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standing outside&#10;&#10;Description automatically generated with medium confidence">
            <a:extLst>
              <a:ext uri="{FF2B5EF4-FFF2-40B4-BE49-F238E27FC236}">
                <a16:creationId xmlns:a16="http://schemas.microsoft.com/office/drawing/2014/main" id="{C33BFE7F-9D6C-B34A-B5DB-6492C8CC848F}"/>
              </a:ext>
            </a:extLst>
          </p:cNvPr>
          <p:cNvPicPr>
            <a:picLocks noChangeAspect="1"/>
          </p:cNvPicPr>
          <p:nvPr/>
        </p:nvPicPr>
        <p:blipFill rotWithShape="1">
          <a:blip r:embed="rId2">
            <a:extLst>
              <a:ext uri="{28A0092B-C50C-407E-A947-70E740481C1C}">
                <a14:useLocalDpi xmlns:a14="http://schemas.microsoft.com/office/drawing/2010/main" val="0"/>
              </a:ext>
            </a:extLst>
          </a:blip>
          <a:srcRect r="-2" b="8913"/>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descr="A picture containing outdoor, ground, person, people&#10;&#10;Description automatically generated">
            <a:extLst>
              <a:ext uri="{FF2B5EF4-FFF2-40B4-BE49-F238E27FC236}">
                <a16:creationId xmlns:a16="http://schemas.microsoft.com/office/drawing/2014/main" id="{4AD503CD-7F5A-5545-8352-D873D4296953}"/>
              </a:ext>
            </a:extLst>
          </p:cNvPr>
          <p:cNvPicPr>
            <a:picLocks noChangeAspect="1"/>
          </p:cNvPicPr>
          <p:nvPr/>
        </p:nvPicPr>
        <p:blipFill rotWithShape="1">
          <a:blip r:embed="rId3">
            <a:extLst>
              <a:ext uri="{28A0092B-C50C-407E-A947-70E740481C1C}">
                <a14:useLocalDpi xmlns:a14="http://schemas.microsoft.com/office/drawing/2010/main" val="0"/>
              </a:ext>
            </a:extLst>
          </a:blip>
          <a:srcRect l="3659" r="4" b="4"/>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9" name="Picture 8" descr="A group of people standing on a dirt path with a dog&#10;&#10;Description automatically generated with low confidence">
            <a:extLst>
              <a:ext uri="{FF2B5EF4-FFF2-40B4-BE49-F238E27FC236}">
                <a16:creationId xmlns:a16="http://schemas.microsoft.com/office/drawing/2014/main" id="{8DABF010-6DBC-1C47-9FF3-26E9AD85E7F7}"/>
              </a:ext>
            </a:extLst>
          </p:cNvPr>
          <p:cNvPicPr>
            <a:picLocks noChangeAspect="1"/>
          </p:cNvPicPr>
          <p:nvPr/>
        </p:nvPicPr>
        <p:blipFill rotWithShape="1">
          <a:blip r:embed="rId4">
            <a:extLst>
              <a:ext uri="{28A0092B-C50C-407E-A947-70E740481C1C}">
                <a14:useLocalDpi xmlns:a14="http://schemas.microsoft.com/office/drawing/2010/main" val="0"/>
              </a:ext>
            </a:extLst>
          </a:blip>
          <a:srcRect t="7919" r="2" b="2"/>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pic>
        <p:nvPicPr>
          <p:cNvPr id="11" name="Picture 10" descr="A group of people walking on a path by a river&#10;&#10;Description automatically generated with medium confidence">
            <a:extLst>
              <a:ext uri="{FF2B5EF4-FFF2-40B4-BE49-F238E27FC236}">
                <a16:creationId xmlns:a16="http://schemas.microsoft.com/office/drawing/2014/main" id="{0D30355E-10DB-3C47-B2B7-1015165512B5}"/>
              </a:ext>
            </a:extLst>
          </p:cNvPr>
          <p:cNvPicPr>
            <a:picLocks noChangeAspect="1"/>
          </p:cNvPicPr>
          <p:nvPr/>
        </p:nvPicPr>
        <p:blipFill rotWithShape="1">
          <a:blip r:embed="rId5">
            <a:extLst>
              <a:ext uri="{28A0092B-C50C-407E-A947-70E740481C1C}">
                <a14:useLocalDpi xmlns:a14="http://schemas.microsoft.com/office/drawing/2010/main" val="0"/>
              </a:ext>
            </a:extLst>
          </a:blip>
          <a:srcRect r="4163" b="4"/>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14" name="TextBox 13">
            <a:extLst>
              <a:ext uri="{FF2B5EF4-FFF2-40B4-BE49-F238E27FC236}">
                <a16:creationId xmlns:a16="http://schemas.microsoft.com/office/drawing/2014/main" id="{44EFEAC0-3C0F-D34D-A605-FCC3CF7D7A6D}"/>
              </a:ext>
            </a:extLst>
          </p:cNvPr>
          <p:cNvSpPr txBox="1"/>
          <p:nvPr/>
        </p:nvSpPr>
        <p:spPr>
          <a:xfrm>
            <a:off x="204874" y="6255236"/>
            <a:ext cx="3754676" cy="369332"/>
          </a:xfrm>
          <a:prstGeom prst="rect">
            <a:avLst/>
          </a:prstGeom>
          <a:noFill/>
        </p:spPr>
        <p:txBody>
          <a:bodyPr wrap="square" rtlCol="0">
            <a:spAutoFit/>
          </a:bodyPr>
          <a:lstStyle/>
          <a:p>
            <a:pPr>
              <a:spcAft>
                <a:spcPts val="600"/>
              </a:spcAft>
            </a:pPr>
            <a:r>
              <a:rPr lang="en-US" dirty="0">
                <a:latin typeface="Arial" panose="020B0604020202020204" pitchFamily="34" charset="0"/>
                <a:cs typeface="Arial" panose="020B0604020202020204" pitchFamily="34" charset="0"/>
              </a:rPr>
              <a:t>Thank you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and Thomas</a:t>
            </a:r>
          </a:p>
        </p:txBody>
      </p:sp>
      <p:sp>
        <p:nvSpPr>
          <p:cNvPr id="28" name="Rectangle 27">
            <a:extLst>
              <a:ext uri="{FF2B5EF4-FFF2-40B4-BE49-F238E27FC236}">
                <a16:creationId xmlns:a16="http://schemas.microsoft.com/office/drawing/2014/main" id="{6EB0CD7C-3FDA-FB44-B2E9-58D9C6ED1BA3}"/>
              </a:ext>
            </a:extLst>
          </p:cNvPr>
          <p:cNvSpPr/>
          <p:nvPr/>
        </p:nvSpPr>
        <p:spPr>
          <a:xfrm>
            <a:off x="204873" y="2596134"/>
            <a:ext cx="3754676" cy="161086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latin typeface="Arial" panose="020B0604020202020204" pitchFamily="34" charset="0"/>
                <a:cs typeface="Arial" panose="020B0604020202020204" pitchFamily="34" charset="0"/>
              </a:rPr>
              <a:t>Hanging Rock State Park Hiking</a:t>
            </a:r>
          </a:p>
        </p:txBody>
      </p:sp>
      <p:sp>
        <p:nvSpPr>
          <p:cNvPr id="22" name="Rectangle 21">
            <a:extLst>
              <a:ext uri="{FF2B5EF4-FFF2-40B4-BE49-F238E27FC236}">
                <a16:creationId xmlns:a16="http://schemas.microsoft.com/office/drawing/2014/main" id="{7A95CA87-C801-DE40-95A6-7500BF6A8EFD}"/>
              </a:ext>
            </a:extLst>
          </p:cNvPr>
          <p:cNvSpPr/>
          <p:nvPr/>
        </p:nvSpPr>
        <p:spPr>
          <a:xfrm>
            <a:off x="438912" y="404949"/>
            <a:ext cx="1233134" cy="74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21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2130</Words>
  <Application>Microsoft Office PowerPoint</Application>
  <PresentationFormat>Widescreen</PresentationFormat>
  <Paragraphs>319</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DUPA</vt:lpstr>
      <vt:lpstr>PowerPoint Presentation</vt:lpstr>
      <vt:lpstr>Postdoc Interview</vt:lpstr>
      <vt:lpstr>Upcoming Projects and Events</vt:lpstr>
      <vt:lpstr>Current Members</vt:lpstr>
      <vt:lpstr>We need new members!!</vt:lpstr>
      <vt:lpstr>PowerPoint Presentation</vt:lpstr>
      <vt:lpstr>Upcoming Events</vt:lpstr>
      <vt:lpstr>Postdoc Research Soapbox 2021</vt:lpstr>
      <vt:lpstr>Durham Tech Event:  “The Hidden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DUPA</dc:title>
  <dc:creator>Dilmini Wijesinghe</dc:creator>
  <cp:lastModifiedBy>Susanna Brantley, Ph.D.</cp:lastModifiedBy>
  <cp:revision>42</cp:revision>
  <dcterms:created xsi:type="dcterms:W3CDTF">2021-10-04T21:39:56Z</dcterms:created>
  <dcterms:modified xsi:type="dcterms:W3CDTF">2021-12-01T18:35:42Z</dcterms:modified>
</cp:coreProperties>
</file>